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8" r:id="rId12"/>
    <p:sldId id="269" r:id="rId13"/>
    <p:sldId id="267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47"/>
    <p:restoredTop sz="92482"/>
  </p:normalViewPr>
  <p:slideViewPr>
    <p:cSldViewPr snapToGrid="0">
      <p:cViewPr varScale="1">
        <p:scale>
          <a:sx n="85" d="100"/>
          <a:sy n="85" d="100"/>
        </p:scale>
        <p:origin x="19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B221-2483-FA4D-B553-0807A8A32E7F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0F648-C05D-2742-8FAD-5821E200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3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F648-C05D-2742-8FAD-5821E200A0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543C-D268-197E-99A9-844596FA6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1B0E7-EECA-9607-1BAE-5F9039A64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C8CEA-7D8F-C8A6-53E5-6959DBF49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7F1E1-37D8-0498-5E84-7F5B3765F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F648-C05D-2742-8FAD-5821E200A0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0F648-C05D-2742-8FAD-5821E200A0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5271-3625-7550-AF71-3723E754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B1106-8415-A49D-CF38-2BE11C42D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FAEB-E13B-3A2C-7E7B-E45CDAE5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79F3-C03B-7DCE-BAF5-FC90291E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7D8F9-5357-C76D-8E9C-95750847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44AE-07BF-CC37-CCB0-1846C64D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EF221-0446-95F4-3343-309094045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0835-D1D4-C039-393E-3CF4AF34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D49B8-CE6C-37C6-05B1-4131C31B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948F-4ECA-CCF1-AB59-474C53F5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7E93-B821-3E82-DFFF-FFEBBBD77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5DCF7-086D-2513-FD18-C287FD76D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45C88-EC5F-45DC-0CEB-311F41C2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706C3-7909-9D9E-8CBA-F1A38171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33252-EEA6-9B93-E8D2-7223115D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B32E0-CB30-33BA-7B1D-465A6BFD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719-3168-4CA9-A997-9491843D1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0692-1F90-759C-88F5-92490E94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466F6-E8F5-7A68-02B4-08DABF71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5E8C6-DC28-52DD-5428-4DB7D405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7716-FD06-3B43-CCF6-0F7909FF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61AB-A584-4EA1-8D96-18FED7B8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BDC0-4054-5A89-BE4C-F5060547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F5F5-484E-5DC8-176F-B1068BE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4616-692E-E537-B507-78ED1A17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CCB5-2C2B-D076-5AD3-D09965FA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75FF-D349-2273-56D7-5B076F26E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E036D-C529-7573-3674-D91FE0F4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3B1BA-BBD1-7E43-5F51-645E5B2F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CB2EA-63BC-806F-46A0-84127A45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6A667-8711-959C-F9D3-3A2536D1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2924-E686-8E35-50E0-8611DAEA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681F-4291-C99F-5390-60ADA0DB2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40687-9686-8A6D-E56B-89CB95285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56A09-53B0-D275-4864-B37C6B847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3E7079-0B99-FCB7-FE7E-75F2F2D89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BABAB-18F4-B0B7-0127-ED69FFF8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994C5-E86B-37E6-A7FD-32EACC21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0EF45-6449-1863-B708-EEF52AE8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61AD-B9B4-9C40-99C4-9414BEA4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90498-9145-5269-C64F-C1FEA8C2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53511-3A1B-F0A1-A513-58249CAC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BF510-80E1-649C-B578-AAF2E5EE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9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3A84F-265B-45FD-1B76-1A1CB30B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A4DA4-FB31-3575-EBC0-E86D60B4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3ED01-54DE-8AC0-7529-24FEE22A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8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AC3E-7A77-DAAE-076E-683D1BB2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CA6D0-DE05-7F27-6684-3F62B20B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CD26E-1EEA-C2E9-DF45-0DF3BDF8C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BE4FD-7726-D1FE-C4A7-5362FBBA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8E01F-3EF8-D1D3-A0D2-902556F8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9CE8-18AE-DDF2-900B-514EB409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14A4-DD4B-91FA-17F1-28B4E340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9A8C81-9ECE-92C8-1411-40E032CDF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C76B9-7196-3FD8-380A-0C630A6B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9BBE-96C9-7967-2308-CC06B737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DB7AB-CD32-4708-5C64-BD172E14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92CB9-E950-5396-0C43-F5DEEF9E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9B4F0-DEDB-E166-BC7E-E36F2EBC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BD7A2-C5CE-15FA-9EA7-90A12816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0119-3130-47D1-18EB-0110086CF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4A80E-9D7B-C940-8C70-9896B4501802}" type="datetimeFigureOut">
              <a:rPr lang="en-US" smtClean="0"/>
              <a:t>7/14/25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245B6-538C-BC83-0AA8-E3432A095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0AFF-91F6-166D-20F9-0C371AEE9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78A21-ABE1-6140-8064-D999EE0BE8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114BA-F66C-3296-0CA1-545E80A98C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00920" y="93186"/>
            <a:ext cx="2204413" cy="812800"/>
          </a:xfrm>
          <a:prstGeom prst="rect">
            <a:avLst/>
          </a:prstGeom>
        </p:spPr>
      </p:pic>
      <p:pic>
        <p:nvPicPr>
          <p:cNvPr id="11" name="Picture 10" descr="A logo with leaves in a circle&#10;&#10;AI-generated content may be incorrect.">
            <a:extLst>
              <a:ext uri="{FF2B5EF4-FFF2-40B4-BE49-F238E27FC236}">
                <a16:creationId xmlns:a16="http://schemas.microsoft.com/office/drawing/2014/main" id="{5A4AEEDA-20DE-57E3-237E-4EBEFCC3C8B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31559" y="-3492"/>
            <a:ext cx="974161" cy="977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31D92B-0F7B-A99E-227A-626E684876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4668" y="32226"/>
            <a:ext cx="1057734" cy="9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4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T2500240" TargetMode="External"/><Relationship Id="rId2" Type="http://schemas.openxmlformats.org/officeDocument/2006/relationships/hyperlink" Target="https://dcc.cosmicexplorer.org/CE-T250001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cc.cosmicexplorer.org/CE-T250001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6B28-6A76-37C3-4CAF-3FE86B4F0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Signal Recycling Cavity Gouy Phase and Mode Matching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FA9E6-814D-93A8-8FDA-0F2C1D8CA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38791"/>
          </a:xfrm>
        </p:spPr>
        <p:txBody>
          <a:bodyPr>
            <a:normAutofit/>
          </a:bodyPr>
          <a:lstStyle/>
          <a:p>
            <a:r>
              <a:rPr lang="en-US" dirty="0"/>
              <a:t>Stefan Ballmer</a:t>
            </a:r>
          </a:p>
          <a:p>
            <a:r>
              <a:rPr lang="en-US" dirty="0"/>
              <a:t>Matt Todd</a:t>
            </a:r>
          </a:p>
          <a:p>
            <a:r>
              <a:rPr lang="en-US" dirty="0"/>
              <a:t>2025/07/14</a:t>
            </a:r>
          </a:p>
          <a:p>
            <a:r>
              <a:rPr lang="en-US" dirty="0">
                <a:hlinkClick r:id="rId2"/>
              </a:rPr>
              <a:t>CE-T2500015</a:t>
            </a:r>
            <a:r>
              <a:rPr lang="en-US" dirty="0"/>
              <a:t>						</a:t>
            </a:r>
            <a:r>
              <a:rPr lang="en-US" dirty="0">
                <a:hlinkClick r:id="rId3"/>
              </a:rPr>
              <a:t> LIGO-T2500240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4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510AD-2E54-6051-2DA8-10270CBA9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93262C1-67AC-990C-DA2F-5E0C258C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SRM mismatch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09343-1D21-AD5B-A6DA-11355B2E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0" y="1825625"/>
            <a:ext cx="870267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91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610D83-4FAD-71E3-1C6A-C9B223CD3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254" y="1216085"/>
            <a:ext cx="7148563" cy="5641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BD1AEB-92D3-475C-4B81-1B390855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84771" cy="1325563"/>
          </a:xfrm>
        </p:spPr>
        <p:txBody>
          <a:bodyPr/>
          <a:lstStyle/>
          <a:p>
            <a:pPr algn="ctr"/>
            <a:r>
              <a:rPr lang="en-US" dirty="0"/>
              <a:t>Kevin’s Equivalent SEC Loss Plot</a:t>
            </a:r>
          </a:p>
        </p:txBody>
      </p:sp>
    </p:spTree>
    <p:extLst>
      <p:ext uri="{BB962C8B-B14F-4D97-AF65-F5344CB8AC3E}">
        <p14:creationId xmlns:p14="http://schemas.microsoft.com/office/powerpoint/2010/main" val="3294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CD029D-639F-32D3-1634-B356A9CB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1538514"/>
            <a:ext cx="6981826" cy="5319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B5F765-BB41-C03B-16AC-FD6578C2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6385" cy="1325563"/>
          </a:xfrm>
        </p:spPr>
        <p:txBody>
          <a:bodyPr/>
          <a:lstStyle/>
          <a:p>
            <a:pPr algn="ctr"/>
            <a:r>
              <a:rPr lang="en-US" dirty="0"/>
              <a:t>Kevin’s Transmission plot</a:t>
            </a:r>
          </a:p>
        </p:txBody>
      </p:sp>
    </p:spTree>
    <p:extLst>
      <p:ext uri="{BB962C8B-B14F-4D97-AF65-F5344CB8AC3E}">
        <p14:creationId xmlns:p14="http://schemas.microsoft.com/office/powerpoint/2010/main" val="2343624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6F14-D62E-878A-B9F6-40EC36BE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64BD-D7B9-C4AE-8EC0-674A91FE4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LIGO (Gouy phase ~20</a:t>
            </a:r>
            <a:r>
              <a:rPr lang="en-US" baseline="30000" dirty="0"/>
              <a:t>∘</a:t>
            </a:r>
            <a:r>
              <a:rPr lang="en-US" dirty="0"/>
              <a:t>) is limited by quadratic lenses</a:t>
            </a:r>
            <a:br>
              <a:rPr lang="en-US" dirty="0"/>
            </a:br>
            <a:r>
              <a:rPr lang="en-US" dirty="0"/>
              <a:t>as opposed to HOM aberrations</a:t>
            </a:r>
          </a:p>
          <a:p>
            <a:pPr lvl="1"/>
            <a:r>
              <a:rPr lang="en-US" dirty="0"/>
              <a:t>by approximately a factor of 10</a:t>
            </a:r>
          </a:p>
          <a:p>
            <a:pPr lvl="1"/>
            <a:endParaRPr lang="en-US" dirty="0"/>
          </a:p>
          <a:p>
            <a:r>
              <a:rPr lang="en-US" dirty="0"/>
              <a:t>The optimal SRC Gouy phase for CE depends on whether we</a:t>
            </a:r>
          </a:p>
          <a:p>
            <a:pPr lvl="1"/>
            <a:r>
              <a:rPr lang="en-US" dirty="0"/>
              <a:t>Plan to have a good quadratic correction actuator</a:t>
            </a:r>
            <a:br>
              <a:rPr lang="en-US" dirty="0"/>
            </a:br>
            <a:r>
              <a:rPr lang="en-US" dirty="0"/>
              <a:t>(e.g. displacement stage for M1)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0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8994-AF33-C2B3-E25F-94E36C61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Limitations and Still TBD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3D808-C5D3-D7F3-6D2C-620CACE71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Analysis assumes </a:t>
            </a:r>
            <a:r>
              <a:rPr lang="en-US" dirty="0">
                <a:solidFill>
                  <a:srgbClr val="C00000"/>
                </a:solidFill>
              </a:rPr>
              <a:t>unchanged arm mode</a:t>
            </a:r>
          </a:p>
          <a:p>
            <a:pPr lvl="1"/>
            <a:r>
              <a:rPr lang="en-US" dirty="0"/>
              <a:t>Not exactly true, but SRC mode change is definitively dominant</a:t>
            </a:r>
          </a:p>
          <a:p>
            <a:r>
              <a:rPr lang="en-US" dirty="0"/>
              <a:t>Analysis is in </a:t>
            </a:r>
            <a:r>
              <a:rPr lang="en-US" dirty="0">
                <a:solidFill>
                  <a:srgbClr val="C00000"/>
                </a:solidFill>
              </a:rPr>
              <a:t>only first order in lens strength</a:t>
            </a:r>
          </a:p>
          <a:p>
            <a:pPr lvl="1"/>
            <a:r>
              <a:rPr lang="en-US" dirty="0"/>
              <a:t>Should be good enough to find a good design location</a:t>
            </a:r>
            <a:br>
              <a:rPr lang="en-US" dirty="0"/>
            </a:br>
            <a:r>
              <a:rPr lang="en-US" dirty="0"/>
              <a:t>(consistent with only seeing quadratic recycling gain degradation)</a:t>
            </a:r>
          </a:p>
          <a:p>
            <a:r>
              <a:rPr lang="en-US" dirty="0"/>
              <a:t>Analysis does not take </a:t>
            </a:r>
            <a:r>
              <a:rPr lang="en-US" dirty="0">
                <a:solidFill>
                  <a:srgbClr val="C00000"/>
                </a:solidFill>
              </a:rPr>
              <a:t>SRC Finesse and HOM losses </a:t>
            </a:r>
            <a:r>
              <a:rPr lang="en-US" dirty="0"/>
              <a:t>into account</a:t>
            </a:r>
          </a:p>
          <a:p>
            <a:r>
              <a:rPr lang="en-US" dirty="0"/>
              <a:t>Analysis des not look at </a:t>
            </a:r>
            <a:r>
              <a:rPr lang="en-US" dirty="0">
                <a:solidFill>
                  <a:srgbClr val="C00000"/>
                </a:solidFill>
              </a:rPr>
              <a:t>effects of mis-matched fields</a:t>
            </a:r>
          </a:p>
          <a:p>
            <a:pPr lvl="1"/>
            <a:r>
              <a:rPr lang="en-US" dirty="0"/>
              <a:t>Such a squeezing mis-rotation peaks </a:t>
            </a:r>
          </a:p>
          <a:p>
            <a:r>
              <a:rPr lang="en-US" dirty="0"/>
              <a:t>The plots are for a </a:t>
            </a:r>
            <a:r>
              <a:rPr lang="en-US" dirty="0">
                <a:solidFill>
                  <a:srgbClr val="C00000"/>
                </a:solidFill>
              </a:rPr>
              <a:t>specific thermal lens</a:t>
            </a:r>
          </a:p>
          <a:p>
            <a:pPr lvl="1"/>
            <a:r>
              <a:rPr lang="en-US" dirty="0"/>
              <a:t>Close to realistic for uniform absorption</a:t>
            </a:r>
          </a:p>
          <a:p>
            <a:pPr lvl="1"/>
            <a:r>
              <a:rPr lang="en-US" dirty="0"/>
              <a:t>Should repeat analysis for center and off-center point absorbers…</a:t>
            </a:r>
          </a:p>
          <a:p>
            <a:pPr lvl="1"/>
            <a:r>
              <a:rPr lang="en-US" dirty="0"/>
              <a:t>… and as a function of heating time</a:t>
            </a:r>
          </a:p>
        </p:txBody>
      </p:sp>
    </p:spTree>
    <p:extLst>
      <p:ext uri="{BB962C8B-B14F-4D97-AF65-F5344CB8AC3E}">
        <p14:creationId xmlns:p14="http://schemas.microsoft.com/office/powerpoint/2010/main" val="166334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9CDB-3A7D-B6F0-362B-CE8A9E4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45A96-A6C0-FF64-1AAC-D9E99DFA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most critical thermal lensing in a DRFPMI:</a:t>
            </a:r>
          </a:p>
          <a:p>
            <a:pPr lvl="1"/>
            <a:r>
              <a:rPr lang="en-US" dirty="0"/>
              <a:t>ITM bulk lens from arm absorption, affecting the SRC. </a:t>
            </a:r>
          </a:p>
          <a:p>
            <a:pPr lvl="1"/>
            <a:r>
              <a:rPr lang="en-US" dirty="0"/>
              <a:t>How does the mode matching between the arm eigenmode and SRC eigenmode change due to ITM thermal lens?</a:t>
            </a:r>
          </a:p>
          <a:p>
            <a:r>
              <a:rPr lang="en-US" dirty="0"/>
              <a:t>Method:</a:t>
            </a:r>
          </a:p>
          <a:p>
            <a:pPr lvl="1"/>
            <a:r>
              <a:rPr lang="en-US" dirty="0"/>
              <a:t>Look at 1</a:t>
            </a:r>
            <a:r>
              <a:rPr lang="en-US" baseline="30000" dirty="0"/>
              <a:t>st</a:t>
            </a:r>
            <a:r>
              <a:rPr lang="en-US" dirty="0"/>
              <a:t>-order changes in the strength of the thermal lens (but all orders in the thermal lens profile</a:t>
            </a:r>
          </a:p>
          <a:p>
            <a:pPr lvl="2"/>
            <a:r>
              <a:rPr lang="en-US" dirty="0"/>
              <a:t>A) Via Ray Transfer Matrices for LG10 mode.</a:t>
            </a:r>
          </a:p>
          <a:p>
            <a:pPr lvl="2"/>
            <a:r>
              <a:rPr lang="en-US" dirty="0"/>
              <a:t>B) Via Perturbation theory for all higher order modes.</a:t>
            </a:r>
          </a:p>
          <a:p>
            <a:r>
              <a:rPr lang="en-US" dirty="0"/>
              <a:t>Conclusion:</a:t>
            </a:r>
          </a:p>
          <a:p>
            <a:pPr lvl="1"/>
            <a:r>
              <a:rPr lang="en-US" dirty="0"/>
              <a:t>The SRC Gouy phase has a huge impact on this coupling.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3FD2-57E8-E738-1BE7-31A98DA5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FBE8D-7A2C-6689-7932-2330CA16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the cavity with a “flat” termination i.e. </a:t>
            </a:r>
          </a:p>
          <a:p>
            <a:pPr lvl="1"/>
            <a:r>
              <a:rPr lang="en-US" dirty="0"/>
              <a:t>put half the ITM curvature at the beginning and …</a:t>
            </a:r>
          </a:p>
          <a:p>
            <a:pPr lvl="1"/>
            <a:r>
              <a:rPr lang="en-US" dirty="0"/>
              <a:t>…half the SRM curvature at the end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	</a:t>
            </a:r>
            <a:r>
              <a:rPr lang="en-US" dirty="0">
                <a:sym typeface="Wingdings" pitchFamily="2" charset="2"/>
              </a:rPr>
              <a:t>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Describe entire one-way SRC (from ITM to SRM) as single Ray Transfer Matrix:</a:t>
            </a:r>
          </a:p>
          <a:p>
            <a:pPr lvl="1"/>
            <a:r>
              <a:rPr lang="en-US" dirty="0"/>
              <a:t>ad-</a:t>
            </a:r>
            <a:r>
              <a:rPr lang="en-US" dirty="0" err="1"/>
              <a:t>bc</a:t>
            </a:r>
            <a:r>
              <a:rPr lang="en-US" dirty="0"/>
              <a:t>=1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5F3A3-8C78-55B4-CDD1-319E9941F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55" y="3105149"/>
            <a:ext cx="2710196" cy="786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CD5D65-D057-98FD-8E84-05985AF77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46" y="3105149"/>
            <a:ext cx="3145516" cy="7863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A29E2-DF04-1524-1612-05674EB9814F}"/>
              </a:ext>
            </a:extLst>
          </p:cNvPr>
          <p:cNvSpPr txBox="1"/>
          <p:nvPr/>
        </p:nvSpPr>
        <p:spPr>
          <a:xfrm>
            <a:off x="5900058" y="4032702"/>
            <a:ext cx="132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Distance=0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3FE13F-1B92-3F8D-7BE4-063BF9929055}"/>
              </a:ext>
            </a:extLst>
          </p:cNvPr>
          <p:cNvCxnSpPr>
            <a:cxnSpLocks/>
          </p:cNvCxnSpPr>
          <p:nvPr/>
        </p:nvCxnSpPr>
        <p:spPr>
          <a:xfrm flipH="1" flipV="1">
            <a:off x="5378824" y="3891527"/>
            <a:ext cx="357947" cy="310359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43413B-2832-67DE-86E0-A20281A73CE1}"/>
              </a:ext>
            </a:extLst>
          </p:cNvPr>
          <p:cNvCxnSpPr>
            <a:cxnSpLocks/>
          </p:cNvCxnSpPr>
          <p:nvPr/>
        </p:nvCxnSpPr>
        <p:spPr>
          <a:xfrm flipV="1">
            <a:off x="7289839" y="3697941"/>
            <a:ext cx="964893" cy="458532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663B70-5809-ADBF-CD25-EE0096F02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51" y="4900330"/>
            <a:ext cx="4089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4D3A-1487-8203-5B4B-F372C1DD7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F8EB-EEAC-B77A-03C7-3A11F9AA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30C8-19C3-F754-77EE-C12D4A140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 Trip Ray Transfer Matrix:</a:t>
            </a:r>
          </a:p>
          <a:p>
            <a:pPr lvl="1"/>
            <a:r>
              <a:rPr lang="en-US" dirty="0" err="1"/>
              <a:t>z</a:t>
            </a:r>
            <a:r>
              <a:rPr lang="en-US" baseline="-25000" dirty="0" err="1"/>
              <a:t>R</a:t>
            </a:r>
            <a:r>
              <a:rPr lang="en-US" dirty="0"/>
              <a:t> the Rayleigh length on “flat” beam on ITM (i.e. </a:t>
            </a:r>
            <a:r>
              <a:rPr lang="en-US" dirty="0" err="1"/>
              <a:t>z</a:t>
            </a:r>
            <a:r>
              <a:rPr lang="en-US" baseline="-25000" dirty="0" err="1"/>
              <a:t>R</a:t>
            </a:r>
            <a:r>
              <a:rPr lang="en-US" dirty="0"/>
              <a:t>= 𝜋 w</a:t>
            </a:r>
            <a:r>
              <a:rPr lang="en-US" baseline="30000" dirty="0"/>
              <a:t>2</a:t>
            </a:r>
            <a:r>
              <a:rPr lang="en-US" baseline="-25000" dirty="0"/>
              <a:t>ITM</a:t>
            </a:r>
            <a:r>
              <a:rPr lang="en-US" dirty="0"/>
              <a:t>/𝜆)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the Eigenvalue equation: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A722C-D114-FC90-E4C9-2456A7A00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40" y="2742141"/>
            <a:ext cx="7772400" cy="1042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0C853D-4A52-6E5B-81CD-CC0FD4F3E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540" y="4846452"/>
            <a:ext cx="72136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2B80-63B4-E7F1-4C27-24CC7804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Thermal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A699C-3784-FFE6-03E7-5856AEF85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introduce a Thermal Lens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at the beginning and end of the telescope.</a:t>
            </a:r>
          </a:p>
          <a:p>
            <a:r>
              <a:rPr lang="en-US" dirty="0"/>
              <a:t>Calculate the mode match sensitivity parameter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at ITM and SRM, where ‘ = d/d𝜅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Note: This is the only </a:t>
            </a:r>
            <a:r>
              <a:rPr lang="en-US" dirty="0" err="1"/>
              <a:t>DoF</a:t>
            </a:r>
            <a:r>
              <a:rPr lang="en-US" dirty="0"/>
              <a:t> for Mode Mismatch (curvature matches optic)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8AAED-E8FB-3EDF-CD28-C4CD82A94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868" y="2274047"/>
            <a:ext cx="22225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DFE350-02CD-94D6-F109-E84093C8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675" y="4297082"/>
            <a:ext cx="1299137" cy="9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9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02448-AF5B-F707-2148-B0DE6D1F9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E98CA-FDD2-1624-106F-8570F6F0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Sensitivity to Mode Mismatch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1634-9452-960F-0F75-0E8FA3CC0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the mode match sensitivity parameter at</a:t>
            </a:r>
          </a:p>
          <a:p>
            <a:pPr lvl="1"/>
            <a:r>
              <a:rPr lang="en-US" dirty="0"/>
              <a:t>ITM: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SRM: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					where ‘ = d/d𝜅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520041-0945-2F09-2027-1D428D90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12" y="2352908"/>
            <a:ext cx="4627397" cy="16483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E9464-C2BB-73D9-91A1-9CFE4A00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2" y="4434065"/>
            <a:ext cx="4627397" cy="16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71D9-4B52-8AB2-5E8C-DE038F29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Perturbation Theory for HOM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9A784-0FDE-5C4B-EAA1-B6DE7501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 perturbation theory approach to find the perturbed eigenmode for any thermal lens (all orders in radial profile, but first order in lens strength) Details in </a:t>
            </a:r>
            <a:r>
              <a:rPr lang="en-US" dirty="0">
                <a:hlinkClick r:id="rId2"/>
              </a:rPr>
              <a:t>CE-T2500015</a:t>
            </a:r>
            <a:r>
              <a:rPr lang="en-US" dirty="0"/>
              <a:t>.</a:t>
            </a:r>
          </a:p>
          <a:p>
            <a:r>
              <a:rPr lang="en-US" dirty="0"/>
              <a:t>As input, we need the actual thermal lens</a:t>
            </a:r>
          </a:p>
          <a:p>
            <a:pPr lvl="1"/>
            <a:r>
              <a:rPr lang="en-US" dirty="0"/>
              <a:t>More precisely its matrix elements</a:t>
            </a:r>
          </a:p>
          <a:p>
            <a:pPr lvl="2"/>
            <a:r>
              <a:rPr lang="en-US" dirty="0"/>
              <a:t>A) For a steady-state, uniform absorption with Gaussian heating profile, and neglecting radiative cooling on the surface, this was analytically calculated in</a:t>
            </a:r>
            <a:br>
              <a:rPr lang="en-US" dirty="0"/>
            </a:br>
            <a:r>
              <a:rPr lang="en-US" dirty="0"/>
              <a:t>CE-T2500014.</a:t>
            </a:r>
          </a:p>
          <a:p>
            <a:pPr lvl="2"/>
            <a:r>
              <a:rPr lang="en-US" dirty="0"/>
              <a:t>B) But we can use this approach for any realistic thermal lens for the ITM.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91DAC-A6A3-D786-DB04-B3258703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59" y="3467894"/>
            <a:ext cx="1778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7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43A3A-9E22-018A-8DA7-93E66FEEB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4470-80E4-EE75-9997-A8839D25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Perturbation Theory for HOM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9358-FA96-B0A7-D774-B9D8D3BA8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Thermal Lense A):</a:t>
            </a:r>
          </a:p>
          <a:p>
            <a:r>
              <a:rPr lang="en-US" dirty="0"/>
              <a:t>Result for power loss (field loss in square root):</a:t>
            </a:r>
          </a:p>
          <a:p>
            <a:pPr lvl="1"/>
            <a:r>
              <a:rPr lang="en-US" dirty="0"/>
              <a:t>ITM: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SRM: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8D00E-E080-0CCB-F7FB-E0D32865A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4454484"/>
            <a:ext cx="5448300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B0F21-E81E-E0A8-E144-60DA67F1F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50" y="2997994"/>
            <a:ext cx="54610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5E76D8D-6E32-716F-4814-F997C0BF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ITM mismatch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38F80-49E5-335F-4E52-AF75A114E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60" y="1825625"/>
            <a:ext cx="870267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8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619</Words>
  <Application>Microsoft Macintosh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Wingdings</vt:lpstr>
      <vt:lpstr>Office Theme</vt:lpstr>
      <vt:lpstr>Signal Recycling Cavity Gouy Phase and Mode Matching</vt:lpstr>
      <vt:lpstr>Problem</vt:lpstr>
      <vt:lpstr>Setup</vt:lpstr>
      <vt:lpstr>Then…</vt:lpstr>
      <vt:lpstr>Thermal Lens</vt:lpstr>
      <vt:lpstr>Sensitivity to Mode Mismatch</vt:lpstr>
      <vt:lpstr>Perturbation Theory for HOM</vt:lpstr>
      <vt:lpstr>Perturbation Theory for HOM</vt:lpstr>
      <vt:lpstr>ITM mismatch</vt:lpstr>
      <vt:lpstr>SRM mismatch</vt:lpstr>
      <vt:lpstr>Kevin’s Equivalent SEC Loss Plot</vt:lpstr>
      <vt:lpstr>Kevin’s Transmission plot</vt:lpstr>
      <vt:lpstr>Conclusions</vt:lpstr>
      <vt:lpstr>Limitations and Still TBD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Ballmer</dc:creator>
  <cp:lastModifiedBy>Stefan Ballmer</cp:lastModifiedBy>
  <cp:revision>9</cp:revision>
  <dcterms:created xsi:type="dcterms:W3CDTF">2025-07-14T15:41:31Z</dcterms:created>
  <dcterms:modified xsi:type="dcterms:W3CDTF">2025-07-14T20:56:42Z</dcterms:modified>
</cp:coreProperties>
</file>