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0" r:id="rId7"/>
    <p:sldId id="269" r:id="rId8"/>
    <p:sldId id="261" r:id="rId9"/>
    <p:sldId id="270" r:id="rId10"/>
    <p:sldId id="262" r:id="rId11"/>
    <p:sldId id="271" r:id="rId12"/>
    <p:sldId id="273" r:id="rId13"/>
    <p:sldId id="263" r:id="rId14"/>
    <p:sldId id="272" r:id="rId15"/>
    <p:sldId id="264" r:id="rId16"/>
    <p:sldId id="265" r:id="rId17"/>
    <p:sldId id="275" r:id="rId18"/>
    <p:sldId id="276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8"/>
  </p:normalViewPr>
  <p:slideViewPr>
    <p:cSldViewPr snapToGrid="0">
      <p:cViewPr varScale="1">
        <p:scale>
          <a:sx n="116" d="100"/>
          <a:sy n="116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5614-73D9-AD51-D05C-543BC149D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814A7-D64D-6552-EEAA-4BA92B578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9125B-A13D-683F-A128-C70F8EF0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F824E-2085-7E07-9A9B-AAB7BFF3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525D4-68F5-0988-71AB-CA9F21E4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F0E-7C63-1561-E499-CA2A0068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77F2C-8B3B-A887-CE69-CAD4C84D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6E819-F2A1-E908-1A75-D88DDAA7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B33AE-C0C9-EC84-ACBC-3DEA21F1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D3E36-0E14-FC0A-CE35-14A037B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5CD1B-F065-CEEA-4C67-EB4A4F7A5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61AF4-264F-C980-70D0-20A0484E7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0E5F-DA90-D6E5-21F2-9894D289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38539-27F0-C7EF-81A6-616EA0A5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5C0EC-74FC-DC0B-2FA9-974DF50D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BAC-D199-8FD5-BD8F-63093F8E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BECD-CA7F-5317-3540-7FDA3F149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453D-E062-168B-0732-FE4FB664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2387F-F24A-E43E-4E55-7D1895CD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21124-6EB1-9036-B27D-BA883AE1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79B9-D2B2-5523-B572-BE353432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57EC8-FB2E-9F52-F8FA-7B11DC81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EC195-0066-3210-5623-EF0133E8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C491E-E239-52A9-05F4-D6FFAFCF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3AEF4-51CC-7C3C-9655-214D3C88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D3DF-E591-4C9B-06C3-8C5A21DA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4070-8D1A-5830-744A-7BD10F0F8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D4028-4456-8CF8-A828-A1FF83A71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BEE21-1EB9-7263-9538-096E4582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951A9-2321-61C9-DEFD-A91CF6D9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A881F-4C67-A0DB-3B7F-942196CE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B598-093D-8DAF-B0CB-6578E4BE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C792-20E7-62DE-D9C0-BA5DD673F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58A38-99AC-838A-2AEF-6CDD492E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8EDE0-B905-FA1A-713B-9A4FFD8EE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92508-B278-590A-5C1F-9568CCF9A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9007D-AE04-FBEA-19D8-6277619A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141C5-ECCB-B9AD-157B-298960FA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FE4B1-1FA5-97EC-EABE-970CD79F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F383-79E7-D218-B8C6-5FC3AB8F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D0F0E-6AEC-E608-CED0-20668BB6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B081F-669A-85DA-AF38-E1F9A788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24458-62D7-5058-72F9-7A270AF1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7F49D-3395-1438-4A80-7CE39E03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2D272-252A-0656-882A-E4361236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97DE8-58F8-0041-F125-33155854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5148-E719-D5A3-7B9A-5623DA07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28BA-3002-5DAC-6028-87EBA5B9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B91EF-7589-4BCD-0792-20E20A74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AADFC-7063-47FE-1648-5A0D224C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DDA18-987E-7E1E-08CD-94254546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DCC4-B159-AD2B-B0C3-EE705CC8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3594-29AD-108A-41E6-53729A7D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61D11-2D9B-4157-AD9B-65B4BBFAE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15E2A-6D3E-ACEE-644B-2820873DF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AEB11-DEC1-E2AF-F4D0-31483AFA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823D9-5C1B-4466-8208-4E4CE928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5C2D0-AC02-1860-7C79-5715DBAD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1D39A-361E-BA75-8132-0F62DE82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4E1EC-DED4-AE37-F9CE-DD1700983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6389-E13B-7D56-F654-E9EDE9A06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75595-4471-E440-82CD-15F3CB396C9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09AD-12D1-2D9B-A7D3-FF4BCA49C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5D9F-F053-A2F6-47B1-5B6C889B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C3A858-3395-9C42-A3FA-A5FEF9416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6F2D-E317-E240-C860-9C670E43D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Evolution of Collaborations and Detectors for Gravitational Waves </a:t>
            </a:r>
            <a:br>
              <a:rPr lang="en-US" b="1" dirty="0"/>
            </a:br>
            <a:r>
              <a:rPr lang="en-US" b="1" dirty="0"/>
              <a:t>in the US and Europe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2CE27-C406-B527-D179-F30952B1B7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Shoemaker</a:t>
            </a:r>
          </a:p>
          <a:p>
            <a:r>
              <a:rPr lang="en-US" dirty="0"/>
              <a:t>MIT</a:t>
            </a:r>
          </a:p>
          <a:p>
            <a:r>
              <a:rPr lang="en-US" dirty="0"/>
              <a:t>22 October 2025</a:t>
            </a:r>
          </a:p>
          <a:p>
            <a:r>
              <a:rPr lang="en-US" sz="1050" dirty="0"/>
              <a:t>CE-G2500077</a:t>
            </a:r>
          </a:p>
        </p:txBody>
      </p:sp>
    </p:spTree>
    <p:extLst>
      <p:ext uri="{BB962C8B-B14F-4D97-AF65-F5344CB8AC3E}">
        <p14:creationId xmlns:p14="http://schemas.microsoft.com/office/powerpoint/2010/main" val="183244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98-8D87-A2DE-E8BC-884A315F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Observatory design and construction: LIGO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781E2-1302-7490-C704-18EFDEE00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714"/>
            <a:ext cx="10515600" cy="52604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Drever, and then Vogt, separated from LIGO</a:t>
            </a:r>
          </a:p>
          <a:p>
            <a:pPr lvl="1"/>
            <a:r>
              <a:rPr lang="en-US" dirty="0"/>
              <a:t>Did not conform to obligatory constraints of successful Project discipline</a:t>
            </a:r>
          </a:p>
          <a:p>
            <a:r>
              <a:rPr lang="en-US" dirty="0"/>
              <a:t>Barish (Director) and Sanders (Project Manager), 1994  – </a:t>
            </a:r>
          </a:p>
          <a:p>
            <a:pPr lvl="1"/>
            <a:r>
              <a:rPr lang="en-US" dirty="0"/>
              <a:t>Brought HEP Big Science Project insights and practice. </a:t>
            </a:r>
          </a:p>
          <a:p>
            <a:pPr lvl="1"/>
            <a:r>
              <a:rPr lang="en-US" b="1" dirty="0"/>
              <a:t>Key step forward. </a:t>
            </a:r>
            <a:endParaRPr lang="en-US" dirty="0"/>
          </a:p>
          <a:p>
            <a:r>
              <a:rPr lang="en-US" dirty="0"/>
              <a:t>Robust support from the NSF; collaborative interaction with NSF</a:t>
            </a:r>
          </a:p>
          <a:p>
            <a:r>
              <a:rPr lang="en-US" dirty="0"/>
              <a:t>Significant participation (intellectually, funding) from UK, Germany</a:t>
            </a:r>
          </a:p>
          <a:p>
            <a:pPr lvl="1"/>
            <a:r>
              <a:rPr lang="en-US" dirty="0"/>
              <a:t>N.B.: Continued fallout from the ‘Bifurcation’</a:t>
            </a:r>
          </a:p>
          <a:p>
            <a:r>
              <a:rPr lang="en-US" dirty="0"/>
              <a:t>Caltech was Project Lead; MIT key to design and realization, but minor engineering and management role</a:t>
            </a:r>
          </a:p>
          <a:p>
            <a:pPr lvl="1"/>
            <a:r>
              <a:rPr lang="en-US" dirty="0"/>
              <a:t>MIT (the Institution) uninterested in Project responsibilities; </a:t>
            </a:r>
          </a:p>
          <a:p>
            <a:pPr lvl="1"/>
            <a:r>
              <a:rPr lang="en-US" dirty="0"/>
              <a:t>Caltech did not want equal partnership</a:t>
            </a:r>
          </a:p>
          <a:p>
            <a:pPr lvl="1"/>
            <a:r>
              <a:rPr lang="en-US" dirty="0"/>
              <a:t>Continues to today (…and tomorrow)</a:t>
            </a:r>
          </a:p>
        </p:txBody>
      </p:sp>
    </p:spTree>
    <p:extLst>
      <p:ext uri="{BB962C8B-B14F-4D97-AF65-F5344CB8AC3E}">
        <p14:creationId xmlns:p14="http://schemas.microsoft.com/office/powerpoint/2010/main" val="254975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7DF1-7A34-7E78-7160-746BC14C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Observatory design and construction: Virgo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137A6-1E80-E622-C081-6182D733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51779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Virgo:  Initially France and Italy, site in Italy; 1991 Collaboration formally established</a:t>
            </a:r>
          </a:p>
          <a:p>
            <a:pPr lvl="1"/>
            <a:r>
              <a:rPr lang="en-US" dirty="0"/>
              <a:t>Leadership alternating between </a:t>
            </a:r>
            <a:r>
              <a:rPr lang="en-US" dirty="0" err="1"/>
              <a:t>Giazotto</a:t>
            </a:r>
            <a:r>
              <a:rPr lang="en-US" dirty="0"/>
              <a:t> and </a:t>
            </a:r>
            <a:r>
              <a:rPr lang="en-US" dirty="0" err="1"/>
              <a:t>Brillet</a:t>
            </a:r>
            <a:endParaRPr lang="en-US" dirty="0"/>
          </a:p>
          <a:p>
            <a:r>
              <a:rPr lang="en-US" dirty="0"/>
              <a:t>3km baseline (LIGO is 4km)</a:t>
            </a:r>
          </a:p>
          <a:p>
            <a:pPr lvl="1"/>
            <a:r>
              <a:rPr lang="en-US" dirty="0"/>
              <a:t>Provides a standing barrier to LIGO-Virgo equality in sensitivity</a:t>
            </a:r>
          </a:p>
          <a:p>
            <a:r>
              <a:rPr lang="en-US" dirty="0"/>
              <a:t>Low  frequency instrument design focus</a:t>
            </a:r>
          </a:p>
          <a:p>
            <a:pPr lvl="1"/>
            <a:r>
              <a:rPr lang="en-US" dirty="0" err="1"/>
              <a:t>Giazotto</a:t>
            </a:r>
            <a:r>
              <a:rPr lang="en-US" dirty="0"/>
              <a:t> targeted Pulsars with GW signals ~10 Hz</a:t>
            </a:r>
          </a:p>
          <a:p>
            <a:pPr lvl="1"/>
            <a:r>
              <a:rPr lang="en-US" dirty="0"/>
              <a:t>(Note that Virgo and LIGO have now similar </a:t>
            </a:r>
            <a:r>
              <a:rPr lang="en-US" i="1" dirty="0"/>
              <a:t>realized</a:t>
            </a:r>
            <a:r>
              <a:rPr lang="en-US" dirty="0"/>
              <a:t> low-frequency sensitivity)</a:t>
            </a:r>
          </a:p>
          <a:p>
            <a:r>
              <a:rPr lang="en-US" dirty="0"/>
              <a:t>Facility buildings tightly designed around isolators</a:t>
            </a:r>
          </a:p>
          <a:p>
            <a:pPr lvl="1"/>
            <a:r>
              <a:rPr lang="en-US" dirty="0"/>
              <a:t>Creates challenges for modifications</a:t>
            </a:r>
          </a:p>
          <a:p>
            <a:r>
              <a:rPr lang="en-US" dirty="0"/>
              <a:t>Instrument, like LIGO, needed a series of fixes and upgrades</a:t>
            </a:r>
          </a:p>
          <a:p>
            <a:pPr lvl="1"/>
            <a:r>
              <a:rPr lang="en-US" dirty="0"/>
              <a:t>Was there a negative consequence of the lack of prototypes?</a:t>
            </a:r>
          </a:p>
        </p:txBody>
      </p:sp>
    </p:spTree>
    <p:extLst>
      <p:ext uri="{BB962C8B-B14F-4D97-AF65-F5344CB8AC3E}">
        <p14:creationId xmlns:p14="http://schemas.microsoft.com/office/powerpoint/2010/main" val="55498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951A-D4E0-971C-6778-0C753698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Virgo Organization   </a:t>
            </a:r>
            <a:r>
              <a:rPr lang="en-US" sz="3600" dirty="0"/>
              <a:t>(instrument perspective)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7183-6EF4-2F9C-8BF4-66F88E92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Early Collaboration a handful of University/Institute groups in Italy and France focused on building the initial detector</a:t>
            </a:r>
          </a:p>
          <a:p>
            <a:pPr lvl="2"/>
            <a:r>
              <a:rPr lang="en-US" dirty="0"/>
              <a:t>Now many nations and groups involved, with Observational Science included</a:t>
            </a:r>
          </a:p>
          <a:p>
            <a:pPr lvl="2"/>
            <a:r>
              <a:rPr lang="en-US" dirty="0"/>
              <a:t>Basic Collaboration structure and ‘charter’ has remained the same</a:t>
            </a:r>
          </a:p>
          <a:p>
            <a:pPr lvl="1"/>
            <a:r>
              <a:rPr lang="en-US" dirty="0"/>
              <a:t>Individual groups obtain funds for subsystems; design, build, deliver, commission, maintain (and maintain control of)  hardware</a:t>
            </a:r>
          </a:p>
          <a:p>
            <a:pPr lvl="1"/>
            <a:r>
              <a:rPr lang="en-US" dirty="0"/>
              <a:t>Top level Virgo design determined by consensus of groups in Virgo </a:t>
            </a:r>
          </a:p>
          <a:p>
            <a:pPr lvl="2"/>
            <a:r>
              <a:rPr lang="en-US" dirty="0"/>
              <a:t>(</a:t>
            </a:r>
            <a:r>
              <a:rPr lang="en-US" i="1" dirty="0"/>
              <a:t>not </a:t>
            </a:r>
            <a:r>
              <a:rPr lang="en-US" dirty="0"/>
              <a:t>EGO)</a:t>
            </a:r>
          </a:p>
          <a:p>
            <a:pPr lvl="1"/>
            <a:r>
              <a:rPr lang="en-US" dirty="0"/>
              <a:t>Establishment 2000 of European Gravitational Observatory (EGO) at site</a:t>
            </a:r>
          </a:p>
          <a:p>
            <a:pPr lvl="2"/>
            <a:r>
              <a:rPr lang="en-US" dirty="0"/>
              <a:t>Intended to be a source of technical maintenance, not a scientific partner</a:t>
            </a:r>
          </a:p>
          <a:p>
            <a:pPr lvl="1"/>
            <a:r>
              <a:rPr lang="en-US" dirty="0"/>
              <a:t>Spokesperson has the role of establishing consensus for the instrument plan and key design issues  (as well as now the Observational Science)</a:t>
            </a:r>
          </a:p>
          <a:p>
            <a:pPr lvl="2"/>
            <a:r>
              <a:rPr lang="en-US" dirty="0"/>
              <a:t>Only ‘moral’ authority; decision discussions are on their own time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3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CAA6-2A31-A73B-3409-AA257F86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LIGO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662A-A788-7FFD-26BF-123246BC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931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Early efforts in data analysis</a:t>
            </a:r>
          </a:p>
          <a:p>
            <a:pPr lvl="1"/>
            <a:r>
              <a:rPr lang="en-US" dirty="0"/>
              <a:t>1992 Sam Finn “Detection, measurement and gravitational radiation”</a:t>
            </a:r>
          </a:p>
          <a:p>
            <a:pPr lvl="1"/>
            <a:r>
              <a:rPr lang="en-US" dirty="0"/>
              <a:t>1996 Bruce Allen’s GRASP</a:t>
            </a:r>
          </a:p>
          <a:p>
            <a:pPr lvl="1"/>
            <a:r>
              <a:rPr lang="en-US" dirty="0"/>
              <a:t>1995 LIGO Research Community; open to all, informal, led to…</a:t>
            </a:r>
          </a:p>
          <a:p>
            <a:r>
              <a:rPr lang="en-US" dirty="0"/>
              <a:t>1997: Creation of LIGO Lab and LIGO Scientific Collaboration</a:t>
            </a:r>
          </a:p>
          <a:p>
            <a:pPr lvl="1"/>
            <a:r>
              <a:rPr lang="en-US" dirty="0"/>
              <a:t>Contributing to the science from LIGO the main criteria for membership. </a:t>
            </a:r>
          </a:p>
          <a:p>
            <a:pPr lvl="1"/>
            <a:r>
              <a:rPr lang="en-US" dirty="0"/>
              <a:t>Principal foci: Data Quality, Data Analysis, Astrophysical Interpretation</a:t>
            </a:r>
          </a:p>
          <a:p>
            <a:pPr lvl="2"/>
            <a:r>
              <a:rPr lang="en-US" dirty="0"/>
              <a:t>And a lot of bureaucracy to measure and monitor contributions</a:t>
            </a:r>
          </a:p>
          <a:p>
            <a:pPr lvl="2"/>
            <a:r>
              <a:rPr lang="en-US" dirty="0"/>
              <a:t>‘Payment’ in authorship of LSC papers; 24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18</a:t>
            </a:r>
            <a:r>
              <a:rPr lang="en-US" dirty="0">
                <a:sym typeface="Wingdings" pitchFamily="2" charset="2"/>
              </a:rPr>
              <a:t> 13</a:t>
            </a:r>
            <a:r>
              <a:rPr lang="en-US" dirty="0"/>
              <a:t> month proprietary period</a:t>
            </a:r>
          </a:p>
          <a:p>
            <a:pPr lvl="1"/>
            <a:r>
              <a:rPr lang="en-US" dirty="0"/>
              <a:t>Not a significant source of deliverable instrumentation to the Observatories; Caltech and MIT produce operations equipment</a:t>
            </a:r>
          </a:p>
          <a:p>
            <a:pPr lvl="1"/>
            <a:r>
              <a:rPr lang="en-US" dirty="0"/>
              <a:t>…but LSC a very important contributor of R&amp;D for new instrumentation</a:t>
            </a:r>
          </a:p>
          <a:p>
            <a:pPr lvl="1"/>
            <a:r>
              <a:rPr lang="en-US" dirty="0"/>
              <a:t>UK, Germany, Australia strong elements in the LSC (…not in Virgo…)</a:t>
            </a:r>
          </a:p>
          <a:p>
            <a:pPr lvl="1"/>
            <a:r>
              <a:rPr lang="en-US" dirty="0"/>
              <a:t>LIGO Lab: Caltech and MIT only. Not a “Collaboration”</a:t>
            </a:r>
          </a:p>
          <a:p>
            <a:pPr lvl="2"/>
            <a:r>
              <a:rPr lang="en-US" dirty="0"/>
              <a:t>Employees carrying out job responsibilities; hierarchical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1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1F94-5D08-28C4-9A73-45998897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LSC, Virgo, KAGRA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IGWN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CCAF-CAAD-5B8C-78D1-12599F7C2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strain data are analyzed by all members of all 3 Collaborations</a:t>
            </a:r>
          </a:p>
          <a:p>
            <a:pPr lvl="1"/>
            <a:r>
              <a:rPr lang="en-US" dirty="0"/>
              <a:t>Papers are signed jointly</a:t>
            </a:r>
          </a:p>
          <a:p>
            <a:pPr lvl="1"/>
            <a:r>
              <a:rPr lang="en-US" dirty="0"/>
              <a:t>Instrument specific tasks – calibration, data quality – separate</a:t>
            </a:r>
          </a:p>
          <a:p>
            <a:r>
              <a:rPr lang="en-US" dirty="0"/>
              <a:t>Problems: different rules, separate decision-making processes, imbalances in computing contributions </a:t>
            </a:r>
            <a:r>
              <a:rPr lang="en-US" dirty="0">
                <a:sym typeface="Wingdings" pitchFamily="2" charset="2"/>
              </a:rPr>
              <a:t> inefficiencies and a sense of inequity in members </a:t>
            </a:r>
          </a:p>
          <a:p>
            <a:r>
              <a:rPr lang="en-US" dirty="0">
                <a:sym typeface="Wingdings" pitchFamily="2" charset="2"/>
              </a:rPr>
              <a:t>Solution chosen: combine the 3 Collabs under one set of rules.</a:t>
            </a:r>
          </a:p>
          <a:p>
            <a:r>
              <a:rPr lang="en-US" dirty="0">
                <a:sym typeface="Wingdings" pitchFamily="2" charset="2"/>
              </a:rPr>
              <a:t>~2500 persons, checks on contributions, bureaucracy</a:t>
            </a:r>
          </a:p>
          <a:p>
            <a:r>
              <a:rPr lang="en-US" dirty="0">
                <a:sym typeface="Wingdings" pitchFamily="2" charset="2"/>
              </a:rPr>
              <a:t>…and clearly still highly variable levels and values of contribution</a:t>
            </a:r>
          </a:p>
          <a:p>
            <a:r>
              <a:rPr lang="en-US" dirty="0">
                <a:sym typeface="Wingdings" pitchFamily="2" charset="2"/>
              </a:rPr>
              <a:t>Data remain proprietary for a period of a year+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3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0BF9-D949-23E5-A9DD-81E86E1C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Observatory Operations and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AAB50-1517-3C44-3BC1-193F35BD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341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LIGO and Virgo detectors have undergone a series of upgrades</a:t>
            </a:r>
          </a:p>
          <a:p>
            <a:pPr lvl="1"/>
            <a:r>
              <a:rPr lang="en-US" dirty="0"/>
              <a:t>Detection rate grows as cube of sensitivity!</a:t>
            </a:r>
          </a:p>
          <a:p>
            <a:r>
              <a:rPr lang="en-US" dirty="0"/>
              <a:t>To date, all instruments stop and start observing together</a:t>
            </a:r>
          </a:p>
          <a:p>
            <a:pPr lvl="1"/>
            <a:r>
              <a:rPr lang="en-US" dirty="0"/>
              <a:t>May be an error from the greater astrophysics perspective</a:t>
            </a:r>
          </a:p>
          <a:p>
            <a:r>
              <a:rPr lang="en-US" dirty="0"/>
              <a:t>Virgo and LIGO use many similar technologies</a:t>
            </a:r>
          </a:p>
          <a:p>
            <a:pPr lvl="1"/>
            <a:r>
              <a:rPr lang="en-US" dirty="0"/>
              <a:t>Seismic isolation approach very different (multiple pendulums vs. servos)</a:t>
            </a:r>
          </a:p>
          <a:p>
            <a:pPr lvl="1"/>
            <a:r>
              <a:rPr lang="en-US" dirty="0"/>
              <a:t>Virgo did not adopt a key optical shift (‘mode-stable input/output cavities’)</a:t>
            </a:r>
          </a:p>
          <a:p>
            <a:pPr lvl="1"/>
            <a:r>
              <a:rPr lang="en-US" dirty="0"/>
              <a:t>May entail a significant ‘downtime’ in coming years for Virgo</a:t>
            </a:r>
          </a:p>
          <a:p>
            <a:r>
              <a:rPr lang="en-US" dirty="0"/>
              <a:t>Instruments available 75-90% of clock time</a:t>
            </a:r>
          </a:p>
          <a:p>
            <a:pPr lvl="1"/>
            <a:r>
              <a:rPr lang="en-US" dirty="0"/>
              <a:t>Triple coincidence around 50%</a:t>
            </a:r>
          </a:p>
        </p:txBody>
      </p:sp>
    </p:spTree>
    <p:extLst>
      <p:ext uri="{BB962C8B-B14F-4D97-AF65-F5344CB8AC3E}">
        <p14:creationId xmlns:p14="http://schemas.microsoft.com/office/powerpoint/2010/main" val="801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CD3C-C364-E451-E763-60506D03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Next-generation Observatories: 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21B3-BE5E-375B-633A-4ABD82EAA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158"/>
            <a:ext cx="10515600" cy="53431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Einstein Telescope very well advanced in the funding/political/organizational senses</a:t>
            </a:r>
          </a:p>
          <a:p>
            <a:r>
              <a:rPr lang="en-US" dirty="0"/>
              <a:t>Interestingly focus is again on low frequencies</a:t>
            </a:r>
          </a:p>
          <a:p>
            <a:pPr lvl="1"/>
            <a:r>
              <a:rPr lang="en-US" dirty="0"/>
              <a:t>Goals: pre-merger MMA guidance; IMBH</a:t>
            </a:r>
          </a:p>
          <a:p>
            <a:pPr lvl="1"/>
            <a:r>
              <a:rPr lang="en-US" dirty="0"/>
              <a:t>Drives the instrument underground to reduce gravity gradients</a:t>
            </a:r>
          </a:p>
          <a:p>
            <a:pPr lvl="1"/>
            <a:r>
              <a:rPr lang="en-US" dirty="0"/>
              <a:t>Drives the plan for low- and high-frequency detectors</a:t>
            </a:r>
          </a:p>
          <a:p>
            <a:pPr lvl="1"/>
            <a:r>
              <a:rPr lang="en-US" dirty="0"/>
              <a:t>Brings expense and challenges – and potential great science</a:t>
            </a:r>
          </a:p>
          <a:p>
            <a:r>
              <a:rPr lang="en-US" dirty="0"/>
              <a:t>Instrument goals require significant technical advances</a:t>
            </a:r>
          </a:p>
          <a:p>
            <a:pPr lvl="1"/>
            <a:r>
              <a:rPr lang="en-US" dirty="0"/>
              <a:t>This has been very motivating for the ET instrument community!</a:t>
            </a:r>
          </a:p>
          <a:p>
            <a:r>
              <a:rPr lang="en-US" dirty="0"/>
              <a:t>See differences north-south Europe once again</a:t>
            </a:r>
          </a:p>
          <a:p>
            <a:pPr lvl="1"/>
            <a:r>
              <a:rPr lang="en-US" dirty="0"/>
              <a:t>Sites, configurations, organization…cultural, or chance?</a:t>
            </a:r>
          </a:p>
          <a:p>
            <a:pPr lvl="1"/>
            <a:r>
              <a:rPr lang="en-US" dirty="0"/>
              <a:t>But this time UK and Germany may put focus on Europe, not US, for next-generation </a:t>
            </a:r>
          </a:p>
          <a:p>
            <a:r>
              <a:rPr lang="en-US" dirty="0"/>
              <a:t>See tensions between ‘the Collaboration’ and ‘The ET Organization’</a:t>
            </a:r>
          </a:p>
          <a:p>
            <a:pPr lvl="1"/>
            <a:r>
              <a:rPr lang="en-US" dirty="0"/>
              <a:t>Funding agencies need control; the Scientists want ownership</a:t>
            </a:r>
          </a:p>
          <a:p>
            <a:r>
              <a:rPr lang="en-US" dirty="0"/>
              <a:t>See tensions ET vs Virgo – </a:t>
            </a:r>
          </a:p>
          <a:p>
            <a:pPr lvl="1"/>
            <a:r>
              <a:rPr lang="en-US" dirty="0"/>
              <a:t>Limited number of skilled experimentalists; </a:t>
            </a:r>
          </a:p>
          <a:p>
            <a:pPr lvl="1"/>
            <a:r>
              <a:rPr lang="en-US" dirty="0"/>
              <a:t>Much more generous funding for ET than Virgo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9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0CC5-317A-7089-038C-3B0B47E5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Next-generation Observatories: 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98CA7-405F-59A5-02E7-023BC6C26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Cosmic Explorer the next US Terrestrial GW Observatory</a:t>
            </a:r>
          </a:p>
          <a:p>
            <a:r>
              <a:rPr lang="en-US" dirty="0"/>
              <a:t>Started much later than ET, less developed, smaller community</a:t>
            </a:r>
          </a:p>
          <a:p>
            <a:r>
              <a:rPr lang="en-US" dirty="0"/>
              <a:t>A giant LIGO (40km instead of 4km); surface, room temperature</a:t>
            </a:r>
          </a:p>
          <a:p>
            <a:pPr lvl="1"/>
            <a:r>
              <a:rPr lang="en-US" dirty="0"/>
              <a:t>Low-risk approach for the observatory, and the initial detector </a:t>
            </a:r>
          </a:p>
          <a:p>
            <a:pPr lvl="1"/>
            <a:r>
              <a:rPr lang="en-US" dirty="0"/>
              <a:t>Generates less excitement for the instrument scientists</a:t>
            </a:r>
          </a:p>
          <a:p>
            <a:pPr lvl="1"/>
            <a:r>
              <a:rPr lang="en-US" dirty="0"/>
              <a:t>Assume evolution of the detector over ~50-year lifetime of Observatory</a:t>
            </a:r>
          </a:p>
          <a:p>
            <a:r>
              <a:rPr lang="en-US" dirty="0"/>
              <a:t>Ever closer connection CE-LIGO Lab</a:t>
            </a:r>
          </a:p>
          <a:p>
            <a:pPr lvl="1"/>
            <a:r>
              <a:rPr lang="en-US" dirty="0"/>
              <a:t>Anticipate a single entity in future</a:t>
            </a:r>
          </a:p>
          <a:p>
            <a:r>
              <a:rPr lang="en-US" dirty="0"/>
              <a:t>Greatest risk and challenge: making constructive relationships with the indigenous peoples whose land will host CE</a:t>
            </a:r>
          </a:p>
          <a:p>
            <a:pPr lvl="1"/>
            <a:r>
              <a:rPr lang="en-US" dirty="0"/>
              <a:t>TMT as a cautionary tale</a:t>
            </a:r>
          </a:p>
        </p:txBody>
      </p:sp>
    </p:spTree>
    <p:extLst>
      <p:ext uri="{BB962C8B-B14F-4D97-AF65-F5344CB8AC3E}">
        <p14:creationId xmlns:p14="http://schemas.microsoft.com/office/powerpoint/2010/main" val="208265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43CC-6A71-9057-B2A8-C6E9E8B2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and ET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15AA-6791-A8B4-2CE2-B54AC57E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Evident that the Observatories will need each other to leverage the data</a:t>
            </a:r>
          </a:p>
          <a:p>
            <a:pPr lvl="1"/>
            <a:r>
              <a:rPr lang="en-US" dirty="0"/>
              <a:t>ET initially conceived before first detections, and planned to be the ‘one’ next generation detector (triangle configuration)</a:t>
            </a:r>
          </a:p>
          <a:p>
            <a:pPr lvl="1"/>
            <a:r>
              <a:rPr lang="en-US" dirty="0"/>
              <a:t>Now likely that US-based CE will be built, as a single detector</a:t>
            </a:r>
          </a:p>
          <a:p>
            <a:pPr lvl="2"/>
            <a:r>
              <a:rPr lang="en-US" dirty="0"/>
              <a:t>40km and 20km is the ‘baseline’ but unlikely to be funded</a:t>
            </a:r>
          </a:p>
          <a:p>
            <a:pPr lvl="1"/>
            <a:r>
              <a:rPr lang="en-US" dirty="0"/>
              <a:t>LIGO-India, using components from US LIGO in an Indian Observatory, will likely form the 3</a:t>
            </a:r>
            <a:r>
              <a:rPr lang="en-US" baseline="30000" dirty="0"/>
              <a:t>rd</a:t>
            </a:r>
            <a:r>
              <a:rPr lang="en-US" dirty="0"/>
              <a:t> leg of the tripod; progress there has been slow</a:t>
            </a:r>
          </a:p>
          <a:p>
            <a:pPr lvl="2"/>
            <a:r>
              <a:rPr lang="en-US" dirty="0"/>
              <a:t>Could be adopted by CE/LIGO as a central element of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0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6F4A-CB51-4A78-7564-844AE94B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 – personal opinions!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9D03-F0E5-6F21-E238-67AA591F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51338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learned how to design, build, and operate successful detectors</a:t>
            </a:r>
          </a:p>
          <a:p>
            <a:pPr lvl="1"/>
            <a:r>
              <a:rPr lang="en-US" dirty="0"/>
              <a:t>Net uptime with upgrades is suboptimal</a:t>
            </a:r>
          </a:p>
          <a:p>
            <a:pPr lvl="1"/>
            <a:r>
              <a:rPr lang="en-US" dirty="0"/>
              <a:t>Virgo limited by its organization</a:t>
            </a:r>
          </a:p>
          <a:p>
            <a:r>
              <a:rPr lang="en-US" dirty="0"/>
              <a:t>Have developed Collaborations which deliver excellent science</a:t>
            </a:r>
          </a:p>
          <a:p>
            <a:pPr lvl="1"/>
            <a:r>
              <a:rPr lang="en-US" dirty="0"/>
              <a:t>Early-career scientists can get lost in thousand-person organizations</a:t>
            </a:r>
          </a:p>
          <a:p>
            <a:pPr lvl="1"/>
            <a:r>
              <a:rPr lang="en-US" dirty="0"/>
              <a:t>Proprietary data and payment in authorship unattractive elements</a:t>
            </a:r>
          </a:p>
          <a:p>
            <a:r>
              <a:rPr lang="en-US" dirty="0"/>
              <a:t>Have visions of technology to make 10x improvement</a:t>
            </a:r>
          </a:p>
          <a:p>
            <a:pPr lvl="1"/>
            <a:r>
              <a:rPr lang="en-US" dirty="0"/>
              <a:t>ET excessively complicated</a:t>
            </a:r>
          </a:p>
          <a:p>
            <a:pPr lvl="1"/>
            <a:r>
              <a:rPr lang="en-US" dirty="0"/>
              <a:t>CE may not have timely funding and site options</a:t>
            </a:r>
          </a:p>
          <a:p>
            <a:pPr lvl="1"/>
            <a:endParaRPr lang="en-US" dirty="0"/>
          </a:p>
          <a:p>
            <a:r>
              <a:rPr lang="en-US" dirty="0"/>
              <a:t>…but we have a new field of GW observation!  All worth it.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1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3004-A0A1-833A-07D9-50FA9308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 – and field – possible due to Rai Weiss</a:t>
            </a:r>
            <a:br>
              <a:rPr lang="en-US" dirty="0"/>
            </a:br>
            <a:r>
              <a:rPr lang="en-US" sz="2200" dirty="0"/>
              <a:t>September 29, 1932, Berlin, Germany</a:t>
            </a:r>
            <a:br>
              <a:rPr lang="en-US" sz="2200" dirty="0"/>
            </a:br>
            <a:r>
              <a:rPr lang="en-US" sz="2200" dirty="0"/>
              <a:t>August 25, 2025, Cambridge, Massachusetts,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6527-8371-7572-1775-1CA53794C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1825625"/>
            <a:ext cx="80010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1972 Internal Report – roadmap for making instruments that work</a:t>
            </a:r>
          </a:p>
          <a:p>
            <a:r>
              <a:rPr lang="en-US" dirty="0"/>
              <a:t>1975 discussion with Kip – triggering the activity at Caltech leading to LIGO</a:t>
            </a:r>
          </a:p>
          <a:p>
            <a:r>
              <a:rPr lang="en-US" dirty="0"/>
              <a:t>1983 Blue book with MIT-Caltech authors – put LIGO on a firm quantified basis</a:t>
            </a:r>
          </a:p>
          <a:p>
            <a:r>
              <a:rPr lang="en-US" dirty="0"/>
              <a:t>1986 NSF Blue Ribbon Panel – Convinced Garwin</a:t>
            </a:r>
          </a:p>
          <a:p>
            <a:r>
              <a:rPr lang="en-US" dirty="0"/>
              <a:t>1990 10,000 analyses to manage Drever’s imagination</a:t>
            </a:r>
          </a:p>
          <a:p>
            <a:r>
              <a:rPr lang="en-US" dirty="0"/>
              <a:t>1994 Designing and watching over the beam tube realization</a:t>
            </a:r>
          </a:p>
          <a:p>
            <a:r>
              <a:rPr lang="en-US" dirty="0"/>
              <a:t>1997 Launching the LSC; current Analysis domains</a:t>
            </a:r>
          </a:p>
          <a:p>
            <a:r>
              <a:rPr lang="en-US" dirty="0"/>
              <a:t>2000 Constant presence at the LIGO Sites, LIGO BT leaks</a:t>
            </a:r>
          </a:p>
          <a:p>
            <a:r>
              <a:rPr lang="en-US" dirty="0"/>
              <a:t>Mentoring many of the leaders of the field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AB9D2-3EF2-BA3D-D6A9-9E766148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9" y="1523999"/>
            <a:ext cx="4136571" cy="45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BBDB-B984-041D-7C37-A37F2F2B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D9399-5649-2E38-30E0-4562BA57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a reminder of the growth of the observational field</a:t>
            </a:r>
          </a:p>
          <a:p>
            <a:r>
              <a:rPr lang="en-US" dirty="0"/>
              <a:t>Tease out some differences and repercussions; a personal view</a:t>
            </a:r>
          </a:p>
          <a:p>
            <a:r>
              <a:rPr lang="en-US" dirty="0"/>
              <a:t>Organized around Epochs:</a:t>
            </a:r>
          </a:p>
          <a:p>
            <a:pPr lvl="1"/>
            <a:r>
              <a:rPr lang="en-US" dirty="0"/>
              <a:t>Prototypes on a range of scales</a:t>
            </a:r>
          </a:p>
          <a:p>
            <a:pPr lvl="1"/>
            <a:r>
              <a:rPr lang="en-US" dirty="0"/>
              <a:t>Experimental group Coalescence</a:t>
            </a:r>
          </a:p>
          <a:p>
            <a:pPr lvl="1"/>
            <a:r>
              <a:rPr lang="en-US" dirty="0"/>
              <a:t>Observatory proposals</a:t>
            </a:r>
          </a:p>
          <a:p>
            <a:pPr lvl="1"/>
            <a:r>
              <a:rPr lang="en-US" dirty="0"/>
              <a:t>Observatory design and construction</a:t>
            </a:r>
          </a:p>
          <a:p>
            <a:pPr lvl="2"/>
            <a:r>
              <a:rPr lang="en-US" dirty="0"/>
              <a:t>Start of the Collaboration Epoch</a:t>
            </a:r>
          </a:p>
          <a:p>
            <a:pPr lvl="1"/>
            <a:r>
              <a:rPr lang="en-US" dirty="0"/>
              <a:t>Observatory Operations and Upgrades</a:t>
            </a:r>
          </a:p>
          <a:p>
            <a:pPr lvl="1"/>
            <a:r>
              <a:rPr lang="en-US" dirty="0"/>
              <a:t>Next-generation Observatories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7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81AB-89F3-DA3D-0702-02BC4C40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1970-80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DBACD-766F-3585-B069-2380C699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60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Early MIT experimental effort had delayed and minimal funding</a:t>
            </a:r>
          </a:p>
          <a:p>
            <a:pPr lvl="1"/>
            <a:r>
              <a:rPr lang="en-US" dirty="0"/>
              <a:t>1.2m Michelson interferometer using Delay Lines in the arms, data acquisition and instrument monitoring, a search for signals – </a:t>
            </a:r>
            <a:r>
              <a:rPr lang="en-US" b="1" dirty="0"/>
              <a:t>a complete system</a:t>
            </a:r>
            <a:r>
              <a:rPr lang="en-US" dirty="0"/>
              <a:t>, of marginal sensitivity</a:t>
            </a:r>
          </a:p>
          <a:p>
            <a:r>
              <a:rPr lang="en-US" dirty="0" err="1"/>
              <a:t>Garching</a:t>
            </a:r>
            <a:r>
              <a:rPr lang="en-US" dirty="0"/>
              <a:t> group moves from ‘bars’ to interferometers</a:t>
            </a:r>
          </a:p>
          <a:p>
            <a:pPr lvl="1"/>
            <a:r>
              <a:rPr lang="en-US" dirty="0"/>
              <a:t>Brings significant discipline, engineering, and funding to the effort</a:t>
            </a:r>
          </a:p>
          <a:p>
            <a:pPr lvl="1"/>
            <a:r>
              <a:rPr lang="en-US" dirty="0"/>
              <a:t>Follows Rai’s Roadmap to demonstrate understanding. </a:t>
            </a:r>
            <a:r>
              <a:rPr lang="en-US" b="1" dirty="0"/>
              <a:t>Key step forward</a:t>
            </a:r>
            <a:endParaRPr lang="en-US" dirty="0"/>
          </a:p>
          <a:p>
            <a:r>
              <a:rPr lang="en-US" dirty="0"/>
              <a:t>Glasgow/Caltech </a:t>
            </a:r>
          </a:p>
          <a:p>
            <a:pPr lvl="1"/>
            <a:r>
              <a:rPr lang="en-US" dirty="0"/>
              <a:t>Working with separate </a:t>
            </a:r>
            <a:r>
              <a:rPr lang="en-US" b="1" dirty="0"/>
              <a:t>Fabry-Perot cavities</a:t>
            </a:r>
            <a:r>
              <a:rPr lang="en-US" dirty="0"/>
              <a:t>, developing ideas for interferometry – </a:t>
            </a:r>
            <a:r>
              <a:rPr lang="en-US" b="1" dirty="0"/>
              <a:t>power and signal recycling</a:t>
            </a:r>
          </a:p>
          <a:p>
            <a:r>
              <a:rPr lang="en-US" dirty="0"/>
              <a:t>Orsay</a:t>
            </a:r>
          </a:p>
          <a:p>
            <a:pPr lvl="1"/>
            <a:r>
              <a:rPr lang="en-US" dirty="0"/>
              <a:t>Bringing forward interferometry topologies, frequency stabilization, and </a:t>
            </a:r>
            <a:r>
              <a:rPr lang="en-US" b="1" dirty="0" err="1"/>
              <a:t>Nd:YAG</a:t>
            </a:r>
            <a:r>
              <a:rPr lang="en-US" b="1" dirty="0"/>
              <a:t> lasers</a:t>
            </a:r>
            <a:endParaRPr lang="en-US" dirty="0"/>
          </a:p>
          <a:p>
            <a:r>
              <a:rPr lang="en-US" dirty="0"/>
              <a:t>Pisa</a:t>
            </a:r>
          </a:p>
          <a:p>
            <a:pPr lvl="1"/>
            <a:r>
              <a:rPr lang="en-US" dirty="0"/>
              <a:t>Trying first active isolation controls, then </a:t>
            </a:r>
            <a:r>
              <a:rPr lang="en-US" b="1" dirty="0"/>
              <a:t>6 degree-of-freedom pendulums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5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CB1B-9A1F-2213-E50E-06646A3E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mid-1980s…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1D1D-7141-202F-514E-C7F9322D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Viable notions of the instrumentation for full-scale detectors</a:t>
            </a:r>
          </a:p>
          <a:p>
            <a:r>
              <a:rPr lang="en-US" dirty="0"/>
              <a:t>Independent studies of  full-scale </a:t>
            </a:r>
            <a:r>
              <a:rPr lang="en-US" dirty="0" err="1"/>
              <a:t>detectord</a:t>
            </a:r>
            <a:r>
              <a:rPr lang="en-US" dirty="0"/>
              <a:t> from US, France/Italy, Germany/UK</a:t>
            </a:r>
          </a:p>
          <a:p>
            <a:r>
              <a:rPr lang="en-US" dirty="0"/>
              <a:t>Initial efforts at analyzing data</a:t>
            </a:r>
          </a:p>
          <a:p>
            <a:r>
              <a:rPr lang="en-US" dirty="0"/>
              <a:t>Initial concepts for managing quantum noise</a:t>
            </a:r>
          </a:p>
          <a:p>
            <a:r>
              <a:rPr lang="en-US" dirty="0"/>
              <a:t>Growing interest by funding agencies of this new field</a:t>
            </a:r>
          </a:p>
          <a:p>
            <a:endParaRPr lang="en-US" dirty="0"/>
          </a:p>
          <a:p>
            <a:r>
              <a:rPr lang="en-US" dirty="0"/>
              <a:t>Most work was undertaken in isolated groups, in ‘friendly competition’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5BE4-8CC1-82D6-9C33-C17C6C4F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group Coalescence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0DB6-307C-D51C-2F2F-299B05B4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Driven by Weiss and the NSF, Caltech and MIT joined forces</a:t>
            </a:r>
          </a:p>
          <a:p>
            <a:pPr lvl="1"/>
            <a:r>
              <a:rPr lang="en-US" dirty="0"/>
              <a:t>After some early efforts, Robbie Vogt named director, at Caltech (‘87)</a:t>
            </a:r>
          </a:p>
          <a:p>
            <a:pPr lvl="1"/>
            <a:r>
              <a:rPr lang="en-US" dirty="0"/>
              <a:t>Brought authority, project experience, and engineering resources</a:t>
            </a:r>
          </a:p>
          <a:p>
            <a:pPr lvl="1"/>
            <a:r>
              <a:rPr lang="en-US" dirty="0"/>
              <a:t>Dictated changes in working life, and some loss of staff as a consequence</a:t>
            </a:r>
          </a:p>
          <a:p>
            <a:r>
              <a:rPr lang="en-US" dirty="0"/>
              <a:t>Orsay and Pisa joined forces</a:t>
            </a:r>
          </a:p>
          <a:p>
            <a:pPr lvl="1"/>
            <a:r>
              <a:rPr lang="en-US" dirty="0"/>
              <a:t>Real complementarity in instrument skills (lasers, seismic isolation)</a:t>
            </a:r>
          </a:p>
          <a:p>
            <a:pPr lvl="1"/>
            <a:r>
              <a:rPr lang="en-US" dirty="0" err="1"/>
              <a:t>Giazotto</a:t>
            </a:r>
            <a:r>
              <a:rPr lang="en-US" dirty="0"/>
              <a:t> had project experience from HEP (and good connections)</a:t>
            </a:r>
          </a:p>
          <a:p>
            <a:r>
              <a:rPr lang="en-US" dirty="0" err="1"/>
              <a:t>Garching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Hannover</a:t>
            </a:r>
            <a:r>
              <a:rPr lang="en-US" dirty="0"/>
              <a:t> and Glasgow joined forces</a:t>
            </a:r>
          </a:p>
          <a:p>
            <a:pPr lvl="1"/>
            <a:r>
              <a:rPr lang="en-US" dirty="0"/>
              <a:t>Similar working vision, similar interests</a:t>
            </a:r>
          </a:p>
          <a:p>
            <a:r>
              <a:rPr lang="en-US" dirty="0"/>
              <a:t>Notable: this led to a long-standing bifurcation of activities in Europe</a:t>
            </a:r>
          </a:p>
        </p:txBody>
      </p:sp>
    </p:spTree>
    <p:extLst>
      <p:ext uri="{BB962C8B-B14F-4D97-AF65-F5344CB8AC3E}">
        <p14:creationId xmlns:p14="http://schemas.microsoft.com/office/powerpoint/2010/main" val="330141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01A0-BD27-9573-D64B-4F7C6855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group bifurcation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45E1A-CA1D-7F4F-A265-EAAB74A2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caused this split?</a:t>
            </a:r>
          </a:p>
          <a:p>
            <a:r>
              <a:rPr lang="en-US" dirty="0" err="1"/>
              <a:t>Giazotto</a:t>
            </a:r>
            <a:r>
              <a:rPr lang="en-US" dirty="0"/>
              <a:t> took advantage of an opening to get funding for Virgo</a:t>
            </a:r>
          </a:p>
          <a:p>
            <a:pPr lvl="1"/>
            <a:r>
              <a:rPr lang="en-US" dirty="0"/>
              <a:t>In some measure a violation of agreements for pan-European planning</a:t>
            </a:r>
          </a:p>
          <a:p>
            <a:r>
              <a:rPr lang="en-US" dirty="0"/>
              <a:t>Germany and Glasgow believed firmly in the need for prototypes</a:t>
            </a:r>
          </a:p>
          <a:p>
            <a:pPr lvl="1"/>
            <a:r>
              <a:rPr lang="en-US" dirty="0"/>
              <a:t>Not Pisa and Orsay – Desire not to incur the delay of realizing prototypes</a:t>
            </a:r>
          </a:p>
          <a:p>
            <a:pPr lvl="1"/>
            <a:r>
              <a:rPr lang="en-US" dirty="0"/>
              <a:t>This may have had long-term effects in depriving Virgo of new generations of commissioners</a:t>
            </a:r>
          </a:p>
          <a:p>
            <a:pPr lvl="1"/>
            <a:r>
              <a:rPr lang="en-US" dirty="0"/>
              <a:t>With hindsight, some Virgo design decisions might have been avoided</a:t>
            </a:r>
          </a:p>
          <a:p>
            <a:pPr lvl="1"/>
            <a:r>
              <a:rPr lang="en-US" dirty="0"/>
              <a:t>Glasgow/</a:t>
            </a:r>
            <a:r>
              <a:rPr lang="en-US" dirty="0" err="1"/>
              <a:t>Garching</a:t>
            </a:r>
            <a:r>
              <a:rPr lang="en-US" dirty="0"/>
              <a:t> may have believed that Orsay/Pisa lacked necessary experience/judgement</a:t>
            </a:r>
          </a:p>
        </p:txBody>
      </p:sp>
    </p:spTree>
    <p:extLst>
      <p:ext uri="{BB962C8B-B14F-4D97-AF65-F5344CB8AC3E}">
        <p14:creationId xmlns:p14="http://schemas.microsoft.com/office/powerpoint/2010/main" val="213827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6C6C-5B02-43D6-158F-2155D517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Observatory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6502-07FE-B9CD-3E9F-D90CF3CA2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6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Germany and UK had plans for one or two km-scale observatories</a:t>
            </a:r>
          </a:p>
          <a:p>
            <a:pPr lvl="1"/>
            <a:r>
              <a:rPr lang="en-US" dirty="0"/>
              <a:t>A triangular configuration to be in Germany made good progress in the funding arena, until…The Berlin Wall came down</a:t>
            </a:r>
          </a:p>
          <a:p>
            <a:pPr lvl="1"/>
            <a:r>
              <a:rPr lang="en-US" dirty="0"/>
              <a:t>GEO-600 was a fallback, with significant local funding</a:t>
            </a:r>
          </a:p>
          <a:p>
            <a:r>
              <a:rPr lang="en-US" dirty="0"/>
              <a:t>France and Italy conceived of Virgo</a:t>
            </a:r>
          </a:p>
          <a:p>
            <a:pPr lvl="1"/>
            <a:r>
              <a:rPr lang="en-US" dirty="0"/>
              <a:t>Opportunistic jump forward by </a:t>
            </a:r>
            <a:r>
              <a:rPr lang="en-US" dirty="0" err="1"/>
              <a:t>Giazotto</a:t>
            </a:r>
            <a:r>
              <a:rPr lang="en-US" dirty="0"/>
              <a:t> in Italy cast a die in European relations</a:t>
            </a:r>
          </a:p>
          <a:p>
            <a:pPr lvl="1"/>
            <a:r>
              <a:rPr lang="en-US" dirty="0"/>
              <a:t>Particle physics funding sources</a:t>
            </a:r>
          </a:p>
          <a:p>
            <a:pPr lvl="1"/>
            <a:r>
              <a:rPr lang="en-US" dirty="0"/>
              <a:t>Kernel of the Virgo ‘experiment’ Collaboration formed</a:t>
            </a:r>
          </a:p>
          <a:p>
            <a:r>
              <a:rPr lang="en-US" dirty="0"/>
              <a:t>US</a:t>
            </a:r>
          </a:p>
          <a:p>
            <a:pPr lvl="1"/>
            <a:r>
              <a:rPr lang="en-US" dirty="0"/>
              <a:t>Decision to jump from 40m to 4km  (no intermediate step); Weiss’ insight</a:t>
            </a:r>
          </a:p>
          <a:p>
            <a:pPr lvl="1"/>
            <a:r>
              <a:rPr lang="en-US" dirty="0"/>
              <a:t>National Science Foundation funding (under the Physics Division)</a:t>
            </a:r>
          </a:p>
          <a:p>
            <a:pPr lvl="1"/>
            <a:r>
              <a:rPr lang="en-US" dirty="0"/>
              <a:t>Significant rescoping from Drever’s initial vision to a realistic approach</a:t>
            </a:r>
          </a:p>
          <a:p>
            <a:pPr lvl="1"/>
            <a:r>
              <a:rPr lang="en-US" dirty="0"/>
              <a:t>Joint MIT-Caltech work to prepare the proposal and defend it key to transformation to a single team, facilitated by Vogt and a ‘circle the wagons’ mentality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2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13D3-BEA9-C6B5-4990-1BA1DB53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Observatory proposal Epoch Astrophysics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F8FA3-8F75-7965-0928-F5436DE87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those proposing and working on instruments mostly AMO, precision measurement, or ’project’ people</a:t>
            </a:r>
          </a:p>
          <a:p>
            <a:pPr lvl="1"/>
            <a:r>
              <a:rPr lang="en-US" dirty="0"/>
              <a:t>Many really interested in the measurement science – not GWs</a:t>
            </a:r>
          </a:p>
          <a:p>
            <a:r>
              <a:rPr lang="en-US" dirty="0"/>
              <a:t>Astrophysics arguments to motivate the building of detectors from the ‘external’ astro community</a:t>
            </a:r>
          </a:p>
          <a:p>
            <a:pPr lvl="1"/>
            <a:r>
              <a:rPr lang="en-US" dirty="0"/>
              <a:t>Typically with one or several ‘liaisons’ to the Projects</a:t>
            </a:r>
          </a:p>
          <a:p>
            <a:r>
              <a:rPr lang="en-US" dirty="0"/>
              <a:t>Analysis, data quality, confidence, MMA developed in student theses and ‘demonstration’ observing runs</a:t>
            </a:r>
          </a:p>
          <a:p>
            <a:pPr lvl="1"/>
            <a:r>
              <a:rPr lang="en-US" dirty="0"/>
              <a:t>At MIT, ‘science’ was a necessary ingredient for a PhD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1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1970</Words>
  <Application>Microsoft Macintosh PowerPoint</Application>
  <PresentationFormat>Widescreen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Wingdings</vt:lpstr>
      <vt:lpstr>Office Theme</vt:lpstr>
      <vt:lpstr>The Evolution of Collaborations and Detectors for Gravitational Waves  in the US and Europe</vt:lpstr>
      <vt:lpstr>Talk – and field – possible due to Rai Weiss September 29, 1932, Berlin, Germany August 25, 2025, Cambridge, Massachusetts, U.S.</vt:lpstr>
      <vt:lpstr>Objectives</vt:lpstr>
      <vt:lpstr>1970-80 Prototypes</vt:lpstr>
      <vt:lpstr>By the mid-1980s…</vt:lpstr>
      <vt:lpstr>Experimental group Coalescence</vt:lpstr>
      <vt:lpstr>European group bifurcation</vt:lpstr>
      <vt:lpstr>Observatory proposals</vt:lpstr>
      <vt:lpstr>Observatory proposal Epoch Astrophysics</vt:lpstr>
      <vt:lpstr>Observatory design and construction: LIGO </vt:lpstr>
      <vt:lpstr>Observatory design and construction: Virgo </vt:lpstr>
      <vt:lpstr>The Virgo Organization   (instrument perspective)</vt:lpstr>
      <vt:lpstr>The LIGO Organization</vt:lpstr>
      <vt:lpstr>Current LSC, Virgo, KAGRA  IGWN</vt:lpstr>
      <vt:lpstr>Observatory Operations and Upgrades</vt:lpstr>
      <vt:lpstr>Next-generation Observatories: ET</vt:lpstr>
      <vt:lpstr>Next-generation Observatories: CE</vt:lpstr>
      <vt:lpstr>CE and ET network</vt:lpstr>
      <vt:lpstr>Closing thoughts – personal opinions!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 Shoemaker</dc:creator>
  <cp:lastModifiedBy>David H Shoemaker</cp:lastModifiedBy>
  <cp:revision>3</cp:revision>
  <dcterms:created xsi:type="dcterms:W3CDTF">2025-10-12T17:10:25Z</dcterms:created>
  <dcterms:modified xsi:type="dcterms:W3CDTF">2025-10-19T14:26:20Z</dcterms:modified>
</cp:coreProperties>
</file>