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73" r:id="rId4"/>
    <p:sldId id="262" r:id="rId5"/>
    <p:sldId id="272" r:id="rId6"/>
    <p:sldId id="259" r:id="rId7"/>
    <p:sldId id="260" r:id="rId8"/>
    <p:sldId id="261" r:id="rId9"/>
    <p:sldId id="258" r:id="rId10"/>
    <p:sldId id="270" r:id="rId11"/>
    <p:sldId id="264" r:id="rId12"/>
    <p:sldId id="267" r:id="rId13"/>
    <p:sldId id="268" r:id="rId14"/>
    <p:sldId id="26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5"/>
    <p:restoredTop sz="94621"/>
  </p:normalViewPr>
  <p:slideViewPr>
    <p:cSldViewPr snapToGrid="0">
      <p:cViewPr varScale="1">
        <p:scale>
          <a:sx n="119" d="100"/>
          <a:sy n="119" d="100"/>
        </p:scale>
        <p:origin x="3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F6440-1187-1E1A-68DA-65A9710D4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EB12D9-D545-E88F-4898-DDADF6188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00AFF-9747-B393-070D-65AA85BB1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54EB-1770-7745-BF2C-8AD583A5DEA0}" type="datetimeFigureOut">
              <a:rPr lang="en-US" smtClean="0"/>
              <a:t>7/14/25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652EF-CE82-91A3-1D80-D9BF6005E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A9FF-0CA3-8D41-598E-0259CD473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EC04-D09D-AF4D-BFB1-CBC9CBA45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4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191A9-F272-37D8-AD83-ACAB55773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D4E5CC-B980-EF42-0197-8A712E82A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F9365-3DFC-95CE-7CEF-BCE17A0C8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54EB-1770-7745-BF2C-8AD583A5DEA0}" type="datetimeFigureOut">
              <a:rPr lang="en-US" smtClean="0"/>
              <a:t>7/14/25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ECBEE-18AE-FD8E-A74A-0A48A9D82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28DBD-C854-DFB0-2162-7BD0CA405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EC04-D09D-AF4D-BFB1-CBC9CBA45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1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1AEEB1-BB12-25DC-99B2-80C1948340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2A5D0F-BBF1-9235-74E4-12B9F891C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B4777-4925-09BE-A9DD-C02F3928D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54EB-1770-7745-BF2C-8AD583A5DEA0}" type="datetimeFigureOut">
              <a:rPr lang="en-US" smtClean="0"/>
              <a:t>7/14/25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95A58-A069-FB50-01B7-2607AEF7E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FDD90-DAE6-EE40-FAF8-00484EEAB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EC04-D09D-AF4D-BFB1-CBC9CBA45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9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75180-7D7E-5A20-4EBE-3F839D1F5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1A133-068A-1A4B-A62D-7F6AD346E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A5976-E680-4419-46C9-E7630257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54EB-1770-7745-BF2C-8AD583A5DEA0}" type="datetimeFigureOut">
              <a:rPr lang="en-US" smtClean="0"/>
              <a:t>7/14/25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78452-8B4F-1A0F-A49A-BC628F811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FE670-7203-4710-22E1-5CDDB7191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EC04-D09D-AF4D-BFB1-CBC9CBA45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96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70F90-86FC-FCC8-3145-5638785D6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6A826-4AB8-C10A-15BE-CF3D87287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08CBD-F7D4-C1C4-995A-A23867AE1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54EB-1770-7745-BF2C-8AD583A5DEA0}" type="datetimeFigureOut">
              <a:rPr lang="en-US" smtClean="0"/>
              <a:t>7/14/25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62AE9-38D8-22D5-E2A7-E84E666E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61251-B923-89D0-A820-7D36C203A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EC04-D09D-AF4D-BFB1-CBC9CBA45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62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531C-2785-CC92-A34E-CFFD738D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13023-3A02-8C15-641C-45499E4F22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4DB418-6F5C-5BA7-3471-24962A01C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00734-9E35-1B8A-5470-FEBA348A8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54EB-1770-7745-BF2C-8AD583A5DEA0}" type="datetimeFigureOut">
              <a:rPr lang="en-US" smtClean="0"/>
              <a:t>7/14/25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340EE-B8BC-30EB-3F39-9EF729C9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40814-6552-566B-C2C1-A2D492A0B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EC04-D09D-AF4D-BFB1-CBC9CBA45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4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D3743-258C-6668-3D0B-EF0C04579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F7761-D2AB-EEFC-22FC-9AE9DA1F2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676E4-F3DF-1B2C-91A3-5101DF0CA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40EB0E-79C0-3C7E-4668-12C67B848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A559E2-7C0E-9314-9B0C-560FF0E3D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506D32-E5E9-174C-2A7E-AD6F8A64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54EB-1770-7745-BF2C-8AD583A5DEA0}" type="datetimeFigureOut">
              <a:rPr lang="en-US" smtClean="0"/>
              <a:t>7/14/25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67E6A7-298C-E00B-8A6F-EE71DABA5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EE26DE-A3F1-0BFA-A1A0-43F982CB5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EC04-D09D-AF4D-BFB1-CBC9CBA45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1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534ED-3A61-D580-F86E-361F46CC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30F0F4-E498-9B0C-4421-F5972E7DA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54EB-1770-7745-BF2C-8AD583A5DEA0}" type="datetimeFigureOut">
              <a:rPr lang="en-US" smtClean="0"/>
              <a:t>7/14/25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8A06C-6B71-ABD3-CF29-A50AF8874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856B63-B655-BA85-4FE6-D99865741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EC04-D09D-AF4D-BFB1-CBC9CBA45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4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F689F2-B585-5402-4D18-339AB3387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54EB-1770-7745-BF2C-8AD583A5DEA0}" type="datetimeFigureOut">
              <a:rPr lang="en-US" smtClean="0"/>
              <a:t>7/14/25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787196-504B-6879-8AB0-215FA05C5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75552-A979-9588-2AF7-27D58956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EC04-D09D-AF4D-BFB1-CBC9CBA45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ECEFE-45D4-CF2E-2FDD-C1251FAE7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8458B-8BAA-786D-ECC5-38FEBC1CC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098CE-997D-BD19-C7EE-EFB646AD5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A3FD9-0837-4C71-112D-DEEF4B60F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54EB-1770-7745-BF2C-8AD583A5DEA0}" type="datetimeFigureOut">
              <a:rPr lang="en-US" smtClean="0"/>
              <a:t>7/14/25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1F1DB-C779-B873-445F-904E504F0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AC0D2-3521-4BA5-EC9C-F2A49AEC2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EC04-D09D-AF4D-BFB1-CBC9CBA45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33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EBE50-0F2C-2DB1-70C4-D62B5A538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BE08D6-1B9E-BDDF-764F-7E89AEC64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AA3E5C-14F8-004E-3F93-B4B8301A4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CD810-2154-79DE-7EAF-83FC321CE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54EB-1770-7745-BF2C-8AD583A5DEA0}" type="datetimeFigureOut">
              <a:rPr lang="en-US" smtClean="0"/>
              <a:t>7/14/25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08A81-54EC-7417-45B4-358A8BEC5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EAF25-994F-A31C-A987-409D4E450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EC04-D09D-AF4D-BFB1-CBC9CBA45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1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9D9F88-BF3D-A472-B040-A868FC0B8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3FEAF-DB5B-8CDD-F488-D4D8E2BA5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419AA-EFEA-9A55-49A9-25F0B9231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4954EB-1770-7745-BF2C-8AD583A5DEA0}" type="datetimeFigureOut">
              <a:rPr lang="en-US" smtClean="0"/>
              <a:t>7/14/25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D79BA-78F0-152F-7D56-7EAA91B52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299CA-DCC3-A9C7-28E6-72A616EAB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39EC04-D09D-AF4D-BFB1-CBC9CBA45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1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ainbow swirly swirl&#10;&#10;AI-generated content may be incorrect.">
            <a:extLst>
              <a:ext uri="{FF2B5EF4-FFF2-40B4-BE49-F238E27FC236}">
                <a16:creationId xmlns:a16="http://schemas.microsoft.com/office/drawing/2014/main" id="{A697A384-2A74-6B16-B798-531F718C1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320" y="0"/>
            <a:ext cx="6477975" cy="53111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5F01FE-B94F-550E-5526-5186703F9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755233"/>
            <a:ext cx="12192000" cy="19097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Observatory Conceptual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6A2D70-F28A-9D70-0B10-12A02F773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18543"/>
            <a:ext cx="9144000" cy="126674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Joey Shapiro Key</a:t>
            </a:r>
          </a:p>
          <a:p>
            <a:r>
              <a:rPr lang="en-US" dirty="0">
                <a:solidFill>
                  <a:schemeClr val="bg1"/>
                </a:solidFill>
              </a:rPr>
              <a:t>for the Cosmic Explorer Project</a:t>
            </a:r>
          </a:p>
        </p:txBody>
      </p:sp>
      <p:pic>
        <p:nvPicPr>
          <p:cNvPr id="6" name="Google Shape;162;p31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E9680A93-BEE6-E908-2ED2-F706A224AF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1468" y="362097"/>
            <a:ext cx="1374419" cy="1293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192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7814C-4674-D814-A433-D86FD17E6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351CD-181C-1BCD-E971-B19573600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Explorer Consortium Membership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DA01E4-E9A4-7DBA-651F-F44326493801}"/>
              </a:ext>
            </a:extLst>
          </p:cNvPr>
          <p:cNvSpPr txBox="1"/>
          <p:nvPr/>
        </p:nvSpPr>
        <p:spPr>
          <a:xfrm>
            <a:off x="838200" y="1690688"/>
            <a:ext cx="1051560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Aft>
                <a:spcPts val="1200"/>
              </a:spcAft>
              <a:buNone/>
            </a:pPr>
            <a:r>
              <a:rPr lang="en-US" sz="2400" b="1" i="0" u="none" strike="noStrike" dirty="0">
                <a:effectLst/>
                <a:latin typeface="Arial" panose="020B0604020202020204" pitchFamily="34" charset="0"/>
              </a:rPr>
              <a:t>		You are invited to join! </a:t>
            </a:r>
          </a:p>
          <a:p>
            <a:pPr rtl="0">
              <a:spcAft>
                <a:spcPts val="1200"/>
              </a:spcAft>
              <a:buNone/>
            </a:pPr>
            <a:r>
              <a:rPr lang="en-US" sz="2400" b="0" i="1" dirty="0">
                <a:effectLst/>
              </a:rPr>
              <a:t>		</a:t>
            </a:r>
            <a:r>
              <a:rPr lang="en-US" sz="2400" b="0" i="1" dirty="0" err="1">
                <a:effectLst/>
              </a:rPr>
              <a:t>cosmicexplorer.org</a:t>
            </a:r>
            <a:r>
              <a:rPr lang="en-US" sz="2400" b="0" i="1" dirty="0">
                <a:effectLst/>
              </a:rPr>
              <a:t>/consortium</a:t>
            </a:r>
          </a:p>
          <a:p>
            <a:pPr rtl="0">
              <a:spcAft>
                <a:spcPts val="1200"/>
              </a:spcAft>
              <a:buNone/>
            </a:pPr>
            <a:r>
              <a:rPr lang="en-US" sz="2400" b="0" i="0" u="none" strike="noStrike" dirty="0">
                <a:effectLst/>
                <a:latin typeface="Arial" panose="020B0604020202020204" pitchFamily="34" charset="0"/>
              </a:rPr>
              <a:t>		550+ members </a:t>
            </a:r>
            <a:endParaRPr lang="en-US" sz="2400" b="0" dirty="0">
              <a:effectLst/>
            </a:endParaRPr>
          </a:p>
          <a:p>
            <a:r>
              <a:rPr lang="en-US" sz="2400" b="0" i="0" u="none" strike="noStrike" dirty="0">
                <a:effectLst/>
                <a:latin typeface="Arial" panose="020B0604020202020204" pitchFamily="34" charset="0"/>
              </a:rPr>
              <a:t>CE Consortium membership does </a:t>
            </a:r>
            <a:r>
              <a:rPr lang="en-US" sz="2400" b="1" i="0" u="none" strike="noStrike" dirty="0">
                <a:effectLst/>
                <a:latin typeface="Arial" panose="020B0604020202020204" pitchFamily="34" charset="0"/>
              </a:rPr>
              <a:t>not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</a:rPr>
              <a:t> come with any FTE commitment</a:t>
            </a:r>
            <a:endParaRPr lang="en-US" sz="2400" dirty="0">
              <a:latin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0" i="0" u="none" strike="noStrike" dirty="0">
                <a:effectLst/>
                <a:latin typeface="Arial" panose="020B0604020202020204" pitchFamily="34" charset="0"/>
              </a:rPr>
              <a:t>The CE Consortium is currently steered by a volunteer team. A future elected governance structure is outlined in the CE Consortium document. The volunteer team will host elections and transfer leadership to an elected. team when needed.</a:t>
            </a:r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B0498B-0FD6-AE7F-1BC3-962AE699C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27" y="1749213"/>
            <a:ext cx="1429987" cy="142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364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8AE2F-2120-224D-35DD-D88B76ABA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C330068-58AC-63C0-0703-7EF02492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Cosmic Explorer Project Office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F8012D-D7F1-EFE7-D337-742604C0BDFF}"/>
              </a:ext>
            </a:extLst>
          </p:cNvPr>
          <p:cNvSpPr txBox="1"/>
          <p:nvPr/>
        </p:nvSpPr>
        <p:spPr>
          <a:xfrm>
            <a:off x="877327" y="1668164"/>
            <a:ext cx="568410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Directors’ Office</a:t>
            </a:r>
          </a:p>
          <a:p>
            <a:r>
              <a:rPr lang="en-US" dirty="0"/>
              <a:t>  Executive Director</a:t>
            </a:r>
          </a:p>
          <a:p>
            <a:r>
              <a:rPr lang="en-US" dirty="0"/>
              <a:t>  Director of Land and Community Partnerships</a:t>
            </a:r>
          </a:p>
          <a:p>
            <a:r>
              <a:rPr lang="en-US" dirty="0"/>
              <a:t>  Director of Personnel and Organizational Development</a:t>
            </a:r>
          </a:p>
          <a:p>
            <a:r>
              <a:rPr lang="en-US" dirty="0"/>
              <a:t>  Director of Observatories and Facilities</a:t>
            </a:r>
          </a:p>
          <a:p>
            <a:r>
              <a:rPr lang="en-US" dirty="0"/>
              <a:t>  Director of Observational Science</a:t>
            </a:r>
          </a:p>
          <a:p>
            <a:endParaRPr lang="en-US" dirty="0"/>
          </a:p>
          <a:p>
            <a:r>
              <a:rPr lang="en-US" b="1" dirty="0"/>
              <a:t>Project Office</a:t>
            </a:r>
          </a:p>
          <a:p>
            <a:r>
              <a:rPr lang="en-US" b="1" dirty="0"/>
              <a:t>  </a:t>
            </a:r>
            <a:r>
              <a:rPr lang="en-US" dirty="0"/>
              <a:t>Project Administration</a:t>
            </a:r>
          </a:p>
          <a:p>
            <a:r>
              <a:rPr lang="en-US" dirty="0"/>
              <a:t>  Observatory System Leads</a:t>
            </a:r>
          </a:p>
          <a:p>
            <a:r>
              <a:rPr lang="en-US" dirty="0"/>
              <a:t>     Site and Infrastructure</a:t>
            </a:r>
          </a:p>
          <a:p>
            <a:r>
              <a:rPr lang="en-US" dirty="0"/>
              <a:t>     Vacuum Systems</a:t>
            </a:r>
          </a:p>
          <a:p>
            <a:r>
              <a:rPr lang="en-US" dirty="0"/>
              <a:t>     Detector Subsystems</a:t>
            </a:r>
          </a:p>
          <a:p>
            <a:r>
              <a:rPr lang="en-US" dirty="0"/>
              <a:t>     Observational Analysis</a:t>
            </a:r>
          </a:p>
          <a:p>
            <a:r>
              <a:rPr lang="en-US" dirty="0"/>
              <a:t>  Safety and Security</a:t>
            </a:r>
          </a:p>
          <a:p>
            <a:endParaRPr lang="en-US" b="1" dirty="0"/>
          </a:p>
          <a:p>
            <a:r>
              <a:rPr lang="en-US" b="1" dirty="0"/>
              <a:t>Operations Office	Science Coordination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D22B40-CE9A-BA2E-238A-10A5782AD5AD}"/>
              </a:ext>
            </a:extLst>
          </p:cNvPr>
          <p:cNvSpPr txBox="1"/>
          <p:nvPr/>
        </p:nvSpPr>
        <p:spPr>
          <a:xfrm>
            <a:off x="6561436" y="1668164"/>
            <a:ext cx="504155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Business Office</a:t>
            </a:r>
          </a:p>
          <a:p>
            <a:r>
              <a:rPr lang="en-US" dirty="0"/>
              <a:t>  Head of Business </a:t>
            </a:r>
          </a:p>
          <a:p>
            <a:r>
              <a:rPr lang="en-US" dirty="0"/>
              <a:t>  Director of Human Resources</a:t>
            </a:r>
          </a:p>
          <a:p>
            <a:r>
              <a:rPr lang="en-US" dirty="0"/>
              <a:t>  Deputy Director of Human Resources</a:t>
            </a:r>
          </a:p>
          <a:p>
            <a:r>
              <a:rPr lang="en-US" dirty="0"/>
              <a:t>  Head of Environment, Health, and Safety</a:t>
            </a:r>
          </a:p>
          <a:p>
            <a:r>
              <a:rPr lang="en-US" dirty="0"/>
              <a:t>  Head of Operations Planning</a:t>
            </a:r>
          </a:p>
          <a:p>
            <a:r>
              <a:rPr lang="en-US" dirty="0"/>
              <a:t>  Head of Cyber-Infrastructure and Computing</a:t>
            </a:r>
          </a:p>
          <a:p>
            <a:endParaRPr lang="en-US" dirty="0"/>
          </a:p>
          <a:p>
            <a:r>
              <a:rPr lang="en-US" b="1" dirty="0"/>
              <a:t>Communication Office</a:t>
            </a:r>
          </a:p>
          <a:p>
            <a:r>
              <a:rPr lang="en-US" dirty="0"/>
              <a:t>  Director of Communication and Education</a:t>
            </a:r>
          </a:p>
          <a:p>
            <a:r>
              <a:rPr lang="en-US" dirty="0"/>
              <a:t>  Education and Community Outreach Officer</a:t>
            </a:r>
          </a:p>
          <a:p>
            <a:r>
              <a:rPr lang="en-US" dirty="0"/>
              <a:t>  Communications Officer</a:t>
            </a:r>
          </a:p>
          <a:p>
            <a:r>
              <a:rPr lang="en-US" dirty="0"/>
              <a:t>  Government Relations Coordinator</a:t>
            </a:r>
          </a:p>
          <a:p>
            <a:r>
              <a:rPr lang="en-US" dirty="0"/>
              <a:t>  Tribal Relations Coordinator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Project Advisors	            CE Consortium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E48CB8-E7FF-5CAA-C6DC-4A1AE4888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344" y="331539"/>
            <a:ext cx="1703006" cy="11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75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9DB62-A9F6-469C-B997-B8B6A1183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3B959-B284-69BF-F348-54A549460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evaluation and consulting focus areas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0A6A3F-D40D-250D-0762-D70816B69F06}"/>
              </a:ext>
            </a:extLst>
          </p:cNvPr>
          <p:cNvSpPr txBox="1"/>
          <p:nvPr/>
        </p:nvSpPr>
        <p:spPr>
          <a:xfrm>
            <a:off x="838199" y="1690688"/>
            <a:ext cx="1114785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Cosmic Explorer project evaluation and consulting focuses on: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Inclusiveness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valued contributions, sense of belonging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Mentorship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current experiences, supports needed for mentors and mentees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Professional development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new skills and knowledge, career advancement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Organizational efficacy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/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communication, structure, interactions with consortium, </a:t>
            </a:r>
          </a:p>
          <a:p>
            <a:pPr lvl="1"/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international collaboration, shared vision</a:t>
            </a:r>
            <a:endParaRPr kumimoji="0" lang="en-US" altLang="en-US" sz="24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Indigenous and Place-based Partnerships &amp; Responsible Siting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3C74756-9D28-347E-950D-1301A4488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5668"/>
            <a:ext cx="11816492" cy="135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565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39729-5B8E-7810-2EAD-D1EB7B888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AA372-B717-1FA4-4AEA-D2AE386DA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Evaluation data collection strategies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94C21-241A-3D07-CD81-22FEF4DDA22F}"/>
              </a:ext>
            </a:extLst>
          </p:cNvPr>
          <p:cNvSpPr txBox="1"/>
          <p:nvPr/>
        </p:nvSpPr>
        <p:spPr>
          <a:xfrm>
            <a:off x="838199" y="1690688"/>
            <a:ext cx="1114785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Demographic and engagement survey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CE Project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Demographic and involvement survey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CE Consortium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Interviews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CE Project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Pulse surveys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workshops and professional development activities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 briefs, reports, and recommendations shared with participants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Discussion with participants and responses from management team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5C571A7-F264-36F0-908A-03D71E9E2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5668"/>
            <a:ext cx="11816492" cy="135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023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E2E0C-5703-DDCF-7279-442D8F4B1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39913-4B4A-3162-AF9F-02E1F4927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8292" cy="1325563"/>
          </a:xfrm>
        </p:spPr>
        <p:txBody>
          <a:bodyPr/>
          <a:lstStyle/>
          <a:p>
            <a:r>
              <a:rPr lang="en-US" dirty="0"/>
              <a:t>Select recommendations from CE Project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3EC5B4-CB1B-F4EF-62F8-505421D655CF}"/>
              </a:ext>
            </a:extLst>
          </p:cNvPr>
          <p:cNvSpPr txBox="1"/>
          <p:nvPr/>
        </p:nvSpPr>
        <p:spPr>
          <a:xfrm>
            <a:off x="838199" y="1530047"/>
            <a:ext cx="111478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Cultivate commitment to equitable communication and collaboration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Prioritize in-person engagement opportunities to build relationships and trust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Create intentional support for new and/or early career Project members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 structures, training, and resources to enable effective mentorship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 role clarity and provide opportunities for role-related skill development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Strengthen communication horizontally (across working groups) and vertically (from Project leaders) 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Keep operational goals realistic and flexible, in alignment with staffing and organizational capacities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EA9FDFF-454F-9686-36A9-F3924B49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5668"/>
            <a:ext cx="11816492" cy="135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26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BD48E-C929-BF92-3CF1-2F718E4F8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in the middle of a desert&#10;&#10;AI-generated content may be incorrect.">
            <a:extLst>
              <a:ext uri="{FF2B5EF4-FFF2-40B4-BE49-F238E27FC236}">
                <a16:creationId xmlns:a16="http://schemas.microsoft.com/office/drawing/2014/main" id="{C38660C9-92B7-FB02-E712-280A09D199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674" b="9874"/>
          <a:stretch>
            <a:fillRect/>
          </a:stretch>
        </p:blipFill>
        <p:spPr>
          <a:xfrm>
            <a:off x="-1" y="3883952"/>
            <a:ext cx="12192001" cy="2979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15133-C7BB-DBA4-9740-1E39D0A97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Explorer Observatory 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658E3F-1544-9160-2527-31FFB1D184FA}"/>
              </a:ext>
            </a:extLst>
          </p:cNvPr>
          <p:cNvSpPr txBox="1"/>
          <p:nvPr/>
        </p:nvSpPr>
        <p:spPr>
          <a:xfrm>
            <a:off x="838200" y="1690688"/>
            <a:ext cx="10515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 next: complementary work to identify CE sites</a:t>
            </a:r>
            <a:endParaRPr lang="en-US" sz="2400" i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i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Interdisciplinary Site Suitability Analysis for Cosmic Explorer (Bristol)</a:t>
            </a:r>
            <a:endParaRPr lang="en-GB" sz="2400" i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i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Identification and Evaluation for Cosmic Explorer (</a:t>
            </a:r>
            <a:r>
              <a:rPr lang="en-GB" sz="2400" i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Datrier</a:t>
            </a:r>
            <a:r>
              <a:rPr lang="en-GB" sz="24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F37AB-D8BC-5EDD-1811-D8FCD68F3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344" y="331539"/>
            <a:ext cx="1703006" cy="11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72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A2C964-A777-3CEA-2446-CBF820BF0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12E5-0EFE-64F1-95EF-0F5E52FBB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Cosmic Explorer Conceptual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0A2E8-B7F5-5885-39A9-4D114B6CFDAD}"/>
              </a:ext>
            </a:extLst>
          </p:cNvPr>
          <p:cNvSpPr txBox="1"/>
          <p:nvPr/>
        </p:nvSpPr>
        <p:spPr>
          <a:xfrm>
            <a:off x="838200" y="1517063"/>
            <a:ext cx="10515600" cy="1714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Cosmic Explorer Project Design Phases</a:t>
            </a:r>
          </a:p>
          <a:p>
            <a:pPr marL="914400" lvl="1" indent="-317500">
              <a:lnSpc>
                <a:spcPct val="115000"/>
              </a:lnSpc>
              <a:buClr>
                <a:schemeClr val="dk1"/>
              </a:buClr>
              <a:buSzPts val="1400"/>
              <a:buChar char="○"/>
            </a:pPr>
            <a:r>
              <a:rPr lang="en-US" sz="2400" dirty="0">
                <a:solidFill>
                  <a:schemeClr val="bg1"/>
                </a:solidFill>
              </a:rPr>
              <a:t>Conceptual Design (3+years)</a:t>
            </a:r>
          </a:p>
          <a:p>
            <a:pPr marL="914400" lvl="1" indent="-317500">
              <a:lnSpc>
                <a:spcPct val="115000"/>
              </a:lnSpc>
              <a:buClr>
                <a:schemeClr val="dk1"/>
              </a:buClr>
              <a:buSzPts val="1400"/>
              <a:buChar char="○"/>
            </a:pPr>
            <a:r>
              <a:rPr lang="en-US" sz="2400" dirty="0">
                <a:solidFill>
                  <a:schemeClr val="bg1"/>
                </a:solidFill>
              </a:rPr>
              <a:t>Preliminary Design ~$75M (2-3 years)</a:t>
            </a:r>
          </a:p>
          <a:p>
            <a:pPr marL="914400" lvl="1" indent="-317500">
              <a:lnSpc>
                <a:spcPct val="115000"/>
              </a:lnSpc>
              <a:buClr>
                <a:schemeClr val="dk1"/>
              </a:buClr>
              <a:buSzPts val="1400"/>
              <a:buChar char="○"/>
            </a:pPr>
            <a:r>
              <a:rPr lang="en-US" sz="2400" dirty="0">
                <a:solidFill>
                  <a:schemeClr val="bg1"/>
                </a:solidFill>
              </a:rPr>
              <a:t>Final Design ~$100M (2 years)</a:t>
            </a:r>
          </a:p>
        </p:txBody>
      </p:sp>
      <p:pic>
        <p:nvPicPr>
          <p:cNvPr id="3" name="Google Shape;185;p33" title="Timeline.jpg">
            <a:extLst>
              <a:ext uri="{FF2B5EF4-FFF2-40B4-BE49-F238E27FC236}">
                <a16:creationId xmlns:a16="http://schemas.microsoft.com/office/drawing/2014/main" id="{AE8501A2-1B43-B3F9-A260-249B10556D3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883" y="3704172"/>
            <a:ext cx="12111993" cy="30980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9F1873-61E8-54D4-CCD5-96C115FDA49B}"/>
              </a:ext>
            </a:extLst>
          </p:cNvPr>
          <p:cNvSpPr/>
          <p:nvPr/>
        </p:nvSpPr>
        <p:spPr>
          <a:xfrm>
            <a:off x="2986268" y="5116010"/>
            <a:ext cx="3993266" cy="55558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162;p31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38CCFB34-DAA9-F805-8943-92944686C7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1468" y="362097"/>
            <a:ext cx="1374419" cy="1293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360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06642A-4DB3-8949-695F-0B3B4CE3A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630E6-374A-9121-A14E-5965653E0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Cosmic Explorer Conceptual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3A98E-9094-4592-F26B-9603E9F05232}"/>
              </a:ext>
            </a:extLst>
          </p:cNvPr>
          <p:cNvSpPr txBox="1"/>
          <p:nvPr/>
        </p:nvSpPr>
        <p:spPr>
          <a:xfrm>
            <a:off x="838200" y="1517063"/>
            <a:ext cx="10515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traceability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engineering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Project Office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 and relationship building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evaluation and initial report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evaluation and consulting</a:t>
            </a:r>
          </a:p>
        </p:txBody>
      </p:sp>
      <p:pic>
        <p:nvPicPr>
          <p:cNvPr id="8" name="Google Shape;162;p31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C3409ECD-8F9F-95C7-D2CF-12B284CC192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01468" y="362097"/>
            <a:ext cx="1374419" cy="1293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603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5B8F26-BFE0-5FDD-6554-E8EEE5643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72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C1AE1-2C9D-EAAF-697B-166381B7F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in the middle of a desert&#10;&#10;AI-generated content may be incorrect.">
            <a:extLst>
              <a:ext uri="{FF2B5EF4-FFF2-40B4-BE49-F238E27FC236}">
                <a16:creationId xmlns:a16="http://schemas.microsoft.com/office/drawing/2014/main" id="{307FBA3E-1CAB-A15A-289D-93F24A3CD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3"/>
            <a:ext cx="12192275" cy="6857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336D09-1767-67C2-72A8-7A0F841A3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Cosmic Explorer Observatory 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3A5BB-E277-C98C-9F54-A90FBE7C9C14}"/>
              </a:ext>
            </a:extLst>
          </p:cNvPr>
          <p:cNvSpPr txBox="1"/>
          <p:nvPr/>
        </p:nvSpPr>
        <p:spPr>
          <a:xfrm>
            <a:off x="838200" y="1690688"/>
            <a:ext cx="10515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Interdisciplinary Site Suitability Analysis for Cosmic Explorer (Bristol)</a:t>
            </a:r>
            <a:endParaRPr lang="en-GB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Identification and Evaluation for Cosmic Explorer (</a:t>
            </a:r>
            <a:r>
              <a:rPr lang="en-GB" sz="2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Datrier</a:t>
            </a:r>
            <a:r>
              <a:rPr lang="en-GB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Indigenous and Place-based Partnerships and Responsible Siting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visits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Cosmic Explorer: An Introduction for Tribes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Project IPP-RS guest speaker series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Google Shape;162;p31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8EC2F8D6-62CC-FD3E-C3F1-F9B33D2D46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1468" y="130602"/>
            <a:ext cx="1374419" cy="1293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141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9DFC5-3416-A00B-8631-859B0D523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2458D-F3F0-B99E-FB6E-CA5018BB0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Explorer Consortium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86945-BC42-FBF6-8E21-0C7A717B57AC}"/>
              </a:ext>
            </a:extLst>
          </p:cNvPr>
          <p:cNvSpPr txBox="1"/>
          <p:nvPr/>
        </p:nvSpPr>
        <p:spPr>
          <a:xfrm>
            <a:off x="838200" y="1690688"/>
            <a:ext cx="105156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Cosmic Explorer Consortium is intended to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organize and represent the broader Cosmic Explorer community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including scientists across related fields, technical and nontechnical contributors to the Cosmic Explorer Project, people working with Cosmic Explorer, and other interested parties.</a:t>
            </a:r>
          </a:p>
          <a:p>
            <a:endParaRPr lang="en-US" sz="2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Membership in the Cosmic Explorer Consortium does not preclude membership in the Cosmic Explorer Project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or in other collaborations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Members are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encouraged to collaborate with each other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as well as scientists outside the Cosmic Explorer Consortium, on projects related to Cosmic Explorer.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Commitment to specific Scientific Collaborations is not required to join the Cosmic Explorer Consortium.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E7C9D2-489C-9128-88AF-3CDD22A75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344" y="331539"/>
            <a:ext cx="1703006" cy="11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48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24F29-793E-B852-96E9-8DF3305D7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F7771-BE2E-F01A-59CD-ABF7620BB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Explorer Consortium Objectives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1379F-9D9B-9510-00B1-C5133932E7AF}"/>
              </a:ext>
            </a:extLst>
          </p:cNvPr>
          <p:cNvSpPr txBox="1"/>
          <p:nvPr/>
        </p:nvSpPr>
        <p:spPr>
          <a:xfrm>
            <a:off x="838200" y="1690688"/>
            <a:ext cx="111107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 Bringing together the scientific, technical, individual, interpersonal, cultural, and systems expertise needed for the development and effective use of Cosmic Explorer.</a:t>
            </a:r>
          </a:p>
          <a:p>
            <a:pPr fontAlgn="base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Facilitating the contribution of talents and perspectives from across the astronomy and physics community to Cosmic Explorer’s science and technology.</a:t>
            </a:r>
          </a:p>
          <a:p>
            <a:pPr fontAlgn="base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 Supporting equitable participation in creating, and equitable access in using, the knowledge, infrastructure, and innovations that result from Cosmic Explorer.</a:t>
            </a:r>
          </a:p>
          <a:p>
            <a:pPr fontAlgn="base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4. Working to ensure responsible and fair allocation of necessary and available Consortium resources across people, processes, and priorities.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15D8C0-DFAC-8740-AD56-03487FDF2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344" y="331539"/>
            <a:ext cx="1703006" cy="11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19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E72DA-4CE9-0E3F-1AC3-5AEF294F2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21A6E-C116-7009-6FCC-904829EF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Explorer Consortium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C7F41-1799-D4D3-2D72-F405D0CE95B7}"/>
              </a:ext>
            </a:extLst>
          </p:cNvPr>
          <p:cNvSpPr txBox="1"/>
          <p:nvPr/>
        </p:nvSpPr>
        <p:spPr>
          <a:xfrm>
            <a:off x="838200" y="1690688"/>
            <a:ext cx="111107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Consortium activities will include, but are not limited to: </a:t>
            </a:r>
          </a:p>
          <a:p>
            <a:pPr fontAlgn="base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coordinating regular Cosmic Explorer Science calls and organizing meetings, workshops, conferences, and schools related to the activities of the Consortium,</a:t>
            </a:r>
          </a:p>
          <a:p>
            <a:pPr fontAlgn="base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contributing to detector technology and science case development for Cosmic Explorer; communicating the potential of Cosmic Explorer through community participation and white paper contributions,</a:t>
            </a:r>
          </a:p>
          <a:p>
            <a:pPr fontAlgn="base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moderating and maintaining the Cosmic Explorer Consortium mailing list to share announcements, scientific news, and other items of community interest.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75E49B-E0CE-308D-FCA2-5E2C6B05D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344" y="331539"/>
            <a:ext cx="1703006" cy="11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96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BBF06-1107-8F3E-D198-1534E92F3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473D7-22C0-C1AE-0B5E-44699862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Explorer Consortium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2C3B8-F0EE-BF5D-CFAB-FDEBEE4E078E}"/>
              </a:ext>
            </a:extLst>
          </p:cNvPr>
          <p:cNvSpPr txBox="1"/>
          <p:nvPr/>
        </p:nvSpPr>
        <p:spPr>
          <a:xfrm>
            <a:off x="838199" y="1690688"/>
            <a:ext cx="1074008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monthly science calls: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cosmicexplorer.org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sciencecalls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alternating times (Europe friendly and Asia/Austrian friendly)</a:t>
            </a:r>
          </a:p>
          <a:p>
            <a:pPr lvl="1"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x 25m presentations per call, usually recent CE-related papers or works</a:t>
            </a:r>
          </a:p>
          <a:p>
            <a:pPr lvl="1"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occasional presentations from the CE Project</a:t>
            </a:r>
          </a:p>
          <a:p>
            <a:pPr lvl="1"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any Consortium member can fill a request for a slot</a:t>
            </a:r>
          </a:p>
          <a:p>
            <a:pPr fontAlgn="base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science traceability matrix working groups</a:t>
            </a:r>
          </a:p>
          <a:p>
            <a:pPr fontAlgn="base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-Gen Collaborative Design (XGCD) with ET</a:t>
            </a:r>
          </a:p>
          <a:p>
            <a:pPr lvl="1"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started in January this year</a:t>
            </a:r>
          </a:p>
          <a:p>
            <a:pPr lvl="1"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~every other month 1.5h long meeting on instrument topics of common interests for ET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and CE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DC296-724C-02A3-A45A-FE126EC51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344" y="331539"/>
            <a:ext cx="1703006" cy="11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2165</TotalTime>
  <Words>954</Words>
  <Application>Microsoft Macintosh PowerPoint</Application>
  <PresentationFormat>Widescreen</PresentationFormat>
  <Paragraphs>136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Observatory Conceptual Design</vt:lpstr>
      <vt:lpstr>Cosmic Explorer Conceptual Design</vt:lpstr>
      <vt:lpstr>Cosmic Explorer Conceptual Design</vt:lpstr>
      <vt:lpstr>PowerPoint Presentation</vt:lpstr>
      <vt:lpstr>Cosmic Explorer Observatory Sites</vt:lpstr>
      <vt:lpstr>Cosmic Explorer Consortium</vt:lpstr>
      <vt:lpstr>Cosmic Explorer Consortium Objectives</vt:lpstr>
      <vt:lpstr>Cosmic Explorer Consortium Activities</vt:lpstr>
      <vt:lpstr>Cosmic Explorer Consortium Activities</vt:lpstr>
      <vt:lpstr>Cosmic Explorer Consortium Membership</vt:lpstr>
      <vt:lpstr>Cosmic Explorer Project Office</vt:lpstr>
      <vt:lpstr>CE evaluation and consulting focus areas</vt:lpstr>
      <vt:lpstr>Evaluation data collection strategies</vt:lpstr>
      <vt:lpstr>Select recommendations from CE Project data</vt:lpstr>
      <vt:lpstr>Cosmic Explorer Observatory Sites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Joey S Key</dc:creator>
  <cp:lastModifiedBy>Joey S Key</cp:lastModifiedBy>
  <cp:revision>17</cp:revision>
  <dcterms:created xsi:type="dcterms:W3CDTF">2025-07-12T19:38:42Z</dcterms:created>
  <dcterms:modified xsi:type="dcterms:W3CDTF">2025-07-14T19:21:13Z</dcterms:modified>
</cp:coreProperties>
</file>