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EB Garamond"/>
      <p:regular r:id="rId18"/>
      <p:bold r:id="rId19"/>
      <p:italic r:id="rId20"/>
      <p:boldItalic r:id="rId21"/>
    </p:embeddedFont>
    <p:embeddedFont>
      <p:font typeface="Spectral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BGaramond-italic.fntdata"/><Relationship Id="rId22" Type="http://schemas.openxmlformats.org/officeDocument/2006/relationships/font" Target="fonts/Spectral-regular.fntdata"/><Relationship Id="rId21" Type="http://schemas.openxmlformats.org/officeDocument/2006/relationships/font" Target="fonts/EBGaramond-boldItalic.fntdata"/><Relationship Id="rId24" Type="http://schemas.openxmlformats.org/officeDocument/2006/relationships/font" Target="fonts/Spectral-italic.fntdata"/><Relationship Id="rId23" Type="http://schemas.openxmlformats.org/officeDocument/2006/relationships/font" Target="fonts/Spectral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font" Target="fonts/Spectral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EBGaramond-bold.fntdata"/><Relationship Id="rId18" Type="http://schemas.openxmlformats.org/officeDocument/2006/relationships/font" Target="fonts/EB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6a953db355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6a953db355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44ff102d5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44ff102d5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6a953db355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6a953db355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6b1b249470_9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6b1b249470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6a953db355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6a953db355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3d45d8cd0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3d45d8cd0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6b1b249470_1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6b1b249470_1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44ff102d5f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44ff102d5f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6a953db355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6a953db355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6a953db355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6a953db355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44ff102d5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44ff102d5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EB Garamond"/>
              <a:buNone/>
              <a:defRPr sz="2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EB Garamond"/>
              <a:buChar char="●"/>
              <a:defRPr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○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■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●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○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■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●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○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EB Garamond"/>
              <a:buChar char="■"/>
              <a:defRPr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2"/>
                </a:solidFill>
              </a:defRPr>
            </a:lvl1pPr>
            <a:lvl2pPr lvl="1" algn="r">
              <a:buNone/>
              <a:defRPr sz="1000">
                <a:solidFill>
                  <a:schemeClr val="lt2"/>
                </a:solidFill>
              </a:defRPr>
            </a:lvl2pPr>
            <a:lvl3pPr lvl="2" algn="r">
              <a:buNone/>
              <a:defRPr sz="1000">
                <a:solidFill>
                  <a:schemeClr val="lt2"/>
                </a:solidFill>
              </a:defRPr>
            </a:lvl3pPr>
            <a:lvl4pPr lvl="3" algn="r">
              <a:buNone/>
              <a:defRPr sz="1000">
                <a:solidFill>
                  <a:schemeClr val="lt2"/>
                </a:solidFill>
              </a:defRPr>
            </a:lvl4pPr>
            <a:lvl5pPr lvl="4" algn="r">
              <a:buNone/>
              <a:defRPr sz="1000">
                <a:solidFill>
                  <a:schemeClr val="lt2"/>
                </a:solidFill>
              </a:defRPr>
            </a:lvl5pPr>
            <a:lvl6pPr lvl="5" algn="r">
              <a:buNone/>
              <a:defRPr sz="1000">
                <a:solidFill>
                  <a:schemeClr val="lt2"/>
                </a:solidFill>
              </a:defRPr>
            </a:lvl6pPr>
            <a:lvl7pPr lvl="6" algn="r">
              <a:buNone/>
              <a:defRPr sz="1000">
                <a:solidFill>
                  <a:schemeClr val="lt2"/>
                </a:solidFill>
              </a:defRPr>
            </a:lvl7pPr>
            <a:lvl8pPr lvl="7" algn="r">
              <a:buNone/>
              <a:defRPr sz="1000">
                <a:solidFill>
                  <a:schemeClr val="lt2"/>
                </a:solidFill>
              </a:defRPr>
            </a:lvl8pPr>
            <a:lvl9pPr lvl="8" algn="r">
              <a:buNone/>
              <a:defRPr sz="1000">
                <a:solidFill>
                  <a:schemeClr val="l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pure.mpg.de/rest/items/item_28113/component/file_28114/content" TargetMode="External"/><Relationship Id="rId4" Type="http://schemas.openxmlformats.org/officeDocument/2006/relationships/hyperlink" Target="https://opg.optica.org/ao/fulltext.cfm?uri=ao-48-28-5423&amp;id=186214" TargetMode="External"/><Relationship Id="rId5" Type="http://schemas.openxmlformats.org/officeDocument/2006/relationships/hyperlink" Target="https://dcc.ligo.org/LIGO-P1700010" TargetMode="External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journals.aps.org/prl/abstract/10.1103/PhysRevLett.121.173601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Cosmic Explorer Intensity Noise </a:t>
            </a:r>
            <a:r>
              <a:rPr lang="en"/>
              <a:t>Controllers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16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Craig Cahillane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July 28, 2025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 Optical Design Call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Problem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76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</a:rPr>
              <a:t>Low frequency intensity noise</a:t>
            </a:r>
            <a:r>
              <a:rPr lang="en"/>
              <a:t> may be a limiting noise factor for Cosmic Explorer gravitational wave sensitivity.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Particularly bad could be the </a:t>
            </a:r>
            <a:r>
              <a:rPr lang="en">
                <a:solidFill>
                  <a:srgbClr val="F9CB9C"/>
                </a:solidFill>
              </a:rPr>
              <a:t>intensity-to-frequency noise</a:t>
            </a:r>
            <a:r>
              <a:rPr lang="en"/>
              <a:t> radiation-pressure-based cross-coupling.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</a:rPr>
              <a:t>This I2F cross-coupling has the ability to impose frequency noise in a low-frequency regime </a:t>
            </a:r>
            <a:r>
              <a:rPr i="1" lang="en">
                <a:solidFill>
                  <a:srgbClr val="FFE599"/>
                </a:solidFill>
              </a:rPr>
              <a:t>using the input mode cleaners themselves</a:t>
            </a:r>
            <a:r>
              <a:rPr lang="en">
                <a:solidFill>
                  <a:srgbClr val="FFE599"/>
                </a:solidFill>
              </a:rPr>
              <a:t>, </a:t>
            </a:r>
            <a:br>
              <a:rPr lang="en">
                <a:solidFill>
                  <a:srgbClr val="FFE599"/>
                </a:solidFill>
              </a:rPr>
            </a:br>
            <a:r>
              <a:rPr lang="en"/>
              <a:t>at a point in the input optics chain where we have little recourse to correct for it.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500">
                <a:solidFill>
                  <a:srgbClr val="FFE599"/>
                </a:solidFill>
              </a:rPr>
              <a:t>What are some options to combat intensity noise?</a:t>
            </a:r>
            <a:endParaRPr sz="2500">
              <a:solidFill>
                <a:srgbClr val="FFE5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0" y="0"/>
            <a:ext cx="1072500" cy="163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Intensity noise in O3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Similar to O4</a:t>
            </a:r>
            <a:endParaRPr sz="2000"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2369" y="0"/>
            <a:ext cx="699926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69" name="Google Shape;69;p15"/>
          <p:cNvCxnSpPr/>
          <p:nvPr/>
        </p:nvCxnSpPr>
        <p:spPr>
          <a:xfrm flipH="1">
            <a:off x="3950250" y="801250"/>
            <a:ext cx="60300" cy="159300"/>
          </a:xfrm>
          <a:prstGeom prst="straightConnector1">
            <a:avLst/>
          </a:pr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0" name="Google Shape;70;p15"/>
          <p:cNvSpPr txBox="1"/>
          <p:nvPr/>
        </p:nvSpPr>
        <p:spPr>
          <a:xfrm>
            <a:off x="3670225" y="90450"/>
            <a:ext cx="1529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FF"/>
                </a:solidFill>
                <a:latin typeface="EB Garamond"/>
                <a:ea typeface="EB Garamond"/>
                <a:cs typeface="EB Garamond"/>
                <a:sym typeface="EB Garamond"/>
              </a:rPr>
              <a:t>IMC Angular Controls</a:t>
            </a:r>
            <a:endParaRPr sz="1800">
              <a:solidFill>
                <a:srgbClr val="FF00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71" name="Google Shape;71;p15"/>
          <p:cNvCxnSpPr/>
          <p:nvPr/>
        </p:nvCxnSpPr>
        <p:spPr>
          <a:xfrm rot="10800000">
            <a:off x="3351350" y="280100"/>
            <a:ext cx="331800" cy="51600"/>
          </a:xfrm>
          <a:prstGeom prst="straightConnector1">
            <a:avLst/>
          </a:prstGeom>
          <a:noFill/>
          <a:ln cap="flat" cmpd="sng" w="9525">
            <a:solidFill>
              <a:srgbClr val="FF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2" name="Google Shape;72;p15"/>
          <p:cNvCxnSpPr/>
          <p:nvPr/>
        </p:nvCxnSpPr>
        <p:spPr>
          <a:xfrm flipH="1">
            <a:off x="4264825" y="1615425"/>
            <a:ext cx="64500" cy="348900"/>
          </a:xfrm>
          <a:prstGeom prst="straightConnector1">
            <a:avLst/>
          </a:prstGeom>
          <a:noFill/>
          <a:ln cap="flat" cmpd="sng" w="9525">
            <a:solidFill>
              <a:srgbClr val="38761D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3" name="Google Shape;73;p15"/>
          <p:cNvSpPr txBox="1"/>
          <p:nvPr/>
        </p:nvSpPr>
        <p:spPr>
          <a:xfrm>
            <a:off x="4105325" y="1218350"/>
            <a:ext cx="248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38761D"/>
                </a:solidFill>
                <a:latin typeface="EB Garamond"/>
                <a:ea typeface="EB Garamond"/>
                <a:cs typeface="EB Garamond"/>
                <a:sym typeface="EB Garamond"/>
              </a:rPr>
              <a:t>ISS Array Miscentering</a:t>
            </a:r>
            <a:endParaRPr sz="1800">
              <a:solidFill>
                <a:srgbClr val="38761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5368850" y="1637100"/>
            <a:ext cx="248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Shot Noise</a:t>
            </a:r>
            <a:endParaRPr sz="180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75" name="Google Shape;75;p15"/>
          <p:cNvCxnSpPr/>
          <p:nvPr/>
        </p:nvCxnSpPr>
        <p:spPr>
          <a:xfrm flipH="1">
            <a:off x="5643200" y="2046200"/>
            <a:ext cx="275700" cy="934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6" name="Google Shape;76;p15"/>
          <p:cNvSpPr txBox="1"/>
          <p:nvPr/>
        </p:nvSpPr>
        <p:spPr>
          <a:xfrm>
            <a:off x="6535625" y="1218350"/>
            <a:ext cx="22443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69138"/>
                </a:solidFill>
                <a:latin typeface="EB Garamond"/>
                <a:ea typeface="EB Garamond"/>
                <a:cs typeface="EB Garamond"/>
                <a:sym typeface="EB Garamond"/>
              </a:rPr>
              <a:t>Gain Limited</a:t>
            </a:r>
            <a:endParaRPr sz="1800">
              <a:solidFill>
                <a:srgbClr val="E69138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E69138"/>
                </a:solidFill>
                <a:latin typeface="EB Garamond"/>
                <a:ea typeface="EB Garamond"/>
                <a:cs typeface="EB Garamond"/>
                <a:sym typeface="EB Garamond"/>
              </a:rPr>
              <a:t>Intensity Noise</a:t>
            </a:r>
            <a:endParaRPr sz="1800">
              <a:solidFill>
                <a:srgbClr val="E69138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77" name="Google Shape;77;p15"/>
          <p:cNvCxnSpPr/>
          <p:nvPr/>
        </p:nvCxnSpPr>
        <p:spPr>
          <a:xfrm>
            <a:off x="7206925" y="1951425"/>
            <a:ext cx="279900" cy="504000"/>
          </a:xfrm>
          <a:prstGeom prst="straightConnector1">
            <a:avLst/>
          </a:prstGeom>
          <a:noFill/>
          <a:ln cap="flat" cmpd="sng" w="9525">
            <a:solidFill>
              <a:srgbClr val="E69138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/>
        </p:nvSpPr>
        <p:spPr>
          <a:xfrm>
            <a:off x="311700" y="121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pectral"/>
                <a:ea typeface="Spectral"/>
                <a:cs typeface="Spectral"/>
                <a:sym typeface="Spectral"/>
              </a:rPr>
              <a:t>Straightforward Hierarchical </a:t>
            </a:r>
            <a:r>
              <a:rPr lang="en" sz="2200">
                <a:solidFill>
                  <a:srgbClr val="FFFFFF"/>
                </a:solidFill>
                <a:latin typeface="Spectral"/>
                <a:ea typeface="Spectral"/>
                <a:cs typeface="Spectral"/>
                <a:sym typeface="Spectral"/>
              </a:rPr>
              <a:t>Intensity Control Scheme</a:t>
            </a:r>
            <a:endParaRPr sz="22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83" name="Google Shape;83;p16"/>
          <p:cNvCxnSpPr>
            <a:stCxn id="84" idx="3"/>
          </p:cNvCxnSpPr>
          <p:nvPr/>
        </p:nvCxnSpPr>
        <p:spPr>
          <a:xfrm>
            <a:off x="2138441" y="2663239"/>
            <a:ext cx="9933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85" name="Google Shape;85;p16"/>
          <p:cNvCxnSpPr>
            <a:stCxn id="86" idx="1"/>
            <a:endCxn id="87" idx="3"/>
          </p:cNvCxnSpPr>
          <p:nvPr/>
        </p:nvCxnSpPr>
        <p:spPr>
          <a:xfrm flipH="1" rot="10800000">
            <a:off x="6177706" y="866450"/>
            <a:ext cx="2100" cy="4021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" name="Google Shape;88;p16"/>
          <p:cNvCxnSpPr>
            <a:stCxn id="86" idx="1"/>
          </p:cNvCxnSpPr>
          <p:nvPr/>
        </p:nvCxnSpPr>
        <p:spPr>
          <a:xfrm>
            <a:off x="6177706" y="4887650"/>
            <a:ext cx="21237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89" name="Google Shape;89;p16"/>
          <p:cNvSpPr/>
          <p:nvPr/>
        </p:nvSpPr>
        <p:spPr>
          <a:xfrm>
            <a:off x="6695750" y="4801200"/>
            <a:ext cx="341700" cy="179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Pol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87" name="Google Shape;87;p16"/>
          <p:cNvSpPr/>
          <p:nvPr/>
        </p:nvSpPr>
        <p:spPr>
          <a:xfrm rot="8100000">
            <a:off x="6177439" y="80271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6"/>
          <p:cNvSpPr/>
          <p:nvPr/>
        </p:nvSpPr>
        <p:spPr>
          <a:xfrm rot="-5400000">
            <a:off x="6151321" y="452126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1" name="Google Shape;91;p16"/>
          <p:cNvCxnSpPr>
            <a:stCxn id="92" idx="1"/>
            <a:endCxn id="87" idx="3"/>
          </p:cNvCxnSpPr>
          <p:nvPr/>
        </p:nvCxnSpPr>
        <p:spPr>
          <a:xfrm flipH="1" rot="10800000">
            <a:off x="3461446" y="866532"/>
            <a:ext cx="2718300" cy="18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3" name="Google Shape;93;p16"/>
          <p:cNvSpPr/>
          <p:nvPr/>
        </p:nvSpPr>
        <p:spPr>
          <a:xfrm rot="-5400000">
            <a:off x="6151321" y="101606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94" name="Google Shape;94;p16"/>
          <p:cNvCxnSpPr/>
          <p:nvPr/>
        </p:nvCxnSpPr>
        <p:spPr>
          <a:xfrm flipH="1" rot="10800000">
            <a:off x="3459068" y="867770"/>
            <a:ext cx="2100" cy="18177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16"/>
          <p:cNvSpPr/>
          <p:nvPr/>
        </p:nvSpPr>
        <p:spPr>
          <a:xfrm rot="-5400000">
            <a:off x="3432683" y="231908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6"/>
          <p:cNvSpPr/>
          <p:nvPr/>
        </p:nvSpPr>
        <p:spPr>
          <a:xfrm rot="-5400000">
            <a:off x="3432683" y="102368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6"/>
          <p:cNvSpPr/>
          <p:nvPr/>
        </p:nvSpPr>
        <p:spPr>
          <a:xfrm rot="-8100000">
            <a:off x="3456802" y="2615736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6"/>
          <p:cNvSpPr/>
          <p:nvPr/>
        </p:nvSpPr>
        <p:spPr>
          <a:xfrm>
            <a:off x="4572000" y="778975"/>
            <a:ext cx="341700" cy="179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Pol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99" name="Google Shape;99;p16"/>
          <p:cNvCxnSpPr>
            <a:endCxn id="97" idx="3"/>
          </p:cNvCxnSpPr>
          <p:nvPr/>
        </p:nvCxnSpPr>
        <p:spPr>
          <a:xfrm>
            <a:off x="2788601" y="2663422"/>
            <a:ext cx="670500" cy="51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100" name="Google Shape;100;p16"/>
          <p:cNvCxnSpPr>
            <a:stCxn id="101" idx="1"/>
            <a:endCxn id="102" idx="3"/>
          </p:cNvCxnSpPr>
          <p:nvPr/>
        </p:nvCxnSpPr>
        <p:spPr>
          <a:xfrm rot="10800000">
            <a:off x="688318" y="2661450"/>
            <a:ext cx="1161000" cy="18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16"/>
          <p:cNvCxnSpPr>
            <a:stCxn id="84" idx="3"/>
            <a:endCxn id="104" idx="1"/>
          </p:cNvCxnSpPr>
          <p:nvPr/>
        </p:nvCxnSpPr>
        <p:spPr>
          <a:xfrm rot="10800000">
            <a:off x="1989641" y="2245339"/>
            <a:ext cx="148800" cy="4179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5" name="Google Shape;105;p16"/>
          <p:cNvCxnSpPr>
            <a:stCxn id="104" idx="1"/>
            <a:endCxn id="101" idx="1"/>
          </p:cNvCxnSpPr>
          <p:nvPr/>
        </p:nvCxnSpPr>
        <p:spPr>
          <a:xfrm flipH="1">
            <a:off x="1849262" y="2245199"/>
            <a:ext cx="140400" cy="418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16"/>
          <p:cNvCxnSpPr>
            <a:stCxn id="84" idx="3"/>
            <a:endCxn id="101" idx="1"/>
          </p:cNvCxnSpPr>
          <p:nvPr/>
        </p:nvCxnSpPr>
        <p:spPr>
          <a:xfrm rot="10800000">
            <a:off x="1849241" y="2663239"/>
            <a:ext cx="2892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16"/>
          <p:cNvSpPr/>
          <p:nvPr/>
        </p:nvSpPr>
        <p:spPr>
          <a:xfrm rot="-8100000">
            <a:off x="2136142" y="2610452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6"/>
          <p:cNvSpPr/>
          <p:nvPr/>
        </p:nvSpPr>
        <p:spPr>
          <a:xfrm rot="8100000">
            <a:off x="1835919" y="26104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/>
          <p:nvPr/>
        </p:nvSpPr>
        <p:spPr>
          <a:xfrm rot="-5400000">
            <a:off x="1981412" y="2178749"/>
            <a:ext cx="16500" cy="1164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6"/>
          <p:cNvSpPr/>
          <p:nvPr/>
        </p:nvSpPr>
        <p:spPr>
          <a:xfrm>
            <a:off x="2632838" y="2571797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108" name="Google Shape;108;p16"/>
          <p:cNvCxnSpPr>
            <a:stCxn id="102" idx="3"/>
          </p:cNvCxnSpPr>
          <p:nvPr/>
        </p:nvCxnSpPr>
        <p:spPr>
          <a:xfrm>
            <a:off x="688200" y="2661500"/>
            <a:ext cx="292800" cy="3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102" name="Google Shape;102;p16"/>
          <p:cNvSpPr/>
          <p:nvPr/>
        </p:nvSpPr>
        <p:spPr>
          <a:xfrm>
            <a:off x="311700" y="2538950"/>
            <a:ext cx="376500" cy="2451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09" name="Google Shape;109;p16"/>
          <p:cNvSpPr/>
          <p:nvPr/>
        </p:nvSpPr>
        <p:spPr>
          <a:xfrm>
            <a:off x="399398" y="2571800"/>
            <a:ext cx="205675" cy="179400"/>
          </a:xfrm>
          <a:prstGeom prst="flowChartExtract">
            <a:avLst/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6"/>
          <p:cNvSpPr txBox="1"/>
          <p:nvPr/>
        </p:nvSpPr>
        <p:spPr>
          <a:xfrm>
            <a:off x="1672603" y="1553275"/>
            <a:ext cx="79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PMC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16m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4227658" y="778967"/>
            <a:ext cx="306300" cy="1794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PC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2" name="Google Shape;112;p16"/>
          <p:cNvSpPr/>
          <p:nvPr/>
        </p:nvSpPr>
        <p:spPr>
          <a:xfrm>
            <a:off x="4956658" y="778617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5189350" y="2343725"/>
            <a:ext cx="90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IMC2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330 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7112548" y="4801192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5" name="Google Shape;115;p16"/>
          <p:cNvSpPr txBox="1"/>
          <p:nvPr/>
        </p:nvSpPr>
        <p:spPr>
          <a:xfrm>
            <a:off x="-3375" y="1858350"/>
            <a:ext cx="110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NPRO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1064 nm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6" name="Google Shape;116;p16"/>
          <p:cNvSpPr/>
          <p:nvPr/>
        </p:nvSpPr>
        <p:spPr>
          <a:xfrm>
            <a:off x="831000" y="2571800"/>
            <a:ext cx="437100" cy="179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AOM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117" name="Google Shape;117;p16"/>
          <p:cNvSpPr/>
          <p:nvPr/>
        </p:nvSpPr>
        <p:spPr>
          <a:xfrm>
            <a:off x="8312446" y="4798092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8188975" y="4315375"/>
            <a:ext cx="9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PRM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19" name="Google Shape;119;p16"/>
          <p:cNvCxnSpPr/>
          <p:nvPr/>
        </p:nvCxnSpPr>
        <p:spPr>
          <a:xfrm rot="10800000">
            <a:off x="6178750" y="4863850"/>
            <a:ext cx="0" cy="1959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16"/>
          <p:cNvSpPr/>
          <p:nvPr/>
        </p:nvSpPr>
        <p:spPr>
          <a:xfrm rot="8100000">
            <a:off x="6164307" y="48348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/>
          <p:nvPr/>
        </p:nvSpPr>
        <p:spPr>
          <a:xfrm rot="2700000">
            <a:off x="6170932" y="50117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" name="Google Shape;121;p16"/>
          <p:cNvCxnSpPr>
            <a:stCxn id="122" idx="1"/>
            <a:endCxn id="123" idx="2"/>
          </p:cNvCxnSpPr>
          <p:nvPr/>
        </p:nvCxnSpPr>
        <p:spPr>
          <a:xfrm rot="10800000">
            <a:off x="5644706" y="4718050"/>
            <a:ext cx="1500" cy="3465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2" name="Google Shape;122;p16"/>
          <p:cNvSpPr/>
          <p:nvPr/>
        </p:nvSpPr>
        <p:spPr>
          <a:xfrm rot="8100000">
            <a:off x="5632807" y="50117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" name="Google Shape;124;p16"/>
          <p:cNvCxnSpPr/>
          <p:nvPr/>
        </p:nvCxnSpPr>
        <p:spPr>
          <a:xfrm rot="10800000">
            <a:off x="5640400" y="5059750"/>
            <a:ext cx="5373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3" name="Google Shape;123;p16"/>
          <p:cNvSpPr/>
          <p:nvPr/>
        </p:nvSpPr>
        <p:spPr>
          <a:xfrm flipH="1" rot="10800000">
            <a:off x="5590450" y="4660380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BBFFC7"/>
          </a:solidFill>
          <a:ln cap="flat" cmpd="sng" w="9525">
            <a:solidFill>
              <a:srgbClr val="BBFF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5" name="Google Shape;125;p16"/>
          <p:cNvSpPr/>
          <p:nvPr/>
        </p:nvSpPr>
        <p:spPr>
          <a:xfrm rot="8100000">
            <a:off x="1607319" y="26104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" name="Google Shape;126;p16"/>
          <p:cNvCxnSpPr/>
          <p:nvPr/>
        </p:nvCxnSpPr>
        <p:spPr>
          <a:xfrm rot="10800000">
            <a:off x="1598725" y="2671200"/>
            <a:ext cx="0" cy="5283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16"/>
          <p:cNvCxnSpPr>
            <a:endCxn id="128" idx="2"/>
          </p:cNvCxnSpPr>
          <p:nvPr/>
        </p:nvCxnSpPr>
        <p:spPr>
          <a:xfrm rot="10800000">
            <a:off x="1460112" y="3202373"/>
            <a:ext cx="1422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16"/>
          <p:cNvSpPr/>
          <p:nvPr/>
        </p:nvSpPr>
        <p:spPr>
          <a:xfrm flipH="1" rot="5400000">
            <a:off x="1406691" y="3144023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9" name="Google Shape;129;p16"/>
          <p:cNvSpPr/>
          <p:nvPr/>
        </p:nvSpPr>
        <p:spPr>
          <a:xfrm rot="2700000">
            <a:off x="1594313" y="3143732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6"/>
          <p:cNvSpPr/>
          <p:nvPr/>
        </p:nvSpPr>
        <p:spPr>
          <a:xfrm>
            <a:off x="959996" y="3112825"/>
            <a:ext cx="179100" cy="179100"/>
          </a:xfrm>
          <a:prstGeom prst="flowChartOr">
            <a:avLst/>
          </a:prstGeom>
          <a:solidFill>
            <a:srgbClr val="FFE599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131" name="Google Shape;131;p16"/>
          <p:cNvCxnSpPr>
            <a:endCxn id="130" idx="6"/>
          </p:cNvCxnSpPr>
          <p:nvPr/>
        </p:nvCxnSpPr>
        <p:spPr>
          <a:xfrm rot="10800000">
            <a:off x="1139096" y="3202375"/>
            <a:ext cx="266100" cy="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2" name="Google Shape;132;p16"/>
          <p:cNvCxnSpPr>
            <a:endCxn id="130" idx="4"/>
          </p:cNvCxnSpPr>
          <p:nvPr/>
        </p:nvCxnSpPr>
        <p:spPr>
          <a:xfrm rot="10800000">
            <a:off x="1049546" y="3291925"/>
            <a:ext cx="0" cy="6846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" name="Google Shape;133;p16"/>
          <p:cNvCxnSpPr/>
          <p:nvPr/>
        </p:nvCxnSpPr>
        <p:spPr>
          <a:xfrm rot="10800000">
            <a:off x="1056050" y="3974700"/>
            <a:ext cx="2227500" cy="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4" name="Google Shape;134;p16"/>
          <p:cNvCxnSpPr>
            <a:stCxn id="130" idx="0"/>
            <a:endCxn id="116" idx="2"/>
          </p:cNvCxnSpPr>
          <p:nvPr/>
        </p:nvCxnSpPr>
        <p:spPr>
          <a:xfrm rot="10800000">
            <a:off x="1049546" y="2751325"/>
            <a:ext cx="0" cy="36150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5" name="Google Shape;135;p16"/>
          <p:cNvSpPr txBox="1"/>
          <p:nvPr/>
        </p:nvSpPr>
        <p:spPr>
          <a:xfrm>
            <a:off x="3547788" y="1176825"/>
            <a:ext cx="22107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IMC1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100 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36" name="Google Shape;136;p16"/>
          <p:cNvCxnSpPr>
            <a:endCxn id="137" idx="2"/>
          </p:cNvCxnSpPr>
          <p:nvPr/>
        </p:nvCxnSpPr>
        <p:spPr>
          <a:xfrm rot="10800000">
            <a:off x="3460314" y="751975"/>
            <a:ext cx="0" cy="142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" name="Google Shape;137;p16"/>
          <p:cNvSpPr/>
          <p:nvPr/>
        </p:nvSpPr>
        <p:spPr>
          <a:xfrm flipH="1" rot="10800000">
            <a:off x="3406164" y="694355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BB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38" name="Google Shape;138;p16"/>
          <p:cNvCxnSpPr/>
          <p:nvPr/>
        </p:nvCxnSpPr>
        <p:spPr>
          <a:xfrm rot="10800000">
            <a:off x="3283423" y="629572"/>
            <a:ext cx="178500" cy="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" name="Google Shape;92;p16"/>
          <p:cNvSpPr/>
          <p:nvPr/>
        </p:nvSpPr>
        <p:spPr>
          <a:xfrm rot="-8100000">
            <a:off x="3448047" y="804446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9" name="Google Shape;139;p16"/>
          <p:cNvCxnSpPr/>
          <p:nvPr/>
        </p:nvCxnSpPr>
        <p:spPr>
          <a:xfrm>
            <a:off x="3460325" y="625850"/>
            <a:ext cx="0" cy="1056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0" name="Google Shape;140;p16"/>
          <p:cNvCxnSpPr/>
          <p:nvPr/>
        </p:nvCxnSpPr>
        <p:spPr>
          <a:xfrm rot="10800000">
            <a:off x="3290325" y="629575"/>
            <a:ext cx="0" cy="33480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1" name="Google Shape;141;p16"/>
          <p:cNvSpPr/>
          <p:nvPr/>
        </p:nvSpPr>
        <p:spPr>
          <a:xfrm>
            <a:off x="1704952" y="2903325"/>
            <a:ext cx="670500" cy="831300"/>
          </a:xfrm>
          <a:prstGeom prst="rect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First Loop</a:t>
            </a:r>
            <a:endParaRPr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2" name="Google Shape;142;p16"/>
          <p:cNvSpPr/>
          <p:nvPr/>
        </p:nvSpPr>
        <p:spPr>
          <a:xfrm>
            <a:off x="2534252" y="778975"/>
            <a:ext cx="691200" cy="831300"/>
          </a:xfrm>
          <a:prstGeom prst="rect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Second Loop</a:t>
            </a:r>
            <a:endParaRPr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43" name="Google Shape;143;p16"/>
          <p:cNvCxnSpPr/>
          <p:nvPr/>
        </p:nvCxnSpPr>
        <p:spPr>
          <a:xfrm rot="10800000">
            <a:off x="528798" y="4561747"/>
            <a:ext cx="5117400" cy="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4" name="Google Shape;144;p16"/>
          <p:cNvCxnSpPr/>
          <p:nvPr/>
        </p:nvCxnSpPr>
        <p:spPr>
          <a:xfrm>
            <a:off x="5644600" y="4558025"/>
            <a:ext cx="0" cy="1056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16"/>
          <p:cNvCxnSpPr/>
          <p:nvPr/>
        </p:nvCxnSpPr>
        <p:spPr>
          <a:xfrm>
            <a:off x="528800" y="3199800"/>
            <a:ext cx="0" cy="13581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16"/>
          <p:cNvCxnSpPr>
            <a:stCxn id="130" idx="2"/>
          </p:cNvCxnSpPr>
          <p:nvPr/>
        </p:nvCxnSpPr>
        <p:spPr>
          <a:xfrm flipH="1">
            <a:off x="528896" y="3202375"/>
            <a:ext cx="431100" cy="27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147" name="Google Shape;147;p16"/>
          <p:cNvSpPr/>
          <p:nvPr/>
        </p:nvSpPr>
        <p:spPr>
          <a:xfrm>
            <a:off x="4692515" y="3655200"/>
            <a:ext cx="691200" cy="831300"/>
          </a:xfrm>
          <a:prstGeom prst="rect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Third Loop</a:t>
            </a:r>
            <a:endParaRPr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6434875" y="815975"/>
            <a:ext cx="26136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Sensors on PSL and in transmission of every IMC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Want DC coupling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All feedback to the 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same AOM</a:t>
            </a:r>
            <a:endParaRPr sz="1800"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Requires careful bandwidth management: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1</a:t>
            </a:r>
            <a:r>
              <a:rPr lang="en" sz="1700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st BW</a:t>
            </a:r>
            <a:r>
              <a:rPr lang="en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&gt; </a:t>
            </a:r>
            <a:r>
              <a:rPr lang="en" sz="1700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2nd BW</a:t>
            </a:r>
            <a:r>
              <a:rPr lang="en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&gt; </a:t>
            </a:r>
            <a:r>
              <a:rPr lang="en" sz="1700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3rd BW</a:t>
            </a:r>
            <a:endParaRPr sz="1700"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CE Intensity Noisebudget (first pass)</a:t>
            </a:r>
            <a:endParaRPr/>
          </a:p>
        </p:txBody>
      </p:sp>
      <p:sp>
        <p:nvSpPr>
          <p:cNvPr id="154" name="Google Shape;15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73150"/>
            <a:ext cx="9144003" cy="4406802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 txBox="1"/>
          <p:nvPr/>
        </p:nvSpPr>
        <p:spPr>
          <a:xfrm>
            <a:off x="5499375" y="659850"/>
            <a:ext cx="3657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Bandwidths: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1st loop: 10</a:t>
            </a:r>
            <a:r>
              <a:rPr baseline="30000"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5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Hz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2nd loop: 10</a:t>
            </a:r>
            <a:r>
              <a:rPr baseline="30000"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4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Hz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3rd loop: 1 Hz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18"/>
          <p:cNvCxnSpPr/>
          <p:nvPr/>
        </p:nvCxnSpPr>
        <p:spPr>
          <a:xfrm rot="10800000">
            <a:off x="110225" y="2151550"/>
            <a:ext cx="757500" cy="0"/>
          </a:xfrm>
          <a:prstGeom prst="straightConnector1">
            <a:avLst/>
          </a:prstGeom>
          <a:noFill/>
          <a:ln cap="flat" cmpd="sng" w="9525">
            <a:solidFill>
              <a:srgbClr val="F4CCCC"/>
            </a:solidFill>
            <a:prstDash val="solid"/>
            <a:round/>
            <a:headEnd len="med" w="med" type="none"/>
            <a:tailEnd len="med" w="med" type="stealth"/>
          </a:ln>
        </p:spPr>
      </p:cxnSp>
      <p:cxnSp>
        <p:nvCxnSpPr>
          <p:cNvPr id="162" name="Google Shape;162;p18"/>
          <p:cNvCxnSpPr/>
          <p:nvPr/>
        </p:nvCxnSpPr>
        <p:spPr>
          <a:xfrm>
            <a:off x="4208475" y="2151550"/>
            <a:ext cx="6333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3" name="Google Shape;163;p18"/>
          <p:cNvSpPr txBox="1"/>
          <p:nvPr>
            <p:ph type="title"/>
          </p:nvPr>
        </p:nvSpPr>
        <p:spPr>
          <a:xfrm>
            <a:off x="235500" y="1402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Optical AC Coupling</a:t>
            </a:r>
            <a:endParaRPr/>
          </a:p>
        </p:txBody>
      </p:sp>
      <p:sp>
        <p:nvSpPr>
          <p:cNvPr id="164" name="Google Shape;164;p18"/>
          <p:cNvSpPr/>
          <p:nvPr/>
        </p:nvSpPr>
        <p:spPr>
          <a:xfrm>
            <a:off x="918050" y="1737875"/>
            <a:ext cx="347625" cy="827350"/>
          </a:xfrm>
          <a:prstGeom prst="flowChartMagneticDrum">
            <a:avLst/>
          </a:prstGeom>
          <a:solidFill>
            <a:srgbClr val="CFE2F3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5" name="Google Shape;165;p18"/>
          <p:cNvSpPr/>
          <p:nvPr/>
        </p:nvSpPr>
        <p:spPr>
          <a:xfrm flipH="1">
            <a:off x="3952975" y="1737875"/>
            <a:ext cx="347625" cy="827350"/>
          </a:xfrm>
          <a:prstGeom prst="flowChartMagneticDrum">
            <a:avLst/>
          </a:prstGeom>
          <a:solidFill>
            <a:srgbClr val="CFE2F3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66" name="Google Shape;166;p18"/>
          <p:cNvCxnSpPr/>
          <p:nvPr/>
        </p:nvCxnSpPr>
        <p:spPr>
          <a:xfrm>
            <a:off x="1229675" y="2151550"/>
            <a:ext cx="278370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18"/>
          <p:cNvCxnSpPr/>
          <p:nvPr/>
        </p:nvCxnSpPr>
        <p:spPr>
          <a:xfrm rot="10800000">
            <a:off x="994250" y="861850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" name="Google Shape;168;p18"/>
          <p:cNvCxnSpPr/>
          <p:nvPr/>
        </p:nvCxnSpPr>
        <p:spPr>
          <a:xfrm rot="10800000">
            <a:off x="1070450" y="861850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" name="Google Shape;169;p18"/>
          <p:cNvCxnSpPr/>
          <p:nvPr/>
        </p:nvCxnSpPr>
        <p:spPr>
          <a:xfrm rot="10800000">
            <a:off x="1104935" y="771467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18"/>
          <p:cNvCxnSpPr/>
          <p:nvPr/>
        </p:nvCxnSpPr>
        <p:spPr>
          <a:xfrm rot="10800000">
            <a:off x="1181135" y="771467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18"/>
          <p:cNvCxnSpPr/>
          <p:nvPr/>
        </p:nvCxnSpPr>
        <p:spPr>
          <a:xfrm>
            <a:off x="4042250" y="771467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8"/>
          <p:cNvCxnSpPr/>
          <p:nvPr/>
        </p:nvCxnSpPr>
        <p:spPr>
          <a:xfrm>
            <a:off x="4118450" y="771467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3" name="Google Shape;173;p18"/>
          <p:cNvCxnSpPr/>
          <p:nvPr/>
        </p:nvCxnSpPr>
        <p:spPr>
          <a:xfrm>
            <a:off x="4152935" y="861850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4" name="Google Shape;174;p18"/>
          <p:cNvCxnSpPr/>
          <p:nvPr/>
        </p:nvCxnSpPr>
        <p:spPr>
          <a:xfrm>
            <a:off x="4229135" y="861850"/>
            <a:ext cx="0" cy="1289700"/>
          </a:xfrm>
          <a:prstGeom prst="straightConnector1">
            <a:avLst/>
          </a:prstGeom>
          <a:noFill/>
          <a:ln cap="flat" cmpd="sng" w="9525">
            <a:solidFill>
              <a:srgbClr val="DEDFFF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5" name="Google Shape;175;p18"/>
          <p:cNvSpPr txBox="1"/>
          <p:nvPr/>
        </p:nvSpPr>
        <p:spPr>
          <a:xfrm>
            <a:off x="1702400" y="2173750"/>
            <a:ext cx="1227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Pcav</a:t>
            </a:r>
            <a:endParaRPr sz="180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76" name="Google Shape;176;p18"/>
          <p:cNvCxnSpPr>
            <a:endCxn id="164" idx="1"/>
          </p:cNvCxnSpPr>
          <p:nvPr/>
        </p:nvCxnSpPr>
        <p:spPr>
          <a:xfrm>
            <a:off x="533150" y="2151550"/>
            <a:ext cx="3849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177" name="Google Shape;177;p18"/>
          <p:cNvSpPr txBox="1"/>
          <p:nvPr/>
        </p:nvSpPr>
        <p:spPr>
          <a:xfrm>
            <a:off x="466400" y="1651600"/>
            <a:ext cx="367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Pin</a:t>
            </a:r>
            <a:endParaRPr sz="180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8" name="Google Shape;178;p18"/>
          <p:cNvSpPr txBox="1"/>
          <p:nvPr/>
        </p:nvSpPr>
        <p:spPr>
          <a:xfrm>
            <a:off x="4447425" y="2221725"/>
            <a:ext cx="367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  <a:latin typeface="EB Garamond"/>
                <a:ea typeface="EB Garamond"/>
                <a:cs typeface="EB Garamond"/>
                <a:sym typeface="EB Garamond"/>
              </a:rPr>
              <a:t>Ptrans</a:t>
            </a:r>
            <a:endParaRPr sz="1800">
              <a:solidFill>
                <a:srgbClr val="FF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79" name="Google Shape;179;p18"/>
          <p:cNvSpPr txBox="1"/>
          <p:nvPr/>
        </p:nvSpPr>
        <p:spPr>
          <a:xfrm>
            <a:off x="24700" y="2195925"/>
            <a:ext cx="757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4CCCC"/>
                </a:solidFill>
                <a:latin typeface="EB Garamond"/>
                <a:ea typeface="EB Garamond"/>
                <a:cs typeface="EB Garamond"/>
                <a:sym typeface="EB Garamond"/>
              </a:rPr>
              <a:t>Prefl</a:t>
            </a:r>
            <a:endParaRPr sz="1800">
              <a:solidFill>
                <a:srgbClr val="F4CCC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80" name="Google Shape;180;p18"/>
          <p:cNvSpPr txBox="1"/>
          <p:nvPr/>
        </p:nvSpPr>
        <p:spPr>
          <a:xfrm>
            <a:off x="5064175" y="189525"/>
            <a:ext cx="39228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Idea: Reduce shot noise limit by detecting AC fluctuations above cavity pole directly.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Hurts sensitivity at low frequency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Derived in Patrick Kwee’s thesis from AEI, studied by Kwee and Willke </a:t>
            </a:r>
            <a:r>
              <a:rPr lang="en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3"/>
              </a:rPr>
              <a:t>[2]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,</a:t>
            </a:r>
            <a:r>
              <a:rPr lang="en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4"/>
              </a:rPr>
              <a:t>[3]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,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and measured at LIGO Livingston </a:t>
            </a:r>
            <a:r>
              <a:rPr lang="en" sz="1800" u="sng">
                <a:solidFill>
                  <a:schemeClr val="hlink"/>
                </a:solidFill>
                <a:latin typeface="EB Garamond"/>
                <a:ea typeface="EB Garamond"/>
                <a:cs typeface="EB Garamond"/>
                <a:sym typeface="EB Garamond"/>
                <a:hlinkClick r:id="rId5"/>
              </a:rPr>
              <a:t>[4]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81" name="Google Shape;181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29675" y="3115175"/>
            <a:ext cx="2901975" cy="59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 title="Screenshot from 2025-06-23 16-00-3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23575" y="2308023"/>
            <a:ext cx="3786149" cy="283175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8"/>
          <p:cNvSpPr txBox="1"/>
          <p:nvPr/>
        </p:nvSpPr>
        <p:spPr>
          <a:xfrm>
            <a:off x="800325" y="3840675"/>
            <a:ext cx="3883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where </a:t>
            </a:r>
            <a:r>
              <a:rPr i="1" lang="en" sz="1800">
                <a:solidFill>
                  <a:srgbClr val="DEDFFF"/>
                </a:solidFill>
                <a:latin typeface="EB Garamond"/>
                <a:ea typeface="EB Garamond"/>
                <a:cs typeface="EB Garamond"/>
                <a:sym typeface="EB Garamond"/>
              </a:rPr>
              <a:t>a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is impedance matching 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and </a:t>
            </a:r>
            <a:r>
              <a:rPr i="1" lang="en" sz="1800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h(f)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is the normalized cavity pole TF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Cavity must be undercoupled, or else control loop is unstable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"/>
          <p:cNvSpPr txBox="1"/>
          <p:nvPr>
            <p:ph idx="1" type="body"/>
          </p:nvPr>
        </p:nvSpPr>
        <p:spPr>
          <a:xfrm>
            <a:off x="0" y="3678450"/>
            <a:ext cx="5892300" cy="14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E599"/>
                </a:solidFill>
              </a:rPr>
              <a:t>Optical AC coupling only helps the shot noise limit at high frequencies above the cavity pole.</a:t>
            </a:r>
            <a:endParaRPr>
              <a:solidFill>
                <a:srgbClr val="FFE59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Not where we really want the improvement.</a:t>
            </a:r>
            <a:endParaRPr/>
          </a:p>
        </p:txBody>
      </p:sp>
      <p:pic>
        <p:nvPicPr>
          <p:cNvPr id="189" name="Google Shape;189;p19" title="Screenshot from 2025-06-26 17-35-3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2175" y="1846725"/>
            <a:ext cx="3251825" cy="329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 title="Screenshot from 2025-06-26 17-36-0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" y="0"/>
            <a:ext cx="5776749" cy="3678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/>
          <p:nvPr/>
        </p:nvSpPr>
        <p:spPr>
          <a:xfrm>
            <a:off x="659625" y="1472825"/>
            <a:ext cx="48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EB Garamond"/>
                <a:ea typeface="EB Garamond"/>
                <a:cs typeface="EB Garamond"/>
                <a:sym typeface="EB Garamond"/>
              </a:rPr>
              <a:t>Pin</a:t>
            </a:r>
            <a:endParaRPr>
              <a:solidFill>
                <a:srgbClr val="CC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96" name="Google Shape;196;p20"/>
          <p:cNvSpPr txBox="1"/>
          <p:nvPr/>
        </p:nvSpPr>
        <p:spPr>
          <a:xfrm>
            <a:off x="2809350" y="1757450"/>
            <a:ext cx="253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06666"/>
                </a:solidFill>
                <a:latin typeface="EB Garamond"/>
                <a:ea typeface="EB Garamond"/>
                <a:cs typeface="EB Garamond"/>
                <a:sym typeface="EB Garamond"/>
              </a:rPr>
              <a:t>Prefl</a:t>
            </a:r>
            <a:endParaRPr>
              <a:solidFill>
                <a:srgbClr val="E06666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97" name="Google Shape;1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Squeezing and Intensity Noise</a:t>
            </a:r>
            <a:endParaRPr/>
          </a:p>
        </p:txBody>
      </p:sp>
      <p:sp>
        <p:nvSpPr>
          <p:cNvPr id="198" name="Google Shape;198;p20"/>
          <p:cNvSpPr txBox="1"/>
          <p:nvPr>
            <p:ph idx="1" type="body"/>
          </p:nvPr>
        </p:nvSpPr>
        <p:spPr>
          <a:xfrm>
            <a:off x="787650" y="2761300"/>
            <a:ext cx="8229000" cy="20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Can inject squeezing into the ISS improve the shot noise limit on </a:t>
            </a:r>
            <a:r>
              <a:rPr lang="en">
                <a:solidFill>
                  <a:srgbClr val="FF0000"/>
                </a:solidFill>
              </a:rPr>
              <a:t>Ptrans</a:t>
            </a:r>
            <a:endParaRPr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</a:rPr>
              <a:t>Psqz1</a:t>
            </a:r>
            <a:r>
              <a:rPr lang="en"/>
              <a:t> is the main squeezed light path for reducing the intensity noise.  </a:t>
            </a:r>
            <a:br>
              <a:rPr lang="en"/>
            </a:br>
            <a:r>
              <a:rPr lang="en">
                <a:solidFill>
                  <a:srgbClr val="EA9999"/>
                </a:solidFill>
              </a:rPr>
              <a:t>Psqz2</a:t>
            </a:r>
            <a:r>
              <a:rPr lang="en"/>
              <a:t> is another path by which quantum noise will be imposed upon Ptrans.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Proof of principle: Valbrutch et. al.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https://journals.aps.org/prl/abstract/10.1103/PhysRevLett.121.173601</a:t>
            </a: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3743700" y="1549525"/>
            <a:ext cx="119100" cy="4188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0" name="Google Shape;200;p20"/>
          <p:cNvSpPr/>
          <p:nvPr/>
        </p:nvSpPr>
        <p:spPr>
          <a:xfrm>
            <a:off x="5469575" y="1549525"/>
            <a:ext cx="119100" cy="4188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01" name="Google Shape;201;p20"/>
          <p:cNvCxnSpPr>
            <a:stCxn id="202" idx="3"/>
          </p:cNvCxnSpPr>
          <p:nvPr/>
        </p:nvCxnSpPr>
        <p:spPr>
          <a:xfrm>
            <a:off x="2589050" y="1672925"/>
            <a:ext cx="11502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3" name="Google Shape;203;p20"/>
          <p:cNvCxnSpPr/>
          <p:nvPr/>
        </p:nvCxnSpPr>
        <p:spPr>
          <a:xfrm>
            <a:off x="5588675" y="1672925"/>
            <a:ext cx="5202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4" name="Google Shape;204;p20"/>
          <p:cNvCxnSpPr/>
          <p:nvPr/>
        </p:nvCxnSpPr>
        <p:spPr>
          <a:xfrm>
            <a:off x="3867075" y="1672925"/>
            <a:ext cx="15957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5" name="Google Shape;205;p20"/>
          <p:cNvCxnSpPr/>
          <p:nvPr/>
        </p:nvCxnSpPr>
        <p:spPr>
          <a:xfrm rot="10800000">
            <a:off x="3873875" y="1851775"/>
            <a:ext cx="15957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" name="Google Shape;206;p20"/>
          <p:cNvCxnSpPr/>
          <p:nvPr/>
        </p:nvCxnSpPr>
        <p:spPr>
          <a:xfrm rot="10800000">
            <a:off x="5588675" y="1851775"/>
            <a:ext cx="520200" cy="0"/>
          </a:xfrm>
          <a:prstGeom prst="straightConnector1">
            <a:avLst/>
          </a:prstGeom>
          <a:noFill/>
          <a:ln cap="flat" cmpd="sng" w="9525">
            <a:solidFill>
              <a:srgbClr val="EA9999"/>
            </a:solidFill>
            <a:prstDash val="dash"/>
            <a:round/>
            <a:headEnd len="med" w="med" type="none"/>
            <a:tailEnd len="med" w="med" type="triangle"/>
          </a:ln>
        </p:spPr>
      </p:cxnSp>
      <p:cxnSp>
        <p:nvCxnSpPr>
          <p:cNvPr id="207" name="Google Shape;207;p20"/>
          <p:cNvCxnSpPr/>
          <p:nvPr/>
        </p:nvCxnSpPr>
        <p:spPr>
          <a:xfrm rot="10800000">
            <a:off x="3219225" y="1825325"/>
            <a:ext cx="520200" cy="0"/>
          </a:xfrm>
          <a:prstGeom prst="straightConnector1">
            <a:avLst/>
          </a:prstGeom>
          <a:noFill/>
          <a:ln cap="flat" cmpd="sng" w="9525">
            <a:solidFill>
              <a:srgbClr val="E06666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8" name="Google Shape;208;p20"/>
          <p:cNvSpPr txBox="1"/>
          <p:nvPr/>
        </p:nvSpPr>
        <p:spPr>
          <a:xfrm>
            <a:off x="5623850" y="1251375"/>
            <a:ext cx="2538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CC0000"/>
                </a:solidFill>
                <a:latin typeface="EB Garamond"/>
                <a:ea typeface="EB Garamond"/>
                <a:cs typeface="EB Garamond"/>
                <a:sym typeface="EB Garamond"/>
              </a:rPr>
              <a:t>Ptrans</a:t>
            </a:r>
            <a:endParaRPr>
              <a:solidFill>
                <a:srgbClr val="CC0000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9" name="Google Shape;209;p20"/>
          <p:cNvSpPr txBox="1"/>
          <p:nvPr/>
        </p:nvSpPr>
        <p:spPr>
          <a:xfrm>
            <a:off x="5670650" y="1796050"/>
            <a:ext cx="65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  <a:latin typeface="EB Garamond"/>
                <a:ea typeface="EB Garamond"/>
                <a:cs typeface="EB Garamond"/>
                <a:sym typeface="EB Garamond"/>
              </a:rPr>
              <a:t>Psqz2</a:t>
            </a:r>
            <a:endParaRPr>
              <a:solidFill>
                <a:srgbClr val="EA999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2" name="Google Shape;202;p20"/>
          <p:cNvSpPr/>
          <p:nvPr/>
        </p:nvSpPr>
        <p:spPr>
          <a:xfrm>
            <a:off x="2386250" y="1571525"/>
            <a:ext cx="202800" cy="202800"/>
          </a:xfrm>
          <a:prstGeom prst="rect">
            <a:avLst/>
          </a:pr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10" name="Google Shape;210;p20"/>
          <p:cNvCxnSpPr/>
          <p:nvPr/>
        </p:nvCxnSpPr>
        <p:spPr>
          <a:xfrm>
            <a:off x="2386575" y="1570450"/>
            <a:ext cx="206100" cy="206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0"/>
          <p:cNvCxnSpPr/>
          <p:nvPr/>
        </p:nvCxnSpPr>
        <p:spPr>
          <a:xfrm>
            <a:off x="1236375" y="1672925"/>
            <a:ext cx="11502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20"/>
          <p:cNvCxnSpPr/>
          <p:nvPr/>
        </p:nvCxnSpPr>
        <p:spPr>
          <a:xfrm rot="5400000">
            <a:off x="2226550" y="2034425"/>
            <a:ext cx="520200" cy="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3" name="Google Shape;213;p20"/>
          <p:cNvSpPr/>
          <p:nvPr/>
        </p:nvSpPr>
        <p:spPr>
          <a:xfrm>
            <a:off x="2376376" y="2196255"/>
            <a:ext cx="226500" cy="2442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BB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14" name="Google Shape;214;p20"/>
          <p:cNvCxnSpPr/>
          <p:nvPr/>
        </p:nvCxnSpPr>
        <p:spPr>
          <a:xfrm rot="5400000">
            <a:off x="2229525" y="1277825"/>
            <a:ext cx="520200" cy="0"/>
          </a:xfrm>
          <a:prstGeom prst="straightConnector1">
            <a:avLst/>
          </a:prstGeom>
          <a:noFill/>
          <a:ln cap="flat" cmpd="sng" w="9525">
            <a:solidFill>
              <a:srgbClr val="EA9999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215" name="Google Shape;215;p20"/>
          <p:cNvSpPr txBox="1"/>
          <p:nvPr/>
        </p:nvSpPr>
        <p:spPr>
          <a:xfrm>
            <a:off x="2464100" y="851175"/>
            <a:ext cx="65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EA9999"/>
                </a:solidFill>
                <a:latin typeface="EB Garamond"/>
                <a:ea typeface="EB Garamond"/>
                <a:cs typeface="EB Garamond"/>
                <a:sym typeface="EB Garamond"/>
              </a:rPr>
              <a:t>Psqz1</a:t>
            </a:r>
            <a:endParaRPr>
              <a:solidFill>
                <a:srgbClr val="EA9999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2602875" y="2242175"/>
            <a:ext cx="248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ISS array</a:t>
            </a:r>
            <a:endParaRPr sz="1800"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17" name="Google Shape;217;p20"/>
          <p:cNvCxnSpPr/>
          <p:nvPr/>
        </p:nvCxnSpPr>
        <p:spPr>
          <a:xfrm>
            <a:off x="2489900" y="2433900"/>
            <a:ext cx="0" cy="1767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20"/>
          <p:cNvCxnSpPr/>
          <p:nvPr/>
        </p:nvCxnSpPr>
        <p:spPr>
          <a:xfrm>
            <a:off x="870175" y="2610600"/>
            <a:ext cx="1619700" cy="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20"/>
          <p:cNvCxnSpPr/>
          <p:nvPr/>
        </p:nvCxnSpPr>
        <p:spPr>
          <a:xfrm rot="10800000">
            <a:off x="870175" y="1817925"/>
            <a:ext cx="0" cy="7926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1"/>
          <p:cNvSpPr txBox="1"/>
          <p:nvPr>
            <p:ph idx="1" type="body"/>
          </p:nvPr>
        </p:nvSpPr>
        <p:spPr>
          <a:xfrm>
            <a:off x="189550" y="1126625"/>
            <a:ext cx="36315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Advantages of Squeezed intensity loop: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Improves low frequency intensity noise (if shot noise limited)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Easy to implement (for LIGO)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Lots of experience in LIGO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Don’t necessarily have to use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26" name="Google Shape;22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9800" y="1017713"/>
            <a:ext cx="4762500" cy="3209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 txBox="1"/>
          <p:nvPr/>
        </p:nvSpPr>
        <p:spPr>
          <a:xfrm>
            <a:off x="5210400" y="4359475"/>
            <a:ext cx="2481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Valbrutch et. al. FIG. 3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"/>
          <p:cNvSpPr txBox="1"/>
          <p:nvPr/>
        </p:nvSpPr>
        <p:spPr>
          <a:xfrm>
            <a:off x="311700" y="1216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  <a:latin typeface="Spectral"/>
                <a:ea typeface="Spectral"/>
                <a:cs typeface="Spectral"/>
                <a:sym typeface="Spectral"/>
              </a:rPr>
              <a:t>Optical AC Coupling</a:t>
            </a:r>
            <a:r>
              <a:rPr lang="en" sz="2200">
                <a:solidFill>
                  <a:srgbClr val="FFFFFF"/>
                </a:solidFill>
                <a:latin typeface="Spectral"/>
                <a:ea typeface="Spectral"/>
                <a:cs typeface="Spectral"/>
                <a:sym typeface="Spectral"/>
              </a:rPr>
              <a:t> Hierarchical Intensity Control Scheme</a:t>
            </a:r>
            <a:endParaRPr sz="22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33" name="Google Shape;233;p22"/>
          <p:cNvCxnSpPr>
            <a:stCxn id="234" idx="3"/>
          </p:cNvCxnSpPr>
          <p:nvPr/>
        </p:nvCxnSpPr>
        <p:spPr>
          <a:xfrm>
            <a:off x="2138441" y="2663239"/>
            <a:ext cx="9933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35" name="Google Shape;235;p22"/>
          <p:cNvCxnSpPr>
            <a:stCxn id="236" idx="1"/>
            <a:endCxn id="237" idx="3"/>
          </p:cNvCxnSpPr>
          <p:nvPr/>
        </p:nvCxnSpPr>
        <p:spPr>
          <a:xfrm flipH="1" rot="10800000">
            <a:off x="6177706" y="866450"/>
            <a:ext cx="2100" cy="4021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22"/>
          <p:cNvCxnSpPr>
            <a:stCxn id="236" idx="1"/>
          </p:cNvCxnSpPr>
          <p:nvPr/>
        </p:nvCxnSpPr>
        <p:spPr>
          <a:xfrm>
            <a:off x="6177706" y="4887650"/>
            <a:ext cx="21237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39" name="Google Shape;239;p22"/>
          <p:cNvSpPr/>
          <p:nvPr/>
        </p:nvSpPr>
        <p:spPr>
          <a:xfrm>
            <a:off x="6695750" y="4801200"/>
            <a:ext cx="341700" cy="179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Pol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40" name="Google Shape;240;p22"/>
          <p:cNvSpPr/>
          <p:nvPr/>
        </p:nvSpPr>
        <p:spPr>
          <a:xfrm rot="-5400000">
            <a:off x="6151321" y="452126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1" name="Google Shape;241;p22"/>
          <p:cNvCxnSpPr>
            <a:stCxn id="242" idx="1"/>
            <a:endCxn id="237" idx="3"/>
          </p:cNvCxnSpPr>
          <p:nvPr/>
        </p:nvCxnSpPr>
        <p:spPr>
          <a:xfrm flipH="1" rot="10800000">
            <a:off x="3461446" y="866532"/>
            <a:ext cx="2718300" cy="18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3" name="Google Shape;243;p22"/>
          <p:cNvSpPr/>
          <p:nvPr/>
        </p:nvSpPr>
        <p:spPr>
          <a:xfrm rot="-5400000">
            <a:off x="6151321" y="101606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44" name="Google Shape;244;p22"/>
          <p:cNvCxnSpPr/>
          <p:nvPr/>
        </p:nvCxnSpPr>
        <p:spPr>
          <a:xfrm flipH="1" rot="10800000">
            <a:off x="3459068" y="867770"/>
            <a:ext cx="2100" cy="18177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5" name="Google Shape;245;p22"/>
          <p:cNvSpPr/>
          <p:nvPr/>
        </p:nvSpPr>
        <p:spPr>
          <a:xfrm rot="-5400000">
            <a:off x="3432683" y="231908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2"/>
          <p:cNvSpPr/>
          <p:nvPr/>
        </p:nvSpPr>
        <p:spPr>
          <a:xfrm rot="-5400000">
            <a:off x="3432683" y="102368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22"/>
          <p:cNvSpPr/>
          <p:nvPr/>
        </p:nvSpPr>
        <p:spPr>
          <a:xfrm>
            <a:off x="4572000" y="778975"/>
            <a:ext cx="341700" cy="179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Pol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48" name="Google Shape;248;p22"/>
          <p:cNvCxnSpPr>
            <a:endCxn id="249" idx="3"/>
          </p:cNvCxnSpPr>
          <p:nvPr/>
        </p:nvCxnSpPr>
        <p:spPr>
          <a:xfrm>
            <a:off x="2788601" y="2663422"/>
            <a:ext cx="670500" cy="51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250" name="Google Shape;250;p22"/>
          <p:cNvCxnSpPr>
            <a:stCxn id="251" idx="1"/>
            <a:endCxn id="252" idx="3"/>
          </p:cNvCxnSpPr>
          <p:nvPr/>
        </p:nvCxnSpPr>
        <p:spPr>
          <a:xfrm rot="10800000">
            <a:off x="688318" y="2661450"/>
            <a:ext cx="1161000" cy="18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3" name="Google Shape;253;p22"/>
          <p:cNvCxnSpPr>
            <a:stCxn id="234" idx="3"/>
            <a:endCxn id="254" idx="1"/>
          </p:cNvCxnSpPr>
          <p:nvPr/>
        </p:nvCxnSpPr>
        <p:spPr>
          <a:xfrm rot="10800000">
            <a:off x="1989641" y="2245339"/>
            <a:ext cx="148800" cy="4179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22"/>
          <p:cNvCxnSpPr>
            <a:stCxn id="254" idx="1"/>
            <a:endCxn id="251" idx="1"/>
          </p:cNvCxnSpPr>
          <p:nvPr/>
        </p:nvCxnSpPr>
        <p:spPr>
          <a:xfrm flipH="1">
            <a:off x="1849262" y="2245199"/>
            <a:ext cx="140400" cy="418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6" name="Google Shape;256;p22"/>
          <p:cNvCxnSpPr>
            <a:stCxn id="234" idx="3"/>
            <a:endCxn id="251" idx="1"/>
          </p:cNvCxnSpPr>
          <p:nvPr/>
        </p:nvCxnSpPr>
        <p:spPr>
          <a:xfrm rot="10800000">
            <a:off x="1849241" y="2663239"/>
            <a:ext cx="2892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4" name="Google Shape;234;p22"/>
          <p:cNvSpPr/>
          <p:nvPr/>
        </p:nvSpPr>
        <p:spPr>
          <a:xfrm rot="-8100000">
            <a:off x="2136142" y="2610452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22"/>
          <p:cNvSpPr/>
          <p:nvPr/>
        </p:nvSpPr>
        <p:spPr>
          <a:xfrm rot="8100000">
            <a:off x="1835919" y="26104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22"/>
          <p:cNvSpPr/>
          <p:nvPr/>
        </p:nvSpPr>
        <p:spPr>
          <a:xfrm rot="-5400000">
            <a:off x="1981412" y="2178749"/>
            <a:ext cx="16500" cy="1164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2"/>
          <p:cNvSpPr/>
          <p:nvPr/>
        </p:nvSpPr>
        <p:spPr>
          <a:xfrm>
            <a:off x="2632838" y="2571797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58" name="Google Shape;258;p22"/>
          <p:cNvCxnSpPr>
            <a:stCxn id="252" idx="3"/>
          </p:cNvCxnSpPr>
          <p:nvPr/>
        </p:nvCxnSpPr>
        <p:spPr>
          <a:xfrm>
            <a:off x="688200" y="2661500"/>
            <a:ext cx="292800" cy="3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252" name="Google Shape;252;p22"/>
          <p:cNvSpPr/>
          <p:nvPr/>
        </p:nvSpPr>
        <p:spPr>
          <a:xfrm>
            <a:off x="311700" y="2538950"/>
            <a:ext cx="376500" cy="2451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59" name="Google Shape;259;p22"/>
          <p:cNvSpPr/>
          <p:nvPr/>
        </p:nvSpPr>
        <p:spPr>
          <a:xfrm>
            <a:off x="399398" y="2571800"/>
            <a:ext cx="205675" cy="179400"/>
          </a:xfrm>
          <a:prstGeom prst="flowChartExtract">
            <a:avLst/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2"/>
          <p:cNvSpPr txBox="1"/>
          <p:nvPr/>
        </p:nvSpPr>
        <p:spPr>
          <a:xfrm>
            <a:off x="1672603" y="1553275"/>
            <a:ext cx="79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PMC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16m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1" name="Google Shape;261;p22"/>
          <p:cNvSpPr/>
          <p:nvPr/>
        </p:nvSpPr>
        <p:spPr>
          <a:xfrm>
            <a:off x="4227658" y="778967"/>
            <a:ext cx="306300" cy="1794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PC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4956658" y="778617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3" name="Google Shape;263;p22"/>
          <p:cNvSpPr txBox="1"/>
          <p:nvPr/>
        </p:nvSpPr>
        <p:spPr>
          <a:xfrm>
            <a:off x="5476663" y="2039175"/>
            <a:ext cx="90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IMC2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330 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4" name="Google Shape;264;p22"/>
          <p:cNvSpPr/>
          <p:nvPr/>
        </p:nvSpPr>
        <p:spPr>
          <a:xfrm>
            <a:off x="7112548" y="4801192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5" name="Google Shape;265;p22"/>
          <p:cNvSpPr txBox="1"/>
          <p:nvPr/>
        </p:nvSpPr>
        <p:spPr>
          <a:xfrm>
            <a:off x="-3375" y="1858350"/>
            <a:ext cx="110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NPRO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1064 nm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6" name="Google Shape;266;p22"/>
          <p:cNvSpPr/>
          <p:nvPr/>
        </p:nvSpPr>
        <p:spPr>
          <a:xfrm>
            <a:off x="831000" y="2571800"/>
            <a:ext cx="437100" cy="179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AOM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267" name="Google Shape;267;p22"/>
          <p:cNvSpPr/>
          <p:nvPr/>
        </p:nvSpPr>
        <p:spPr>
          <a:xfrm>
            <a:off x="8312446" y="4798092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22"/>
          <p:cNvSpPr txBox="1"/>
          <p:nvPr/>
        </p:nvSpPr>
        <p:spPr>
          <a:xfrm>
            <a:off x="8188975" y="4315375"/>
            <a:ext cx="9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PRM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36" name="Google Shape;236;p22"/>
          <p:cNvSpPr/>
          <p:nvPr/>
        </p:nvSpPr>
        <p:spPr>
          <a:xfrm rot="8100000">
            <a:off x="6164307" y="48348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69" name="Google Shape;269;p22"/>
          <p:cNvCxnSpPr/>
          <p:nvPr/>
        </p:nvCxnSpPr>
        <p:spPr>
          <a:xfrm rot="10800000">
            <a:off x="6178131" y="731675"/>
            <a:ext cx="1500" cy="3465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0" name="Google Shape;270;p22"/>
          <p:cNvSpPr/>
          <p:nvPr/>
        </p:nvSpPr>
        <p:spPr>
          <a:xfrm flipH="1" rot="10800000">
            <a:off x="6124625" y="674905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BBFFC7"/>
          </a:solidFill>
          <a:ln cap="flat" cmpd="sng" w="9525">
            <a:solidFill>
              <a:srgbClr val="BBFF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71" name="Google Shape;271;p22"/>
          <p:cNvSpPr/>
          <p:nvPr/>
        </p:nvSpPr>
        <p:spPr>
          <a:xfrm rot="8100000">
            <a:off x="1607319" y="26104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72" name="Google Shape;272;p22"/>
          <p:cNvCxnSpPr/>
          <p:nvPr/>
        </p:nvCxnSpPr>
        <p:spPr>
          <a:xfrm rot="10800000">
            <a:off x="1598725" y="2671200"/>
            <a:ext cx="0" cy="5283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3" name="Google Shape;273;p22"/>
          <p:cNvCxnSpPr>
            <a:endCxn id="274" idx="2"/>
          </p:cNvCxnSpPr>
          <p:nvPr/>
        </p:nvCxnSpPr>
        <p:spPr>
          <a:xfrm rot="10800000">
            <a:off x="1460112" y="3202373"/>
            <a:ext cx="1422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4" name="Google Shape;274;p22"/>
          <p:cNvSpPr/>
          <p:nvPr/>
        </p:nvSpPr>
        <p:spPr>
          <a:xfrm flipH="1" rot="5400000">
            <a:off x="1406691" y="3144023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75" name="Google Shape;275;p22"/>
          <p:cNvSpPr/>
          <p:nvPr/>
        </p:nvSpPr>
        <p:spPr>
          <a:xfrm rot="2700000">
            <a:off x="1594313" y="3143732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2"/>
          <p:cNvSpPr/>
          <p:nvPr/>
        </p:nvSpPr>
        <p:spPr>
          <a:xfrm>
            <a:off x="959996" y="3112825"/>
            <a:ext cx="179100" cy="179100"/>
          </a:xfrm>
          <a:prstGeom prst="flowChartOr">
            <a:avLst/>
          </a:prstGeom>
          <a:solidFill>
            <a:srgbClr val="FFE599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277" name="Google Shape;277;p22"/>
          <p:cNvCxnSpPr>
            <a:endCxn id="276" idx="6"/>
          </p:cNvCxnSpPr>
          <p:nvPr/>
        </p:nvCxnSpPr>
        <p:spPr>
          <a:xfrm rot="10800000">
            <a:off x="1139096" y="3202375"/>
            <a:ext cx="266100" cy="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8" name="Google Shape;278;p22"/>
          <p:cNvCxnSpPr>
            <a:endCxn id="276" idx="4"/>
          </p:cNvCxnSpPr>
          <p:nvPr/>
        </p:nvCxnSpPr>
        <p:spPr>
          <a:xfrm rot="10800000">
            <a:off x="1049546" y="3291925"/>
            <a:ext cx="0" cy="6846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9" name="Google Shape;279;p22"/>
          <p:cNvCxnSpPr/>
          <p:nvPr/>
        </p:nvCxnSpPr>
        <p:spPr>
          <a:xfrm rot="10800000">
            <a:off x="1056250" y="3974700"/>
            <a:ext cx="2403600" cy="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0" name="Google Shape;280;p22"/>
          <p:cNvCxnSpPr>
            <a:stCxn id="276" idx="0"/>
            <a:endCxn id="266" idx="2"/>
          </p:cNvCxnSpPr>
          <p:nvPr/>
        </p:nvCxnSpPr>
        <p:spPr>
          <a:xfrm rot="10800000">
            <a:off x="1049546" y="2751325"/>
            <a:ext cx="0" cy="36150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1" name="Google Shape;281;p22"/>
          <p:cNvSpPr txBox="1"/>
          <p:nvPr/>
        </p:nvSpPr>
        <p:spPr>
          <a:xfrm>
            <a:off x="3547793" y="1176825"/>
            <a:ext cx="9861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IMC1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100 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82" name="Google Shape;282;p22"/>
          <p:cNvCxnSpPr>
            <a:endCxn id="283" idx="2"/>
          </p:cNvCxnSpPr>
          <p:nvPr/>
        </p:nvCxnSpPr>
        <p:spPr>
          <a:xfrm>
            <a:off x="3455824" y="2663425"/>
            <a:ext cx="0" cy="142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3" name="Google Shape;283;p22"/>
          <p:cNvSpPr/>
          <p:nvPr/>
        </p:nvSpPr>
        <p:spPr>
          <a:xfrm>
            <a:off x="3401674" y="2746546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BB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2" name="Google Shape;242;p22"/>
          <p:cNvSpPr/>
          <p:nvPr/>
        </p:nvSpPr>
        <p:spPr>
          <a:xfrm rot="-8100000">
            <a:off x="3448047" y="804446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4" name="Google Shape;284;p22"/>
          <p:cNvCxnSpPr/>
          <p:nvPr/>
        </p:nvCxnSpPr>
        <p:spPr>
          <a:xfrm rot="10800000">
            <a:off x="3455825" y="2826025"/>
            <a:ext cx="0" cy="11451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5" name="Google Shape;285;p22"/>
          <p:cNvSpPr/>
          <p:nvPr/>
        </p:nvSpPr>
        <p:spPr>
          <a:xfrm>
            <a:off x="1714864" y="2856450"/>
            <a:ext cx="670500" cy="831300"/>
          </a:xfrm>
          <a:prstGeom prst="rect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First Loop</a:t>
            </a:r>
            <a:endParaRPr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6" name="Google Shape;286;p22"/>
          <p:cNvSpPr/>
          <p:nvPr/>
        </p:nvSpPr>
        <p:spPr>
          <a:xfrm>
            <a:off x="3571415" y="3055525"/>
            <a:ext cx="691200" cy="831300"/>
          </a:xfrm>
          <a:prstGeom prst="rect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Second Loop</a:t>
            </a:r>
            <a:endParaRPr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87" name="Google Shape;287;p22"/>
          <p:cNvCxnSpPr/>
          <p:nvPr/>
        </p:nvCxnSpPr>
        <p:spPr>
          <a:xfrm rot="10800000">
            <a:off x="528850" y="4561750"/>
            <a:ext cx="4887900" cy="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2"/>
          <p:cNvCxnSpPr/>
          <p:nvPr/>
        </p:nvCxnSpPr>
        <p:spPr>
          <a:xfrm>
            <a:off x="6178775" y="572550"/>
            <a:ext cx="0" cy="1056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2"/>
          <p:cNvCxnSpPr/>
          <p:nvPr/>
        </p:nvCxnSpPr>
        <p:spPr>
          <a:xfrm>
            <a:off x="528800" y="3199800"/>
            <a:ext cx="0" cy="13581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0" name="Google Shape;290;p22"/>
          <p:cNvCxnSpPr>
            <a:stCxn id="276" idx="2"/>
          </p:cNvCxnSpPr>
          <p:nvPr/>
        </p:nvCxnSpPr>
        <p:spPr>
          <a:xfrm flipH="1">
            <a:off x="528896" y="3202375"/>
            <a:ext cx="431100" cy="27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291" name="Google Shape;291;p22"/>
          <p:cNvSpPr/>
          <p:nvPr/>
        </p:nvSpPr>
        <p:spPr>
          <a:xfrm>
            <a:off x="4652840" y="3655200"/>
            <a:ext cx="691200" cy="831300"/>
          </a:xfrm>
          <a:prstGeom prst="rect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Third Loop</a:t>
            </a:r>
            <a:endParaRPr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2" name="Google Shape;292;p22"/>
          <p:cNvSpPr txBox="1"/>
          <p:nvPr/>
        </p:nvSpPr>
        <p:spPr>
          <a:xfrm>
            <a:off x="6434875" y="815975"/>
            <a:ext cx="26136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Sensors on PSL and in </a:t>
            </a:r>
            <a:r>
              <a:rPr i="1" lang="en" sz="1800">
                <a:solidFill>
                  <a:srgbClr val="EA9999"/>
                </a:solidFill>
                <a:latin typeface="EB Garamond"/>
                <a:ea typeface="EB Garamond"/>
                <a:cs typeface="EB Garamond"/>
                <a:sym typeface="EB Garamond"/>
              </a:rPr>
              <a:t>reflection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of every IMC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6D7A8"/>
                </a:solidFill>
                <a:latin typeface="EB Garamond"/>
                <a:ea typeface="EB Garamond"/>
                <a:cs typeface="EB Garamond"/>
                <a:sym typeface="EB Garamond"/>
              </a:rPr>
              <a:t>Small win from AC coupling in reflection</a:t>
            </a:r>
            <a:endParaRPr sz="1800">
              <a:solidFill>
                <a:srgbClr val="B6D7A8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All feedback to the 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same AOM</a:t>
            </a:r>
            <a:endParaRPr sz="1800"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Requires careful bandwidth management: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1</a:t>
            </a:r>
            <a:r>
              <a:rPr lang="en" sz="1700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st BW</a:t>
            </a:r>
            <a:r>
              <a:rPr lang="en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&gt; </a:t>
            </a:r>
            <a:r>
              <a:rPr lang="en" sz="1700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2nd BW</a:t>
            </a:r>
            <a:r>
              <a:rPr lang="en" sz="17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&gt; </a:t>
            </a:r>
            <a:r>
              <a:rPr lang="en" sz="1700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3rd BW</a:t>
            </a:r>
            <a:endParaRPr sz="1700"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9" name="Google Shape;249;p22"/>
          <p:cNvSpPr/>
          <p:nvPr/>
        </p:nvSpPr>
        <p:spPr>
          <a:xfrm rot="-8100000">
            <a:off x="3456802" y="2615736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2"/>
          <p:cNvSpPr/>
          <p:nvPr/>
        </p:nvSpPr>
        <p:spPr>
          <a:xfrm rot="8100000">
            <a:off x="6177439" y="80271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3" name="Google Shape;293;p22"/>
          <p:cNvCxnSpPr/>
          <p:nvPr/>
        </p:nvCxnSpPr>
        <p:spPr>
          <a:xfrm rot="10800000">
            <a:off x="5425648" y="571147"/>
            <a:ext cx="741300" cy="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22"/>
          <p:cNvCxnSpPr/>
          <p:nvPr/>
        </p:nvCxnSpPr>
        <p:spPr>
          <a:xfrm>
            <a:off x="5423263" y="571150"/>
            <a:ext cx="0" cy="39939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3"/>
          <p:cNvSpPr txBox="1"/>
          <p:nvPr/>
        </p:nvSpPr>
        <p:spPr>
          <a:xfrm>
            <a:off x="158675" y="121650"/>
            <a:ext cx="27804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>
                <a:solidFill>
                  <a:srgbClr val="F9CB9C"/>
                </a:solidFill>
                <a:latin typeface="Spectral"/>
                <a:ea typeface="Spectral"/>
                <a:cs typeface="Spectral"/>
                <a:sym typeface="Spectral"/>
              </a:rPr>
              <a:t>Serial</a:t>
            </a:r>
            <a:r>
              <a:rPr lang="en" sz="2200">
                <a:solidFill>
                  <a:srgbClr val="FFFFFF"/>
                </a:solidFill>
                <a:latin typeface="Spectral"/>
                <a:ea typeface="Spectral"/>
                <a:cs typeface="Spectral"/>
                <a:sym typeface="Spectral"/>
              </a:rPr>
              <a:t> Intensity Control Scheme</a:t>
            </a:r>
            <a:endParaRPr sz="22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00" name="Google Shape;300;p23"/>
          <p:cNvCxnSpPr>
            <a:stCxn id="301" idx="3"/>
          </p:cNvCxnSpPr>
          <p:nvPr/>
        </p:nvCxnSpPr>
        <p:spPr>
          <a:xfrm>
            <a:off x="2138441" y="2663239"/>
            <a:ext cx="9933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02" name="Google Shape;302;p23"/>
          <p:cNvCxnSpPr>
            <a:stCxn id="303" idx="1"/>
            <a:endCxn id="304" idx="3"/>
          </p:cNvCxnSpPr>
          <p:nvPr/>
        </p:nvCxnSpPr>
        <p:spPr>
          <a:xfrm flipH="1" rot="10800000">
            <a:off x="6177706" y="866450"/>
            <a:ext cx="2100" cy="4021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5" name="Google Shape;305;p23"/>
          <p:cNvCxnSpPr>
            <a:stCxn id="303" idx="1"/>
          </p:cNvCxnSpPr>
          <p:nvPr/>
        </p:nvCxnSpPr>
        <p:spPr>
          <a:xfrm>
            <a:off x="6177706" y="4887650"/>
            <a:ext cx="21237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06" name="Google Shape;306;p23"/>
          <p:cNvSpPr/>
          <p:nvPr/>
        </p:nvSpPr>
        <p:spPr>
          <a:xfrm>
            <a:off x="6695750" y="4801200"/>
            <a:ext cx="341700" cy="179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Pol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07" name="Google Shape;307;p23"/>
          <p:cNvSpPr/>
          <p:nvPr/>
        </p:nvSpPr>
        <p:spPr>
          <a:xfrm rot="-5400000">
            <a:off x="6151321" y="452126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8" name="Google Shape;308;p23"/>
          <p:cNvCxnSpPr>
            <a:stCxn id="309" idx="1"/>
            <a:endCxn id="304" idx="3"/>
          </p:cNvCxnSpPr>
          <p:nvPr/>
        </p:nvCxnSpPr>
        <p:spPr>
          <a:xfrm flipH="1" rot="10800000">
            <a:off x="3461446" y="866532"/>
            <a:ext cx="2718300" cy="18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0" name="Google Shape;310;p23"/>
          <p:cNvSpPr/>
          <p:nvPr/>
        </p:nvSpPr>
        <p:spPr>
          <a:xfrm rot="-5400000">
            <a:off x="6151321" y="101606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1" name="Google Shape;311;p23"/>
          <p:cNvCxnSpPr/>
          <p:nvPr/>
        </p:nvCxnSpPr>
        <p:spPr>
          <a:xfrm flipH="1" rot="10800000">
            <a:off x="3459068" y="867770"/>
            <a:ext cx="2100" cy="18177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2" name="Google Shape;312;p23"/>
          <p:cNvSpPr/>
          <p:nvPr/>
        </p:nvSpPr>
        <p:spPr>
          <a:xfrm rot="-5400000">
            <a:off x="3432683" y="231908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" name="Google Shape;313;p23"/>
          <p:cNvSpPr/>
          <p:nvPr/>
        </p:nvSpPr>
        <p:spPr>
          <a:xfrm rot="-5400000">
            <a:off x="3432683" y="1023687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23"/>
          <p:cNvSpPr/>
          <p:nvPr/>
        </p:nvSpPr>
        <p:spPr>
          <a:xfrm>
            <a:off x="4572000" y="778975"/>
            <a:ext cx="341700" cy="179400"/>
          </a:xfrm>
          <a:prstGeom prst="rect">
            <a:avLst/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Pol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15" name="Google Shape;315;p23"/>
          <p:cNvCxnSpPr>
            <a:endCxn id="316" idx="3"/>
          </p:cNvCxnSpPr>
          <p:nvPr/>
        </p:nvCxnSpPr>
        <p:spPr>
          <a:xfrm>
            <a:off x="2788601" y="2663422"/>
            <a:ext cx="670500" cy="51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cxnSp>
        <p:nvCxnSpPr>
          <p:cNvPr id="317" name="Google Shape;317;p23"/>
          <p:cNvCxnSpPr>
            <a:stCxn id="318" idx="1"/>
            <a:endCxn id="319" idx="3"/>
          </p:cNvCxnSpPr>
          <p:nvPr/>
        </p:nvCxnSpPr>
        <p:spPr>
          <a:xfrm rot="10800000">
            <a:off x="688318" y="2661450"/>
            <a:ext cx="1161000" cy="18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0" name="Google Shape;320;p23"/>
          <p:cNvCxnSpPr>
            <a:stCxn id="301" idx="3"/>
            <a:endCxn id="321" idx="1"/>
          </p:cNvCxnSpPr>
          <p:nvPr/>
        </p:nvCxnSpPr>
        <p:spPr>
          <a:xfrm rot="10800000">
            <a:off x="1989641" y="2245339"/>
            <a:ext cx="148800" cy="4179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2" name="Google Shape;322;p23"/>
          <p:cNvCxnSpPr>
            <a:stCxn id="321" idx="1"/>
            <a:endCxn id="318" idx="1"/>
          </p:cNvCxnSpPr>
          <p:nvPr/>
        </p:nvCxnSpPr>
        <p:spPr>
          <a:xfrm flipH="1">
            <a:off x="1849262" y="2245199"/>
            <a:ext cx="140400" cy="418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23" name="Google Shape;323;p23"/>
          <p:cNvCxnSpPr>
            <a:stCxn id="301" idx="3"/>
            <a:endCxn id="318" idx="1"/>
          </p:cNvCxnSpPr>
          <p:nvPr/>
        </p:nvCxnSpPr>
        <p:spPr>
          <a:xfrm rot="10800000">
            <a:off x="1849241" y="2663239"/>
            <a:ext cx="2892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1" name="Google Shape;301;p23"/>
          <p:cNvSpPr/>
          <p:nvPr/>
        </p:nvSpPr>
        <p:spPr>
          <a:xfrm rot="-8100000">
            <a:off x="2136142" y="2610452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23"/>
          <p:cNvSpPr/>
          <p:nvPr/>
        </p:nvSpPr>
        <p:spPr>
          <a:xfrm rot="8100000">
            <a:off x="1835919" y="26104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3"/>
          <p:cNvSpPr/>
          <p:nvPr/>
        </p:nvSpPr>
        <p:spPr>
          <a:xfrm rot="-5400000">
            <a:off x="1981412" y="2178749"/>
            <a:ext cx="16500" cy="1164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23"/>
          <p:cNvSpPr/>
          <p:nvPr/>
        </p:nvSpPr>
        <p:spPr>
          <a:xfrm>
            <a:off x="2632838" y="2571797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25" name="Google Shape;325;p23"/>
          <p:cNvCxnSpPr>
            <a:stCxn id="319" idx="3"/>
          </p:cNvCxnSpPr>
          <p:nvPr/>
        </p:nvCxnSpPr>
        <p:spPr>
          <a:xfrm>
            <a:off x="688200" y="2661500"/>
            <a:ext cx="292800" cy="3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319" name="Google Shape;319;p23"/>
          <p:cNvSpPr/>
          <p:nvPr/>
        </p:nvSpPr>
        <p:spPr>
          <a:xfrm>
            <a:off x="311700" y="2538950"/>
            <a:ext cx="376500" cy="245100"/>
          </a:xfrm>
          <a:prstGeom prst="rect">
            <a:avLst/>
          </a:prstGeom>
          <a:solidFill>
            <a:srgbClr val="66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FFFFFF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26" name="Google Shape;326;p23"/>
          <p:cNvSpPr/>
          <p:nvPr/>
        </p:nvSpPr>
        <p:spPr>
          <a:xfrm>
            <a:off x="399398" y="2571800"/>
            <a:ext cx="205675" cy="179400"/>
          </a:xfrm>
          <a:prstGeom prst="flowChartExtract">
            <a:avLst/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3"/>
          <p:cNvSpPr txBox="1"/>
          <p:nvPr/>
        </p:nvSpPr>
        <p:spPr>
          <a:xfrm>
            <a:off x="1672603" y="1553275"/>
            <a:ext cx="796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PMC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16m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28" name="Google Shape;328;p23"/>
          <p:cNvSpPr/>
          <p:nvPr/>
        </p:nvSpPr>
        <p:spPr>
          <a:xfrm>
            <a:off x="4227658" y="778967"/>
            <a:ext cx="306300" cy="1794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PC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29" name="Google Shape;329;p23"/>
          <p:cNvSpPr/>
          <p:nvPr/>
        </p:nvSpPr>
        <p:spPr>
          <a:xfrm>
            <a:off x="4956658" y="778617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0" name="Google Shape;330;p23"/>
          <p:cNvSpPr txBox="1"/>
          <p:nvPr/>
        </p:nvSpPr>
        <p:spPr>
          <a:xfrm>
            <a:off x="5476663" y="2039175"/>
            <a:ext cx="904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IMC2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330 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1" name="Google Shape;331;p23"/>
          <p:cNvSpPr/>
          <p:nvPr/>
        </p:nvSpPr>
        <p:spPr>
          <a:xfrm>
            <a:off x="7112548" y="4801192"/>
            <a:ext cx="306300" cy="179400"/>
          </a:xfrm>
          <a:prstGeom prst="rect">
            <a:avLst/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Spectral"/>
                <a:ea typeface="Spectral"/>
                <a:cs typeface="Spectral"/>
                <a:sym typeface="Spectral"/>
              </a:rPr>
              <a:t>FI</a:t>
            </a:r>
            <a:endParaRPr sz="8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2" name="Google Shape;332;p23"/>
          <p:cNvSpPr txBox="1"/>
          <p:nvPr/>
        </p:nvSpPr>
        <p:spPr>
          <a:xfrm>
            <a:off x="-3375" y="1858350"/>
            <a:ext cx="1105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NPRO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1064 nm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3" name="Google Shape;333;p23"/>
          <p:cNvSpPr/>
          <p:nvPr/>
        </p:nvSpPr>
        <p:spPr>
          <a:xfrm>
            <a:off x="800148" y="2571800"/>
            <a:ext cx="499200" cy="179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AOM1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  <p:sp>
        <p:nvSpPr>
          <p:cNvPr id="334" name="Google Shape;334;p23"/>
          <p:cNvSpPr/>
          <p:nvPr/>
        </p:nvSpPr>
        <p:spPr>
          <a:xfrm>
            <a:off x="8312446" y="4798092"/>
            <a:ext cx="54900" cy="179100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23"/>
          <p:cNvSpPr txBox="1"/>
          <p:nvPr/>
        </p:nvSpPr>
        <p:spPr>
          <a:xfrm>
            <a:off x="8188975" y="4315375"/>
            <a:ext cx="904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PRM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3" name="Google Shape;303;p23"/>
          <p:cNvSpPr/>
          <p:nvPr/>
        </p:nvSpPr>
        <p:spPr>
          <a:xfrm rot="8100000">
            <a:off x="6164307" y="48348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6" name="Google Shape;336;p23"/>
          <p:cNvCxnSpPr/>
          <p:nvPr/>
        </p:nvCxnSpPr>
        <p:spPr>
          <a:xfrm rot="10800000">
            <a:off x="6178131" y="731675"/>
            <a:ext cx="1500" cy="3465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37" name="Google Shape;337;p23"/>
          <p:cNvSpPr/>
          <p:nvPr/>
        </p:nvSpPr>
        <p:spPr>
          <a:xfrm flipH="1" rot="10800000">
            <a:off x="6124625" y="674905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BBFFC7"/>
          </a:solidFill>
          <a:ln cap="flat" cmpd="sng" w="9525">
            <a:solidFill>
              <a:srgbClr val="BBFF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38" name="Google Shape;338;p23"/>
          <p:cNvSpPr/>
          <p:nvPr/>
        </p:nvSpPr>
        <p:spPr>
          <a:xfrm rot="8100000">
            <a:off x="1607319" y="261046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9" name="Google Shape;339;p23"/>
          <p:cNvCxnSpPr/>
          <p:nvPr/>
        </p:nvCxnSpPr>
        <p:spPr>
          <a:xfrm rot="10800000">
            <a:off x="1598725" y="2671200"/>
            <a:ext cx="0" cy="5283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0" name="Google Shape;340;p23"/>
          <p:cNvCxnSpPr>
            <a:endCxn id="341" idx="2"/>
          </p:cNvCxnSpPr>
          <p:nvPr/>
        </p:nvCxnSpPr>
        <p:spPr>
          <a:xfrm rot="10800000">
            <a:off x="1460112" y="3202373"/>
            <a:ext cx="142200" cy="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41" name="Google Shape;341;p23"/>
          <p:cNvSpPr/>
          <p:nvPr/>
        </p:nvSpPr>
        <p:spPr>
          <a:xfrm flipH="1" rot="5400000">
            <a:off x="1406691" y="3144023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42" name="Google Shape;342;p23"/>
          <p:cNvSpPr/>
          <p:nvPr/>
        </p:nvSpPr>
        <p:spPr>
          <a:xfrm rot="2700000">
            <a:off x="1594313" y="3143732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23"/>
          <p:cNvSpPr/>
          <p:nvPr/>
        </p:nvSpPr>
        <p:spPr>
          <a:xfrm>
            <a:off x="959996" y="3112825"/>
            <a:ext cx="179100" cy="179100"/>
          </a:xfrm>
          <a:prstGeom prst="flowChartOr">
            <a:avLst/>
          </a:prstGeom>
          <a:solidFill>
            <a:srgbClr val="FFE599"/>
          </a:solidFill>
          <a:ln cap="flat" cmpd="sng" w="9525">
            <a:solidFill>
              <a:srgbClr val="30303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pectral"/>
              <a:ea typeface="Spectral"/>
              <a:cs typeface="Spectral"/>
              <a:sym typeface="Spectral"/>
            </a:endParaRPr>
          </a:p>
        </p:txBody>
      </p:sp>
      <p:cxnSp>
        <p:nvCxnSpPr>
          <p:cNvPr id="344" name="Google Shape;344;p23"/>
          <p:cNvCxnSpPr>
            <a:endCxn id="343" idx="6"/>
          </p:cNvCxnSpPr>
          <p:nvPr/>
        </p:nvCxnSpPr>
        <p:spPr>
          <a:xfrm rot="10800000">
            <a:off x="1139096" y="3202375"/>
            <a:ext cx="266100" cy="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5" name="Google Shape;345;p23"/>
          <p:cNvCxnSpPr>
            <a:endCxn id="343" idx="4"/>
          </p:cNvCxnSpPr>
          <p:nvPr/>
        </p:nvCxnSpPr>
        <p:spPr>
          <a:xfrm rot="10800000">
            <a:off x="1049546" y="3291925"/>
            <a:ext cx="0" cy="6846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46" name="Google Shape;346;p23"/>
          <p:cNvCxnSpPr/>
          <p:nvPr/>
        </p:nvCxnSpPr>
        <p:spPr>
          <a:xfrm rot="10800000">
            <a:off x="1056250" y="3974700"/>
            <a:ext cx="2403600" cy="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23"/>
          <p:cNvCxnSpPr>
            <a:stCxn id="343" idx="0"/>
            <a:endCxn id="333" idx="2"/>
          </p:cNvCxnSpPr>
          <p:nvPr/>
        </p:nvCxnSpPr>
        <p:spPr>
          <a:xfrm flipH="1" rot="10800000">
            <a:off x="1049546" y="2751325"/>
            <a:ext cx="300" cy="361500"/>
          </a:xfrm>
          <a:prstGeom prst="straightConnector1">
            <a:avLst/>
          </a:prstGeom>
          <a:noFill/>
          <a:ln cap="flat" cmpd="sng" w="9525">
            <a:solidFill>
              <a:srgbClr val="FFE599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8" name="Google Shape;348;p23"/>
          <p:cNvSpPr txBox="1"/>
          <p:nvPr/>
        </p:nvSpPr>
        <p:spPr>
          <a:xfrm>
            <a:off x="3547799" y="1176825"/>
            <a:ext cx="8376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IMC1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100 m</a:t>
            </a:r>
            <a:endParaRPr sz="1800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349" name="Google Shape;349;p23"/>
          <p:cNvCxnSpPr>
            <a:endCxn id="350" idx="2"/>
          </p:cNvCxnSpPr>
          <p:nvPr/>
        </p:nvCxnSpPr>
        <p:spPr>
          <a:xfrm>
            <a:off x="3455824" y="2663425"/>
            <a:ext cx="0" cy="142200"/>
          </a:xfrm>
          <a:prstGeom prst="straightConnector1">
            <a:avLst/>
          </a:prstGeom>
          <a:noFill/>
          <a:ln cap="flat" cmpd="sng" w="190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50" name="Google Shape;350;p23"/>
          <p:cNvSpPr/>
          <p:nvPr/>
        </p:nvSpPr>
        <p:spPr>
          <a:xfrm>
            <a:off x="3401674" y="2746546"/>
            <a:ext cx="108300" cy="116700"/>
          </a:xfrm>
          <a:prstGeom prst="chord">
            <a:avLst>
              <a:gd fmla="val 45812" name="adj1"/>
              <a:gd fmla="val 10753188" name="adj2"/>
            </a:avLst>
          </a:prstGeom>
          <a:solidFill>
            <a:srgbClr val="FFBBE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09" name="Google Shape;309;p23"/>
          <p:cNvSpPr/>
          <p:nvPr/>
        </p:nvSpPr>
        <p:spPr>
          <a:xfrm rot="-8100000">
            <a:off x="3448047" y="804446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1" name="Google Shape;351;p23"/>
          <p:cNvCxnSpPr/>
          <p:nvPr/>
        </p:nvCxnSpPr>
        <p:spPr>
          <a:xfrm rot="10800000">
            <a:off x="3455825" y="2826025"/>
            <a:ext cx="0" cy="1145100"/>
          </a:xfrm>
          <a:prstGeom prst="straightConnector1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2" name="Google Shape;352;p23"/>
          <p:cNvSpPr/>
          <p:nvPr/>
        </p:nvSpPr>
        <p:spPr>
          <a:xfrm>
            <a:off x="1714864" y="2856450"/>
            <a:ext cx="670500" cy="831300"/>
          </a:xfrm>
          <a:prstGeom prst="rect">
            <a:avLst/>
          </a:prstGeom>
          <a:noFill/>
          <a:ln cap="flat" cmpd="sng" w="952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First Loop</a:t>
            </a:r>
            <a:endParaRPr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3" name="Google Shape;353;p23"/>
          <p:cNvSpPr/>
          <p:nvPr/>
        </p:nvSpPr>
        <p:spPr>
          <a:xfrm>
            <a:off x="3571415" y="3055525"/>
            <a:ext cx="691200" cy="831300"/>
          </a:xfrm>
          <a:prstGeom prst="rect">
            <a:avLst/>
          </a:prstGeom>
          <a:noFill/>
          <a:ln cap="flat" cmpd="sng" w="9525">
            <a:solidFill>
              <a:srgbClr val="FFBBE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ISS</a:t>
            </a:r>
            <a:endParaRPr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BBED"/>
                </a:solidFill>
                <a:latin typeface="EB Garamond"/>
                <a:ea typeface="EB Garamond"/>
                <a:cs typeface="EB Garamond"/>
                <a:sym typeface="EB Garamond"/>
              </a:rPr>
              <a:t>Second Loop</a:t>
            </a:r>
            <a:endParaRPr>
              <a:solidFill>
                <a:srgbClr val="FFBBED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354" name="Google Shape;354;p23"/>
          <p:cNvCxnSpPr/>
          <p:nvPr/>
        </p:nvCxnSpPr>
        <p:spPr>
          <a:xfrm>
            <a:off x="6178775" y="145450"/>
            <a:ext cx="0" cy="5325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5" name="Google Shape;355;p23"/>
          <p:cNvSpPr/>
          <p:nvPr/>
        </p:nvSpPr>
        <p:spPr>
          <a:xfrm>
            <a:off x="4194175" y="303350"/>
            <a:ext cx="1730400" cy="311700"/>
          </a:xfrm>
          <a:prstGeom prst="rect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BBFFC7"/>
                </a:solidFill>
                <a:latin typeface="EB Garamond"/>
                <a:ea typeface="EB Garamond"/>
                <a:cs typeface="EB Garamond"/>
                <a:sym typeface="EB Garamond"/>
              </a:rPr>
              <a:t>ISS Third Loop</a:t>
            </a:r>
            <a:endParaRPr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56" name="Google Shape;356;p23"/>
          <p:cNvSpPr txBox="1"/>
          <p:nvPr/>
        </p:nvSpPr>
        <p:spPr>
          <a:xfrm>
            <a:off x="6434875" y="815975"/>
            <a:ext cx="2613600" cy="32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Sensors on PSL and in </a:t>
            </a:r>
            <a:r>
              <a:rPr i="1" lang="en" sz="1800">
                <a:solidFill>
                  <a:srgbClr val="EA9999"/>
                </a:solidFill>
                <a:latin typeface="EB Garamond"/>
                <a:ea typeface="EB Garamond"/>
                <a:cs typeface="EB Garamond"/>
                <a:sym typeface="EB Garamond"/>
              </a:rPr>
              <a:t>reflection</a:t>
            </a: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 of every IMC</a:t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B6D7A8"/>
                </a:solidFill>
                <a:latin typeface="EB Garamond"/>
                <a:ea typeface="EB Garamond"/>
                <a:cs typeface="EB Garamond"/>
                <a:sym typeface="EB Garamond"/>
              </a:rPr>
              <a:t>Small win from AC coupling in reflection</a:t>
            </a:r>
            <a:endParaRPr sz="1800">
              <a:solidFill>
                <a:srgbClr val="B6D7A8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Feedback to </a:t>
            </a: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different</a:t>
            </a:r>
            <a:r>
              <a:rPr lang="en" sz="1800">
                <a:solidFill>
                  <a:srgbClr val="FFF2CC"/>
                </a:solidFill>
                <a:latin typeface="EB Garamond"/>
                <a:ea typeface="EB Garamond"/>
                <a:cs typeface="EB Garamond"/>
                <a:sym typeface="EB Garamond"/>
              </a:rPr>
              <a:t> AOMs</a:t>
            </a:r>
            <a:endParaRPr sz="1800">
              <a:solidFill>
                <a:srgbClr val="FFF2CC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dk1"/>
                </a:solidFill>
                <a:latin typeface="EB Garamond"/>
                <a:ea typeface="EB Garamond"/>
                <a:cs typeface="EB Garamond"/>
                <a:sym typeface="EB Garamond"/>
              </a:rPr>
              <a:t>Can have high bandwidth in all serial loops.</a:t>
            </a:r>
            <a:endParaRPr sz="1700">
              <a:solidFill>
                <a:srgbClr val="BBFFC7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316" name="Google Shape;316;p23"/>
          <p:cNvSpPr/>
          <p:nvPr/>
        </p:nvSpPr>
        <p:spPr>
          <a:xfrm rot="-8100000">
            <a:off x="3456802" y="2615736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23"/>
          <p:cNvSpPr/>
          <p:nvPr/>
        </p:nvSpPr>
        <p:spPr>
          <a:xfrm rot="8100000">
            <a:off x="6177439" y="802714"/>
            <a:ext cx="15698" cy="116673"/>
          </a:xfrm>
          <a:prstGeom prst="rect">
            <a:avLst/>
          </a:prstGeom>
          <a:solidFill>
            <a:srgbClr val="729FC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7" name="Google Shape;357;p23"/>
          <p:cNvCxnSpPr/>
          <p:nvPr/>
        </p:nvCxnSpPr>
        <p:spPr>
          <a:xfrm rot="10800000">
            <a:off x="3939995" y="139797"/>
            <a:ext cx="2235600" cy="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8" name="Google Shape;358;p23"/>
          <p:cNvCxnSpPr>
            <a:endCxn id="359" idx="0"/>
          </p:cNvCxnSpPr>
          <p:nvPr/>
        </p:nvCxnSpPr>
        <p:spPr>
          <a:xfrm>
            <a:off x="3939998" y="149875"/>
            <a:ext cx="0" cy="629100"/>
          </a:xfrm>
          <a:prstGeom prst="straightConnector1">
            <a:avLst/>
          </a:prstGeom>
          <a:noFill/>
          <a:ln cap="flat" cmpd="sng" w="9525">
            <a:solidFill>
              <a:srgbClr val="BBFFC7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9" name="Google Shape;359;p23"/>
          <p:cNvSpPr/>
          <p:nvPr/>
        </p:nvSpPr>
        <p:spPr>
          <a:xfrm>
            <a:off x="3690398" y="778975"/>
            <a:ext cx="499200" cy="1794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Spectral"/>
                <a:ea typeface="Spectral"/>
                <a:cs typeface="Spectral"/>
                <a:sym typeface="Spectral"/>
              </a:rPr>
              <a:t>AOM2</a:t>
            </a:r>
            <a:endParaRPr sz="900">
              <a:latin typeface="Spectral"/>
              <a:ea typeface="Spectral"/>
              <a:cs typeface="Spectral"/>
              <a:sym typeface="Spectr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Conclusions</a:t>
            </a:r>
            <a:endParaRPr/>
          </a:p>
        </p:txBody>
      </p:sp>
      <p:sp>
        <p:nvSpPr>
          <p:cNvPr id="365" name="Google Shape;365;p24"/>
          <p:cNvSpPr txBox="1"/>
          <p:nvPr>
            <p:ph idx="1" type="body"/>
          </p:nvPr>
        </p:nvSpPr>
        <p:spPr>
          <a:xfrm>
            <a:off x="311700" y="1152475"/>
            <a:ext cx="8571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Options to combat intensity noise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D5A6BD"/>
              </a:buClr>
              <a:buSzPts val="1800"/>
              <a:buAutoNum type="arabicPeriod"/>
            </a:pPr>
            <a:r>
              <a:rPr lang="en">
                <a:solidFill>
                  <a:srgbClr val="D5A6BD"/>
                </a:solidFill>
              </a:rPr>
              <a:t>Push down IMC angular control resonances to be &lt; 1 Hz to avoid limiting CE at 5 Hz.</a:t>
            </a:r>
            <a:endParaRPr>
              <a:solidFill>
                <a:srgbClr val="D5A6BD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Will aLIGO quad suspensions be enough?  Probably close enough.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A9999"/>
              </a:buClr>
              <a:buSzPts val="1800"/>
              <a:buAutoNum type="arabicPeriod"/>
            </a:pPr>
            <a:r>
              <a:rPr lang="en">
                <a:solidFill>
                  <a:srgbClr val="EA9999"/>
                </a:solidFill>
              </a:rPr>
              <a:t>Make ISS array easier to align</a:t>
            </a:r>
            <a:endParaRPr>
              <a:solidFill>
                <a:srgbClr val="EA9999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AutoNum type="alphaLcPeriod"/>
            </a:pPr>
            <a:r>
              <a:rPr lang="en"/>
              <a:t>Can investigate ultra-high power photodiodes, see if they can perform for 10000 hours with 100 mW incident.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Squeezed light injection into main ISS array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