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50" r:id="rId3"/>
    <p:sldId id="1259" r:id="rId4"/>
    <p:sldId id="1226" r:id="rId5"/>
    <p:sldId id="753" r:id="rId6"/>
    <p:sldId id="1229" r:id="rId7"/>
    <p:sldId id="1230" r:id="rId8"/>
    <p:sldId id="1205" r:id="rId9"/>
    <p:sldId id="1263" r:id="rId10"/>
    <p:sldId id="1260" r:id="rId11"/>
    <p:sldId id="1257" r:id="rId12"/>
    <p:sldId id="259" r:id="rId13"/>
    <p:sldId id="1193" r:id="rId14"/>
    <p:sldId id="1198" r:id="rId15"/>
    <p:sldId id="1200" r:id="rId16"/>
    <p:sldId id="1194" r:id="rId17"/>
    <p:sldId id="549" r:id="rId18"/>
    <p:sldId id="1202" r:id="rId19"/>
    <p:sldId id="1207" r:id="rId20"/>
    <p:sldId id="300" r:id="rId21"/>
    <p:sldId id="551" r:id="rId22"/>
    <p:sldId id="1262" r:id="rId23"/>
    <p:sldId id="257" r:id="rId24"/>
    <p:sldId id="1214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H Shoemaker" initials="DHS" lastIdx="2" clrIdx="0">
    <p:extLst>
      <p:ext uri="{19B8F6BF-5375-455C-9EA6-DF929625EA0E}">
        <p15:presenceInfo xmlns:p15="http://schemas.microsoft.com/office/powerpoint/2012/main" userId="S::dhs@mit.edu::d1b7f30c-ba33-40a1-a984-a45287c08bc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3427D"/>
    <a:srgbClr val="AE63BD"/>
    <a:srgbClr val="FF091A"/>
    <a:srgbClr val="1636FF"/>
    <a:srgbClr val="5EC950"/>
    <a:srgbClr val="484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3" autoAdjust="0"/>
    <p:restoredTop sz="94789"/>
  </p:normalViewPr>
  <p:slideViewPr>
    <p:cSldViewPr snapToGrid="0" snapToObjects="1">
      <p:cViewPr>
        <p:scale>
          <a:sx n="142" d="100"/>
          <a:sy n="142" d="100"/>
        </p:scale>
        <p:origin x="1056" y="3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93ACB-4D09-D542-AB79-2D4FA773A1B5}" type="datetimeFigureOut">
              <a:rPr lang="en-US" smtClean="0"/>
              <a:t>6/27/24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E7F62-D49D-E84C-8B60-FFA4929F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062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C8468-9E36-F143-9933-1205C4525E11}" type="datetimeFigureOut">
              <a:rPr lang="en-US" smtClean="0"/>
              <a:t>6/27/24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BB00D-6216-DF4B-8407-791209366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5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90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448d0ee2a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448d0ee2a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AC9FA2-8EA1-7444-B12D-43B5B1CFE14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45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45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55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5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16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61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8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D4D2E-4C85-BA42-B6D1-B356501F26B5}" type="datetime1">
              <a:rPr lang="en-US" smtClean="0"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59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A6805-8BCA-6B46-91CC-D055957131B0}" type="datetime1">
              <a:rPr lang="en-US" smtClean="0"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LBNL - March 27,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91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EF1-9C3E-7B49-9AA0-B8B15001D627}" type="datetime1">
              <a:rPr lang="en-US" smtClean="0"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LBNL - March 27,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08FA-92C2-9146-A77F-04728D867FC0}" type="datetime1">
              <a:rPr lang="en-US" smtClean="0"/>
              <a:t>6/27/24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258E-A546-DF41-A961-F075AB56771F}" type="datetime1">
              <a:rPr lang="en-US" smtClean="0"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34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3919-D380-8642-9784-6E26F61287A1}" type="datetime1">
              <a:rPr lang="en-US" smtClean="0"/>
              <a:t>6/27/24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23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44E16-F50B-B64C-AEB6-E60D2CB8D0E8}" type="datetime1">
              <a:rPr lang="en-US" smtClean="0"/>
              <a:t>6/27/24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5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6B5C-257D-714F-BD67-2563055EA6C7}" type="datetime1">
              <a:rPr lang="en-US" smtClean="0"/>
              <a:t>6/27/24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8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86FD4-5271-C149-A920-20E06A1D8582}" type="datetime1">
              <a:rPr lang="en-US" smtClean="0"/>
              <a:t>6/27/24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6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7AF4-3B36-D846-B6A6-C81C4BB74F55}" type="datetime1">
              <a:rPr lang="en-US" smtClean="0"/>
              <a:t>6/27/24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66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9E8CB-FAC9-4D44-86FE-BA79D4927B5F}" type="datetime1">
              <a:rPr lang="en-US" smtClean="0"/>
              <a:t>6/27/24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01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5D86C06-A3C8-E14F-B763-4F0124C2B2AF}" type="datetime1">
              <a:rPr lang="en-US" smtClean="0"/>
              <a:t>6/27/24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E08999DA-6F64-BF45-B314-74E8F7222A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9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8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cosmicexplorer.org/" TargetMode="Externa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1.00970.pd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8677" y="1110427"/>
            <a:ext cx="9303269" cy="1102519"/>
          </a:xfrm>
        </p:spPr>
        <p:txBody>
          <a:bodyPr>
            <a:noAutofit/>
          </a:bodyPr>
          <a:lstStyle/>
          <a:p>
            <a:r>
              <a:rPr lang="en-US" b="1" dirty="0"/>
              <a:t>Present and Future Terrestrial GW Detectors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03235" y="2674356"/>
            <a:ext cx="4800600" cy="1102519"/>
          </a:xfrm>
        </p:spPr>
        <p:txBody>
          <a:bodyPr>
            <a:normAutofit/>
          </a:bodyPr>
          <a:lstStyle/>
          <a:p>
            <a:r>
              <a:rPr lang="en-US" sz="1800" dirty="0"/>
              <a:t>David Shoemaker</a:t>
            </a:r>
          </a:p>
          <a:p>
            <a:r>
              <a:rPr lang="en-US" sz="1800" dirty="0"/>
              <a:t>MIT </a:t>
            </a:r>
            <a:r>
              <a:rPr lang="en-US" sz="1800" dirty="0" err="1"/>
              <a:t>Kavli</a:t>
            </a:r>
            <a:endParaRPr lang="en-US" sz="1800" dirty="0"/>
          </a:p>
          <a:p>
            <a:r>
              <a:rPr lang="en-US" sz="1600" dirty="0"/>
              <a:t>Slides from many ET, CE and LIGO Collaborators!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3981" cy="7594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709" y="4552832"/>
            <a:ext cx="332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11 July 2024</a:t>
            </a:r>
          </a:p>
          <a:p>
            <a:pPr algn="ctr"/>
            <a:r>
              <a:rPr lang="en-US" sz="1200" b="1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CE-G2400052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863972-D7E4-C84C-B6D7-4033BA7F6E6F}"/>
              </a:ext>
            </a:extLst>
          </p:cNvPr>
          <p:cNvSpPr txBox="1"/>
          <p:nvPr/>
        </p:nvSpPr>
        <p:spPr>
          <a:xfrm>
            <a:off x="767995" y="4183500"/>
            <a:ext cx="265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LISA Symposium</a:t>
            </a:r>
          </a:p>
        </p:txBody>
      </p:sp>
      <p:pic>
        <p:nvPicPr>
          <p:cNvPr id="13" name="Picture 2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BFCB7A1A-5270-DE4B-8BEC-05EC5D90C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045" y="0"/>
            <a:ext cx="1032474" cy="10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lh6.googleusercontent.com/6n5ZrN5tVN9uRhulwTopgh1D1nT31qLEXmtdZYy4dFyLFfykr2ClAWYZgDGFRO2osoi1cqw6Fhv1p4YI6As8O-hA7JNtCV-M60SwzSFhuMIhJVKhg9cxL_2xUuGSPi7FfJbabHh2Fhrt">
            <a:extLst>
              <a:ext uri="{FF2B5EF4-FFF2-40B4-BE49-F238E27FC236}">
                <a16:creationId xmlns:a16="http://schemas.microsoft.com/office/drawing/2014/main" id="{5BE3A71B-8829-041C-5194-FBE3D7C6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414" y="46495"/>
            <a:ext cx="1383089" cy="84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BC236B-48C2-BAE3-8184-CC187105E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738" y="2131564"/>
            <a:ext cx="4840857" cy="282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40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CF86-B7CD-D8D8-9DF8-BDA5A338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9" y="-97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Observing with LIGO, Virgo, KAGRA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E1820-553A-E734-F7B0-97FC0B4B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10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7F506AF-185C-919A-14A6-E19C98AE3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7613" y="2040168"/>
            <a:ext cx="7238630" cy="3000940"/>
          </a:xfr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070D31B-DC96-509B-99E4-1E4C5BF8672A}"/>
              </a:ext>
            </a:extLst>
          </p:cNvPr>
          <p:cNvSpPr txBox="1">
            <a:spLocks/>
          </p:cNvSpPr>
          <p:nvPr/>
        </p:nvSpPr>
        <p:spPr>
          <a:xfrm>
            <a:off x="457200" y="939567"/>
            <a:ext cx="8229600" cy="3655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Continued interleaved improvements and observing foreseen</a:t>
            </a:r>
          </a:p>
          <a:p>
            <a:r>
              <a:rPr lang="en-US" dirty="0"/>
              <a:t>Concrete plans through early 2031</a:t>
            </a:r>
          </a:p>
          <a:p>
            <a:r>
              <a:rPr lang="en-US" dirty="0"/>
              <a:t>Will propose for final 3-4km baseline detectors, to operate in the 2030’s</a:t>
            </a:r>
          </a:p>
        </p:txBody>
      </p:sp>
    </p:spTree>
    <p:extLst>
      <p:ext uri="{BB962C8B-B14F-4D97-AF65-F5344CB8AC3E}">
        <p14:creationId xmlns:p14="http://schemas.microsoft.com/office/powerpoint/2010/main" val="3945687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2632D-38F6-44E3-7E94-8CEF6BE4C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205979"/>
            <a:ext cx="2720855" cy="1901954"/>
          </a:xfrm>
        </p:spPr>
        <p:txBody>
          <a:bodyPr>
            <a:normAutofit/>
          </a:bodyPr>
          <a:lstStyle/>
          <a:p>
            <a:r>
              <a:rPr lang="en-US" sz="2600" dirty="0"/>
              <a:t>Notional Plans for the current 4km observatories – </a:t>
            </a:r>
            <a:br>
              <a:rPr lang="en-US" sz="2600" dirty="0"/>
            </a:br>
            <a:r>
              <a:rPr lang="en-US" sz="2600" dirty="0"/>
              <a:t>2x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760F4-07B0-939C-4AC8-FE7C9EF2B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79" y="2487041"/>
            <a:ext cx="2539502" cy="2554067"/>
          </a:xfrm>
        </p:spPr>
        <p:txBody>
          <a:bodyPr/>
          <a:lstStyle/>
          <a:p>
            <a:r>
              <a:rPr lang="en-US" dirty="0"/>
              <a:t>Best guess for LIGO</a:t>
            </a:r>
          </a:p>
          <a:p>
            <a:r>
              <a:rPr lang="en-US" dirty="0"/>
              <a:t>Virgo similar</a:t>
            </a:r>
          </a:p>
          <a:p>
            <a:r>
              <a:rPr lang="en-US" dirty="0"/>
              <a:t>Gives improving performance and continuous operation to ~2040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A134-9D15-9F62-D78E-008AD180B2F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027035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FC342-9EBE-7DBD-64F8-02A920378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027035"/>
            <a:ext cx="2133600" cy="273844"/>
          </a:xfrm>
        </p:spPr>
        <p:txBody>
          <a:bodyPr/>
          <a:lstStyle/>
          <a:p>
            <a:fld id="{E08999DA-6F64-BF45-B314-74E8F7222AA8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3C892B-88F3-2BD9-213E-D1427EEA4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883"/>
          <a:stretch/>
        </p:blipFill>
        <p:spPr>
          <a:xfrm>
            <a:off x="2683880" y="1619793"/>
            <a:ext cx="6460120" cy="2783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3D2758-81A3-3CDB-CD0F-7AA98D05D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616" y="186799"/>
            <a:ext cx="6324602" cy="493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9222A4-C535-43A3-06F0-04B6EA1BC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116" y="736700"/>
            <a:ext cx="6449274" cy="865674"/>
          </a:xfrm>
          <a:prstGeom prst="rect">
            <a:avLst/>
          </a:prstGeom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0F1C3F43-0261-AB36-4D5E-67DC45F2DF5E}"/>
              </a:ext>
            </a:extLst>
          </p:cNvPr>
          <p:cNvSpPr/>
          <p:nvPr/>
        </p:nvSpPr>
        <p:spPr>
          <a:xfrm>
            <a:off x="2865235" y="1220009"/>
            <a:ext cx="1149417" cy="33688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~160 </a:t>
            </a:r>
            <a:r>
              <a:rPr lang="en-US" dirty="0" err="1"/>
              <a:t>Mpc</a:t>
            </a:r>
            <a:endParaRPr lang="en-US" dirty="0"/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C9473B5E-37B1-6EC0-F377-3CF4713D78C0}"/>
              </a:ext>
            </a:extLst>
          </p:cNvPr>
          <p:cNvSpPr/>
          <p:nvPr/>
        </p:nvSpPr>
        <p:spPr>
          <a:xfrm>
            <a:off x="7243124" y="1451351"/>
            <a:ext cx="1149417" cy="33688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~275 </a:t>
            </a:r>
            <a:r>
              <a:rPr lang="en-US" dirty="0" err="1"/>
              <a:t>Mpc</a:t>
            </a:r>
            <a:endParaRPr lang="en-US" dirty="0"/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BA1F9FAF-7464-EB7E-8174-7280272AED8C}"/>
              </a:ext>
            </a:extLst>
          </p:cNvPr>
          <p:cNvSpPr/>
          <p:nvPr/>
        </p:nvSpPr>
        <p:spPr>
          <a:xfrm>
            <a:off x="7243124" y="3513000"/>
            <a:ext cx="1149417" cy="33688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~600 </a:t>
            </a:r>
            <a:r>
              <a:rPr lang="en-US" dirty="0" err="1"/>
              <a:t>Mpc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85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FA67-2EDB-504E-94B2-A050FB6F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86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could we do with </a:t>
            </a:r>
            <a:r>
              <a:rPr lang="en-US" b="1" i="1" dirty="0">
                <a:solidFill>
                  <a:srgbClr val="FFC000"/>
                </a:solidFill>
              </a:rPr>
              <a:t>10x</a:t>
            </a:r>
            <a:r>
              <a:rPr lang="en-US" dirty="0"/>
              <a:t> better GW detectors?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85844-FAC0-374C-A294-5D038838B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90" y="1066893"/>
            <a:ext cx="4290124" cy="37298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Greater sensitivity will enable a qualitative growth in the number of observed sources </a:t>
            </a:r>
            <a:br>
              <a:rPr lang="en-US" dirty="0"/>
            </a:br>
            <a:r>
              <a:rPr lang="en-US" dirty="0"/>
              <a:t>(10x sensitivity </a:t>
            </a:r>
            <a:r>
              <a:rPr lang="en-US" dirty="0">
                <a:sym typeface="Wingdings" pitchFamily="2" charset="2"/>
              </a:rPr>
              <a:t>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             </a:t>
            </a:r>
            <a:r>
              <a:rPr lang="en-US" dirty="0"/>
              <a:t>few 10</a:t>
            </a:r>
            <a:r>
              <a:rPr lang="en-US" baseline="30000" dirty="0"/>
              <a:t>5</a:t>
            </a:r>
            <a:r>
              <a:rPr lang="en-US" dirty="0"/>
              <a:t> sources per year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r>
              <a:rPr lang="en-US" dirty="0"/>
              <a:t>It also increases the resolution of waveforms, enabling more stringent tests of GR and more detailed models of the coalescences</a:t>
            </a:r>
          </a:p>
          <a:p>
            <a:r>
              <a:rPr lang="en-US" dirty="0"/>
              <a:t>Wider bandwidth can expose Neutron star coalescence and thus dynamics of dense matter</a:t>
            </a:r>
          </a:p>
        </p:txBody>
      </p:sp>
      <p:pic>
        <p:nvPicPr>
          <p:cNvPr id="4" name="Picture 2" descr="https://lh5.googleusercontent.com/hTKZnq58N-FZLI85SEmmE895LZYsN_cn-aCND6Ka7jtGDC7GpgDrzxhF2XKx7eYoP8Xl-wW0lZdJABbZHKybnVIVDuXfMd90l0NDEFoS3ZK7aX_gUgc-vrZv38zY88B3RGzm2UY4LcU=s0">
            <a:extLst>
              <a:ext uri="{FF2B5EF4-FFF2-40B4-BE49-F238E27FC236}">
                <a16:creationId xmlns:a16="http://schemas.microsoft.com/office/drawing/2014/main" id="{5F9F9117-5DCB-D848-A012-961035668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43" y="782723"/>
            <a:ext cx="4187061" cy="419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595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FDE5-F0BD-689B-8624-67575DCA8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14499"/>
            <a:ext cx="8229600" cy="1586049"/>
          </a:xfrm>
        </p:spPr>
        <p:txBody>
          <a:bodyPr>
            <a:normAutofit fontScale="90000"/>
          </a:bodyPr>
          <a:lstStyle/>
          <a:p>
            <a:r>
              <a:rPr lang="en-US" dirty="0"/>
              <a:t>Even better detectors would deliver more science.</a:t>
            </a:r>
            <a:br>
              <a:rPr lang="en-US" dirty="0"/>
            </a:br>
            <a:r>
              <a:rPr lang="en-US" dirty="0"/>
              <a:t>How to build a such a  10x better detector?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One Approach:</a:t>
            </a:r>
            <a:br>
              <a:rPr lang="en-US" dirty="0"/>
            </a:br>
            <a:r>
              <a:rPr lang="en-US" dirty="0"/>
              <a:t>Make it 10x longer </a:t>
            </a:r>
            <a:r>
              <a:rPr lang="en-US" dirty="0">
                <a:sym typeface="Wingdings" pitchFamily="2" charset="2"/>
              </a:rPr>
              <a:t> 10x larger signal</a:t>
            </a:r>
            <a:br>
              <a:rPr lang="en-US" dirty="0"/>
            </a:br>
            <a:br>
              <a:rPr lang="en-US" dirty="0"/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· L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A112A-6249-8866-C136-1F8ABF50AB0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ADD73-E380-2F10-E919-F582B8C4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00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52D1C-E391-B94A-87F4-369FA1544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14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E569D6-F48C-0C47-97C4-9D8DCA05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05979"/>
            <a:ext cx="5943600" cy="1084341"/>
          </a:xfrm>
        </p:spPr>
        <p:txBody>
          <a:bodyPr>
            <a:normAutofit fontScale="90000"/>
          </a:bodyPr>
          <a:lstStyle/>
          <a:p>
            <a:r>
              <a:rPr lang="en-US" dirty="0"/>
              <a:t>Noise due to stochastic forces is independent of armlength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5AF249A-1D0D-FE65-2D5F-4F980EC4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49" y="1432771"/>
            <a:ext cx="7658101" cy="3334493"/>
          </a:xfrm>
        </p:spPr>
        <p:txBody>
          <a:bodyPr>
            <a:normAutofit/>
          </a:bodyPr>
          <a:lstStyle/>
          <a:p>
            <a:r>
              <a:rPr lang="en-US" sz="2100" dirty="0"/>
              <a:t>The Newtonian Background is the same for 4 or 40km, but the signal is 10x larger</a:t>
            </a:r>
          </a:p>
          <a:p>
            <a:r>
              <a:rPr lang="en-US" sz="2100" dirty="0"/>
              <a:t>Also unchanged:</a:t>
            </a:r>
          </a:p>
          <a:p>
            <a:pPr lvl="1"/>
            <a:r>
              <a:rPr lang="en-US" sz="2100" dirty="0"/>
              <a:t>Thermal noise motion (pendulum, substrate, coating)</a:t>
            </a:r>
          </a:p>
          <a:p>
            <a:pPr lvl="1"/>
            <a:r>
              <a:rPr lang="en-US" sz="2100" dirty="0"/>
              <a:t>Magnetic and electrostatic dynamic forces</a:t>
            </a:r>
          </a:p>
          <a:p>
            <a:pPr lvl="1"/>
            <a:endParaRPr lang="en-US" sz="2550" dirty="0"/>
          </a:p>
          <a:p>
            <a:r>
              <a:rPr lang="en-US" sz="2100" dirty="0"/>
              <a:t>…Up to </a:t>
            </a:r>
            <a:r>
              <a:rPr lang="en-US" sz="2400" i="1" dirty="0">
                <a:solidFill>
                  <a:srgbClr val="00B0F0"/>
                </a:solidFill>
                <a:latin typeface="Times" pitchFamily="2" charset="0"/>
              </a:rPr>
              <a:t>L =</a:t>
            </a:r>
            <a:r>
              <a:rPr lang="en-US" sz="2100" dirty="0"/>
              <a:t> 1/2 </a:t>
            </a:r>
            <a:r>
              <a:rPr lang="en-US" sz="2100" dirty="0" err="1"/>
              <a:t>λ</a:t>
            </a:r>
            <a:r>
              <a:rPr lang="en-US" sz="2100" baseline="-25000" dirty="0" err="1"/>
              <a:t>GW</a:t>
            </a:r>
            <a:r>
              <a:rPr lang="en-US" sz="2100" dirty="0"/>
              <a:t> – giving an optimal length for a given signal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ABF242-7B1E-6F33-7581-439BCBB8B577}"/>
              </a:ext>
            </a:extLst>
          </p:cNvPr>
          <p:cNvSpPr txBox="1"/>
          <p:nvPr/>
        </p:nvSpPr>
        <p:spPr>
          <a:xfrm rot="20132415">
            <a:off x="177566" y="317261"/>
            <a:ext cx="16803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Times" pitchFamily="2" charset="0"/>
              </a:rPr>
              <a:t>Δ</a:t>
            </a:r>
            <a:r>
              <a:rPr lang="en-US" sz="3200" i="1" dirty="0">
                <a:solidFill>
                  <a:srgbClr val="00B0F0"/>
                </a:solidFill>
                <a:latin typeface="Times" pitchFamily="2" charset="0"/>
              </a:rPr>
              <a:t>L </a:t>
            </a:r>
            <a:r>
              <a:rPr lang="en-US" sz="3200" dirty="0">
                <a:solidFill>
                  <a:srgbClr val="00B0F0"/>
                </a:solidFill>
                <a:latin typeface="Times" pitchFamily="2" charset="0"/>
              </a:rPr>
              <a:t>=</a:t>
            </a:r>
            <a:r>
              <a:rPr lang="en-US" sz="3200" i="1" dirty="0">
                <a:solidFill>
                  <a:srgbClr val="00B0F0"/>
                </a:solidFill>
                <a:latin typeface="Times" pitchFamily="2" charset="0"/>
              </a:rPr>
              <a:t> h 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369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52D1C-E391-B94A-87F4-369FA1544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15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E569D6-F48C-0C47-97C4-9D8DCA05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119" y="205979"/>
            <a:ext cx="6555783" cy="1084341"/>
          </a:xfrm>
        </p:spPr>
        <p:txBody>
          <a:bodyPr>
            <a:normAutofit fontScale="90000"/>
          </a:bodyPr>
          <a:lstStyle/>
          <a:p>
            <a:r>
              <a:rPr lang="en-US" dirty="0"/>
              <a:t>Sensing noises scale with arm length</a:t>
            </a:r>
            <a:br>
              <a:rPr lang="en-US" dirty="0"/>
            </a:br>
            <a:r>
              <a:rPr lang="en-US" dirty="0"/>
              <a:t>at various powers of 1/</a:t>
            </a:r>
            <a:r>
              <a:rPr lang="en-US" i="1" dirty="0">
                <a:latin typeface="Times" pitchFamily="2" charset="0"/>
              </a:rPr>
              <a:t>L – </a:t>
            </a:r>
            <a:r>
              <a:rPr lang="en-US" dirty="0"/>
              <a:t>all get better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1DF02B-0C83-E6EE-3E36-A6B8D5E4A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295" y="1554481"/>
            <a:ext cx="2952507" cy="308118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1B57B8-1E83-9B35-25A7-43A03A152C21}"/>
              </a:ext>
            </a:extLst>
          </p:cNvPr>
          <p:cNvSpPr txBox="1">
            <a:spLocks/>
          </p:cNvSpPr>
          <p:nvPr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fld id="{EB3E5AB8-9063-7D48-827A-74CE83601947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15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57957-DE5F-47D8-890C-28D01F4E8868}"/>
              </a:ext>
            </a:extLst>
          </p:cNvPr>
          <p:cNvSpPr txBox="1"/>
          <p:nvPr/>
        </p:nvSpPr>
        <p:spPr>
          <a:xfrm>
            <a:off x="1368682" y="1646760"/>
            <a:ext cx="2607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Shot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while maintaining bandwidth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0241E-E788-DF59-8F01-E263F3F94A99}"/>
              </a:ext>
            </a:extLst>
          </p:cNvPr>
          <p:cNvSpPr txBox="1"/>
          <p:nvPr/>
        </p:nvSpPr>
        <p:spPr>
          <a:xfrm>
            <a:off x="1368682" y="2448259"/>
            <a:ext cx="2653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Radiation Pressure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while maintaining bandwidth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9329C9-05B9-EE90-14B9-B9A131FA6311}"/>
              </a:ext>
            </a:extLst>
          </p:cNvPr>
          <p:cNvSpPr txBox="1"/>
          <p:nvPr/>
        </p:nvSpPr>
        <p:spPr>
          <a:xfrm>
            <a:off x="1656612" y="3295514"/>
            <a:ext cx="2077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Coating Thermal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loss angle dependence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613FC5-0A9B-7377-E614-EBC2CB6AC522}"/>
              </a:ext>
            </a:extLst>
          </p:cNvPr>
          <p:cNvSpPr txBox="1"/>
          <p:nvPr/>
        </p:nvSpPr>
        <p:spPr>
          <a:xfrm>
            <a:off x="1795465" y="4008949"/>
            <a:ext cx="1753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Residual Gas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facility limit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8BFD409-04E9-3DC7-21FC-B649AF175280}"/>
              </a:ext>
            </a:extLst>
          </p:cNvPr>
          <p:cNvSpPr/>
          <p:nvPr/>
        </p:nvSpPr>
        <p:spPr>
          <a:xfrm>
            <a:off x="6407888" y="1928035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A75CE61-89C3-60ED-93A9-CA345D7606E8}"/>
              </a:ext>
            </a:extLst>
          </p:cNvPr>
          <p:cNvSpPr/>
          <p:nvPr/>
        </p:nvSpPr>
        <p:spPr>
          <a:xfrm>
            <a:off x="6035749" y="3617434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D4B535E-58A2-B888-A4F5-6CF9808B3C2D}"/>
              </a:ext>
            </a:extLst>
          </p:cNvPr>
          <p:cNvSpPr/>
          <p:nvPr/>
        </p:nvSpPr>
        <p:spPr>
          <a:xfrm>
            <a:off x="5730948" y="4260467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B55A2A-77E9-42A7-B749-8FE7F27E06DE}"/>
              </a:ext>
            </a:extLst>
          </p:cNvPr>
          <p:cNvSpPr/>
          <p:nvPr/>
        </p:nvSpPr>
        <p:spPr>
          <a:xfrm>
            <a:off x="4129298" y="2267045"/>
            <a:ext cx="2863504" cy="726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C8719A-B3D8-6520-D4E1-CA759E28B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007" y="2410893"/>
            <a:ext cx="3507736" cy="570011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6A8DEC0-7276-00FD-33EE-1FB1123E8EFA}"/>
              </a:ext>
            </a:extLst>
          </p:cNvPr>
          <p:cNvSpPr/>
          <p:nvPr/>
        </p:nvSpPr>
        <p:spPr>
          <a:xfrm>
            <a:off x="6891837" y="2724981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35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5F328-10BA-F674-45B1-A61159CEC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518" y="120252"/>
            <a:ext cx="423345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The Infrastructure for a </a:t>
            </a:r>
            <a:br>
              <a:rPr lang="en-US" dirty="0"/>
            </a:br>
            <a:r>
              <a:rPr lang="en-US" dirty="0"/>
              <a:t>realistic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91115-8A34-E491-44A3-0F53BC748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sufficient length  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/>
              <a:t> of the arms is needed to bring the </a:t>
            </a:r>
            <a:br>
              <a:rPr lang="en-US" dirty="0"/>
            </a:br>
            <a:r>
              <a:rPr lang="en-US" dirty="0"/>
              <a:t>GW-induced strain to a measurable level </a:t>
            </a:r>
            <a:r>
              <a:rPr lang="en-US" dirty="0">
                <a:solidFill>
                  <a:schemeClr val="accent5"/>
                </a:solidFill>
              </a:rPr>
              <a:t>(4km </a:t>
            </a:r>
            <a:r>
              <a:rPr lang="en-US" dirty="0">
                <a:solidFill>
                  <a:schemeClr val="accent5"/>
                </a:solidFill>
                <a:sym typeface="Wingdings" pitchFamily="2" charset="2"/>
              </a:rPr>
              <a:t> 40km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  <a:p>
            <a:r>
              <a:rPr lang="en-US" dirty="0"/>
              <a:t>Sensing laser light must travel in an excellent vacuum </a:t>
            </a:r>
            <a:r>
              <a:rPr lang="en-US" dirty="0">
                <a:solidFill>
                  <a:schemeClr val="accent5"/>
                </a:solidFill>
              </a:rPr>
              <a:t>(10</a:t>
            </a:r>
            <a:r>
              <a:rPr lang="en-US" baseline="30000" dirty="0">
                <a:solidFill>
                  <a:schemeClr val="accent5"/>
                </a:solidFill>
              </a:rPr>
              <a:t>-9</a:t>
            </a:r>
            <a:r>
              <a:rPr lang="en-US" dirty="0">
                <a:solidFill>
                  <a:schemeClr val="accent5"/>
                </a:solidFill>
              </a:rPr>
              <a:t> Torr)</a:t>
            </a:r>
          </a:p>
          <a:p>
            <a:r>
              <a:rPr lang="en-US" dirty="0"/>
              <a:t>The vacuum system diameter must accommodate a diffraction limited beam over 4 or 40km </a:t>
            </a:r>
            <a:r>
              <a:rPr lang="en-US" dirty="0">
                <a:solidFill>
                  <a:schemeClr val="accent5"/>
                </a:solidFill>
              </a:rPr>
              <a:t>(~1 m Diameter)</a:t>
            </a:r>
          </a:p>
          <a:p>
            <a:r>
              <a:rPr lang="en-US" dirty="0"/>
              <a:t>The vacuum system must be </a:t>
            </a:r>
            <a:r>
              <a:rPr lang="en-US" i="1" dirty="0"/>
              <a:t>straight</a:t>
            </a:r>
            <a:r>
              <a:rPr lang="en-US" dirty="0"/>
              <a:t>, level, and protected from the human and natural environment </a:t>
            </a:r>
            <a:r>
              <a:rPr lang="en-US" dirty="0">
                <a:solidFill>
                  <a:schemeClr val="accent5"/>
                </a:solidFill>
              </a:rPr>
              <a:t>(earthmoving, concrete bed, 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aligned to several mm over 4 or 40km, and protected by a concrete cover)</a:t>
            </a:r>
          </a:p>
          <a:p>
            <a:r>
              <a:rPr lang="en-US" dirty="0"/>
              <a:t>Corner and end buildings with particulate, temperature control; </a:t>
            </a:r>
            <a:br>
              <a:rPr lang="en-US" dirty="0"/>
            </a:br>
            <a:r>
              <a:rPr lang="en-US" dirty="0"/>
              <a:t>staff buildings; outreach/public science building </a:t>
            </a:r>
            <a:r>
              <a:rPr lang="en-US" dirty="0">
                <a:solidFill>
                  <a:schemeClr val="accent5"/>
                </a:solidFill>
              </a:rPr>
              <a:t>(~10,000 m</a:t>
            </a:r>
            <a:r>
              <a:rPr lang="en-US" baseline="30000" dirty="0">
                <a:solidFill>
                  <a:schemeClr val="accent5"/>
                </a:solidFill>
              </a:rPr>
              <a:t>2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E6965-482C-BAC4-BEC7-8B1BDB38176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12E6F-09CB-0C2D-23D9-18BA60E87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30B3CD-06FE-8DDC-D71C-FF2AE72FB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195" y="102392"/>
            <a:ext cx="1880861" cy="109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71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47DE5-371B-F447-B0FC-58CC203E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E08999DA-6F64-BF45-B314-74E8F7222AA8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3" descr="https://lh6.googleusercontent.com/ovYbvvAhQZKDxGAk-4dMlPTQhqsIHsg_lP8KfXozw6XUBqRk3HAkSkv8KytR0bTNjhUlTO2uRJAsEEduV_txr8nT1pNxeJH8XbgiP6o_2budzyfrODT0xnCkmekyGh_nlJSLx-WFD__9">
            <a:extLst>
              <a:ext uri="{FF2B5EF4-FFF2-40B4-BE49-F238E27FC236}">
                <a16:creationId xmlns:a16="http://schemas.microsoft.com/office/drawing/2014/main" id="{7CDFBF38-C5CB-454D-B04C-95FD1DF04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6557"/>
          <a:stretch/>
        </p:blipFill>
        <p:spPr bwMode="auto">
          <a:xfrm>
            <a:off x="324679" y="1469549"/>
            <a:ext cx="3971804" cy="22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91BE00-2D6E-3D4A-B8D3-BAE0D0696AE9}"/>
              </a:ext>
            </a:extLst>
          </p:cNvPr>
          <p:cNvSpPr/>
          <p:nvPr/>
        </p:nvSpPr>
        <p:spPr>
          <a:xfrm>
            <a:off x="6056778" y="59604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4D28AA-CB4B-4342-AB87-358D29C93EFA}"/>
              </a:ext>
            </a:extLst>
          </p:cNvPr>
          <p:cNvSpPr/>
          <p:nvPr/>
        </p:nvSpPr>
        <p:spPr>
          <a:xfrm>
            <a:off x="6209178" y="61128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4E2712-F9C0-BD46-984D-320D7AFFA012}"/>
              </a:ext>
            </a:extLst>
          </p:cNvPr>
          <p:cNvSpPr/>
          <p:nvPr/>
        </p:nvSpPr>
        <p:spPr>
          <a:xfrm>
            <a:off x="6361578" y="62652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4C203-27CA-F44B-A04E-372B3BE80DCA}"/>
              </a:ext>
            </a:extLst>
          </p:cNvPr>
          <p:cNvSpPr/>
          <p:nvPr/>
        </p:nvSpPr>
        <p:spPr>
          <a:xfrm>
            <a:off x="6513978" y="64176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8B08F-6755-6641-A185-B4E36FF6CA8F}"/>
              </a:ext>
            </a:extLst>
          </p:cNvPr>
          <p:cNvSpPr txBox="1"/>
          <p:nvPr/>
        </p:nvSpPr>
        <p:spPr>
          <a:xfrm>
            <a:off x="1822051" y="3530398"/>
            <a:ext cx="3497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(Cal State Fullerton)</a:t>
            </a:r>
            <a:endParaRPr lang="en-US" sz="1000" dirty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2EAEE6-6F40-DC48-B181-9C3D59630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503" y="591241"/>
            <a:ext cx="2413824" cy="3125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302C7A-6035-694E-B993-DDB1641F6E2F}"/>
              </a:ext>
            </a:extLst>
          </p:cNvPr>
          <p:cNvSpPr txBox="1"/>
          <p:nvPr/>
        </p:nvSpPr>
        <p:spPr>
          <a:xfrm>
            <a:off x="4872359" y="6405025"/>
            <a:ext cx="2336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</a:rPr>
              <a:t>cosmicexplorer.org</a:t>
            </a:r>
            <a:endParaRPr lang="en-US" sz="2000" dirty="0">
              <a:effectLst>
                <a:glow rad="127000">
                  <a:schemeClr val="bg1">
                    <a:alpha val="50000"/>
                  </a:schemeClr>
                </a:glow>
              </a:effectLst>
            </a:endParaRPr>
          </a:p>
        </p:txBody>
      </p:sp>
      <p:sp>
        <p:nvSpPr>
          <p:cNvPr id="18" name="Rectangle 17">
            <a:hlinkClick r:id="rId5"/>
            <a:extLst>
              <a:ext uri="{FF2B5EF4-FFF2-40B4-BE49-F238E27FC236}">
                <a16:creationId xmlns:a16="http://schemas.microsoft.com/office/drawing/2014/main" id="{3AC1C72D-FDAB-FC48-8699-D60C4A23FA8C}"/>
              </a:ext>
            </a:extLst>
          </p:cNvPr>
          <p:cNvSpPr/>
          <p:nvPr/>
        </p:nvSpPr>
        <p:spPr>
          <a:xfrm>
            <a:off x="7344959" y="4491696"/>
            <a:ext cx="16918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FFFF00"/>
                </a:solidFill>
                <a:hlinkClick r:id="rId5"/>
              </a:rPr>
              <a:t>cosmicexplorer.org</a:t>
            </a:r>
            <a:endParaRPr lang="en-US" sz="1500" b="1" dirty="0">
              <a:solidFill>
                <a:srgbClr val="FFFF00"/>
              </a:solidFill>
            </a:endParaRPr>
          </a:p>
        </p:txBody>
      </p:sp>
      <p:pic>
        <p:nvPicPr>
          <p:cNvPr id="20" name="Picture 2" descr="https://lh6.googleusercontent.com/6n5ZrN5tVN9uRhulwTopgh1D1nT31qLEXmtdZYy4dFyLFfykr2ClAWYZgDGFRO2osoi1cqw6Fhv1p4YI6As8O-hA7JNtCV-M60SwzSFhuMIhJVKhg9cxL_2xUuGSPi7FfJbabHh2Fhrt">
            <a:extLst>
              <a:ext uri="{FF2B5EF4-FFF2-40B4-BE49-F238E27FC236}">
                <a16:creationId xmlns:a16="http://schemas.microsoft.com/office/drawing/2014/main" id="{0DCFA717-413B-5E43-B905-86EFB2008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" y="-93694"/>
            <a:ext cx="2868081" cy="174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5CAC505E-A2C5-ED46-B7A0-0B9367D7F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009" y="262052"/>
            <a:ext cx="1032474" cy="10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950FD0-A84D-BA42-8A76-53CFE5AA4186}"/>
              </a:ext>
            </a:extLst>
          </p:cNvPr>
          <p:cNvSpPr txBox="1"/>
          <p:nvPr/>
        </p:nvSpPr>
        <p:spPr>
          <a:xfrm>
            <a:off x="158617" y="3892055"/>
            <a:ext cx="7823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US contribution to the next-gen Network (with Einstein Telescope – European project)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LIGO-like concept for a single interferometer per site, on Earth’s 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CE is a larger, and more technically advanced version of LIGO: </a:t>
            </a:r>
            <a:br>
              <a:rPr lang="en-US" sz="1600" dirty="0">
                <a:solidFill>
                  <a:srgbClr val="FFFF00"/>
                </a:solidFill>
              </a:rPr>
            </a:br>
            <a:r>
              <a:rPr lang="en-US" sz="1600" dirty="0">
                <a:solidFill>
                  <a:srgbClr val="FFFF00"/>
                </a:solidFill>
              </a:rPr>
              <a:t>baseline of two widely separated observatories,  </a:t>
            </a:r>
            <a:r>
              <a:rPr lang="en-US" sz="1600" b="1" dirty="0">
                <a:solidFill>
                  <a:srgbClr val="FFFF00"/>
                </a:solidFill>
              </a:rPr>
              <a:t>40km and 20km arms</a:t>
            </a:r>
          </a:p>
        </p:txBody>
      </p:sp>
      <p:pic>
        <p:nvPicPr>
          <p:cNvPr id="23" name="decadel_title_image.jpg" descr="decadel_title_image.jpg">
            <a:extLst>
              <a:ext uri="{FF2B5EF4-FFF2-40B4-BE49-F238E27FC236}">
                <a16:creationId xmlns:a16="http://schemas.microsoft.com/office/drawing/2014/main" id="{B734075E-0B5F-3E43-AB3B-98E0CFE38C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64" r="10319"/>
          <a:stretch/>
        </p:blipFill>
        <p:spPr>
          <a:xfrm>
            <a:off x="3412435" y="81103"/>
            <a:ext cx="2280711" cy="13660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354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/>
              <a:t>CE Detector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54674"/>
            <a:ext cx="8229600" cy="339447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LIGO is starting to plan upgrades to the LIGO 4km detectors for the ‘Post-O5’ epoch – ~2029 to the start of CE observing (</a:t>
            </a:r>
            <a:r>
              <a:rPr lang="en-US" i="1" dirty="0"/>
              <a:t>optimistically</a:t>
            </a:r>
            <a:r>
              <a:rPr lang="en-US" dirty="0"/>
              <a:t> 2035)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Room temperature, 1 micron light, fused silica optics, sputtered optical coatings, frequency dependent squeezed light..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Initial CE detectors will use techniques of this LIGO Post-O5 upgrade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Low risk</a:t>
            </a:r>
            <a:r>
              <a:rPr lang="en-US" dirty="0"/>
              <a:t> – no significant advances in the detector are needed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Some work on bigger masses, suspensions, lower-loss optics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(Later CE upgrades can include all insights from CE, ET, quantum sensing…)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946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78" y="0"/>
            <a:ext cx="8229600" cy="857250"/>
          </a:xfrm>
        </p:spPr>
        <p:txBody>
          <a:bodyPr/>
          <a:lstStyle/>
          <a:p>
            <a:r>
              <a:rPr lang="en-US" dirty="0"/>
              <a:t>CE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478" y="797194"/>
            <a:ext cx="8229600" cy="4123517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Baseline of 40km and 20km observatories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20km = </a:t>
            </a:r>
            <a:r>
              <a:rPr lang="en-US" sz="2000" dirty="0"/>
              <a:t>1/2 </a:t>
            </a:r>
            <a:r>
              <a:rPr lang="en-US" sz="2000" dirty="0" err="1"/>
              <a:t>λ</a:t>
            </a:r>
            <a:r>
              <a:rPr lang="en-US" sz="2000" baseline="-25000" dirty="0" err="1"/>
              <a:t>GW</a:t>
            </a:r>
            <a:r>
              <a:rPr lang="en-US" dirty="0"/>
              <a:t> is ideal for observing ~2kHz endgame of </a:t>
            </a:r>
            <a:br>
              <a:rPr lang="en-US" dirty="0"/>
            </a:br>
            <a:r>
              <a:rPr lang="en-US" dirty="0"/>
              <a:t>neutron-star mergers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40km is optimized for absolute ‘reach’ to enable all in-scope binaries to be observed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Sites separated by a continental baseline for position information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Hope that ET in Europe will be built; expect that data will be shared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Working on less expensive vacuum systems (dominates the cost)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 interferometric detector per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Earth’s surface construction</a:t>
            </a:r>
            <a:endParaRPr lang="en-US" dirty="0">
              <a:solidFill>
                <a:schemeClr val="bg1"/>
              </a:solidFill>
            </a:endParaRP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Bad: increased coupling to surface ‘seismic’ noise, and thus Newtonian background – limits low-frequency sensitivity (~7Hz compared to ~5 Hz for ET)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Good: less expensive than tunneling; no complexity of underground work; future modifications of interferometer layout easier (no new caverns)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Geographically </a:t>
            </a:r>
            <a:r>
              <a:rPr lang="en-US" dirty="0">
                <a:solidFill>
                  <a:schemeClr val="bg1"/>
                </a:solidFill>
              </a:rPr>
              <a:t>suitable sites can be found in the US (and</a:t>
            </a:r>
            <a:r>
              <a:rPr lang="en-US" dirty="0"/>
              <a:t> Canada, Australia…)</a:t>
            </a:r>
            <a:endParaRPr lang="en-US" i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3" descr="https://lh6.googleusercontent.com/ovYbvvAhQZKDxGAk-4dMlPTQhqsIHsg_lP8KfXozw6XUBqRk3HAkSkv8KytR0bTNjhUlTO2uRJAsEEduV_txr8nT1pNxeJH8XbgiP6o_2budzyfrODT0xnCkmekyGh_nlJSLx-WFD__9">
            <a:extLst>
              <a:ext uri="{FF2B5EF4-FFF2-40B4-BE49-F238E27FC236}">
                <a16:creationId xmlns:a16="http://schemas.microsoft.com/office/drawing/2014/main" id="{91F17454-41E6-16DE-AACF-BC77CB125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6557"/>
          <a:stretch/>
        </p:blipFill>
        <p:spPr bwMode="auto">
          <a:xfrm>
            <a:off x="6553200" y="2"/>
            <a:ext cx="2590799" cy="14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21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68814"/>
            <a:ext cx="5943600" cy="536972"/>
          </a:xfrm>
        </p:spPr>
        <p:txBody>
          <a:bodyPr>
            <a:noAutofit/>
          </a:bodyPr>
          <a:lstStyle/>
          <a:p>
            <a:r>
              <a:rPr lang="en-US" sz="2700" dirty="0"/>
              <a:t>The Gravitational Wave Spectrum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"/>
          <a:srcRect r="15027"/>
          <a:stretch/>
        </p:blipFill>
        <p:spPr>
          <a:xfrm>
            <a:off x="1242418" y="3952383"/>
            <a:ext cx="1222839" cy="96419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97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7277" y="3413549"/>
            <a:ext cx="1308392" cy="91440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240" y="3644894"/>
            <a:ext cx="2130266" cy="1014413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" name="TextBox 98"/>
          <p:cNvSpPr txBox="1"/>
          <p:nvPr/>
        </p:nvSpPr>
        <p:spPr>
          <a:xfrm>
            <a:off x="34290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828062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017136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14375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03" name="Group 11"/>
          <p:cNvGrpSpPr/>
          <p:nvPr/>
        </p:nvGrpSpPr>
        <p:grpSpPr>
          <a:xfrm>
            <a:off x="1270571" y="1202446"/>
            <a:ext cx="1840675" cy="1288472"/>
            <a:chOff x="288967" y="1253837"/>
            <a:chExt cx="2454233" cy="1717963"/>
          </a:xfrm>
        </p:grpSpPr>
        <p:pic>
          <p:nvPicPr>
            <p:cNvPr id="104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5" name="TextBox 104"/>
            <p:cNvSpPr txBox="1"/>
            <p:nvPr/>
          </p:nvSpPr>
          <p:spPr>
            <a:xfrm>
              <a:off x="455799" y="1348501"/>
              <a:ext cx="1328142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106" name="Group 14"/>
          <p:cNvGrpSpPr/>
          <p:nvPr/>
        </p:nvGrpSpPr>
        <p:grpSpPr>
          <a:xfrm>
            <a:off x="2735750" y="1071921"/>
            <a:ext cx="1435791" cy="1076094"/>
            <a:chOff x="2242540" y="1079808"/>
            <a:chExt cx="1914388" cy="1434792"/>
          </a:xfrm>
        </p:grpSpPr>
        <p:pic>
          <p:nvPicPr>
            <p:cNvPr id="10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8" name="TextBox 107"/>
            <p:cNvSpPr txBox="1"/>
            <p:nvPr/>
          </p:nvSpPr>
          <p:spPr>
            <a:xfrm>
              <a:off x="2242540" y="1099951"/>
              <a:ext cx="1394399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3329984" y="1618345"/>
            <a:ext cx="1952957" cy="1059350"/>
            <a:chOff x="3034856" y="1808367"/>
            <a:chExt cx="2603944" cy="1412465"/>
          </a:xfrm>
        </p:grpSpPr>
        <p:pic>
          <p:nvPicPr>
            <p:cNvPr id="110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1" name="TextBox 110"/>
            <p:cNvSpPr txBox="1"/>
            <p:nvPr/>
          </p:nvSpPr>
          <p:spPr>
            <a:xfrm>
              <a:off x="3034856" y="2878151"/>
              <a:ext cx="2326280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 BH Binaries</a:t>
              </a:r>
            </a:p>
          </p:txBody>
        </p:sp>
      </p:grpSp>
      <p:grpSp>
        <p:nvGrpSpPr>
          <p:cNvPr id="112" name="Group 20"/>
          <p:cNvGrpSpPr/>
          <p:nvPr/>
        </p:nvGrpSpPr>
        <p:grpSpPr>
          <a:xfrm>
            <a:off x="6324117" y="1859796"/>
            <a:ext cx="1395061" cy="914400"/>
            <a:chOff x="4312117" y="990600"/>
            <a:chExt cx="1860083" cy="1219200"/>
          </a:xfrm>
        </p:grpSpPr>
        <p:pic>
          <p:nvPicPr>
            <p:cNvPr id="113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4" name="TextBox 113"/>
            <p:cNvSpPr txBox="1"/>
            <p:nvPr/>
          </p:nvSpPr>
          <p:spPr>
            <a:xfrm>
              <a:off x="4312117" y="1009947"/>
              <a:ext cx="1785533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118" name="Group 26"/>
          <p:cNvGrpSpPr/>
          <p:nvPr/>
        </p:nvGrpSpPr>
        <p:grpSpPr>
          <a:xfrm>
            <a:off x="4251450" y="817581"/>
            <a:ext cx="1442021" cy="1041494"/>
            <a:chOff x="6014306" y="1049741"/>
            <a:chExt cx="1922694" cy="1388659"/>
          </a:xfrm>
        </p:grpSpPr>
        <p:pic>
          <p:nvPicPr>
            <p:cNvPr id="119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0" name="TextBox 119"/>
            <p:cNvSpPr txBox="1"/>
            <p:nvPr/>
          </p:nvSpPr>
          <p:spPr>
            <a:xfrm>
              <a:off x="6014306" y="1855703"/>
              <a:ext cx="1802630" cy="52322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121" name="Group 29"/>
          <p:cNvGrpSpPr/>
          <p:nvPr/>
        </p:nvGrpSpPr>
        <p:grpSpPr>
          <a:xfrm>
            <a:off x="7146792" y="635306"/>
            <a:ext cx="1077747" cy="1134495"/>
            <a:chOff x="7736456" y="930673"/>
            <a:chExt cx="1436996" cy="1512660"/>
          </a:xfrm>
        </p:grpSpPr>
        <p:pic>
          <p:nvPicPr>
            <p:cNvPr id="122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736456" y="1006337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3" name="TextBox 122"/>
            <p:cNvSpPr txBox="1"/>
            <p:nvPr/>
          </p:nvSpPr>
          <p:spPr>
            <a:xfrm>
              <a:off x="7844217" y="930673"/>
              <a:ext cx="1157155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124" name="Group 32"/>
          <p:cNvGrpSpPr/>
          <p:nvPr/>
        </p:nvGrpSpPr>
        <p:grpSpPr>
          <a:xfrm>
            <a:off x="5929129" y="733525"/>
            <a:ext cx="928702" cy="922503"/>
            <a:chOff x="7448530" y="2117315"/>
            <a:chExt cx="1238270" cy="1230004"/>
          </a:xfrm>
        </p:grpSpPr>
        <p:pic>
          <p:nvPicPr>
            <p:cNvPr id="125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6" name="TextBox 125"/>
            <p:cNvSpPr txBox="1"/>
            <p:nvPr/>
          </p:nvSpPr>
          <p:spPr>
            <a:xfrm>
              <a:off x="7448530" y="3024155"/>
              <a:ext cx="1187078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12573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28" name="Group 46"/>
          <p:cNvGrpSpPr/>
          <p:nvPr/>
        </p:nvGrpSpPr>
        <p:grpSpPr>
          <a:xfrm>
            <a:off x="2681329" y="3184936"/>
            <a:ext cx="2260754" cy="1826069"/>
            <a:chOff x="2051102" y="3954147"/>
            <a:chExt cx="3014339" cy="2434758"/>
          </a:xfrm>
        </p:grpSpPr>
        <p:pic>
          <p:nvPicPr>
            <p:cNvPr id="129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0" name="Picture 1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51102" y="5036355"/>
              <a:ext cx="2032000" cy="135255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1" name="Rectangle 13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1200" kern="0" dirty="0">
                  <a:solidFill>
                    <a:sysClr val="window" lastClr="FFFFFF"/>
                  </a:solidFill>
                  <a:latin typeface="Helvetica" pitchFamily="34" charset="0"/>
                  <a:cs typeface="Helvetica" pitchFamily="34" charset="0"/>
                </a:rPr>
                <a:t>Pulsar timing</a:t>
              </a: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4526898" y="3189528"/>
            <a:ext cx="1866582" cy="175352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Space detectors</a:t>
            </a:r>
          </a:p>
        </p:txBody>
      </p:sp>
      <p:pic>
        <p:nvPicPr>
          <p:cNvPr id="135" name="Picture 2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6935" y="3403646"/>
            <a:ext cx="1191683" cy="631715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6" name="Rectangle 135"/>
          <p:cNvSpPr/>
          <p:nvPr/>
        </p:nvSpPr>
        <p:spPr>
          <a:xfrm>
            <a:off x="6525248" y="3160769"/>
            <a:ext cx="2036958" cy="212774"/>
          </a:xfrm>
          <a:prstGeom prst="rect">
            <a:avLst/>
          </a:prstGeom>
          <a:gradFill flip="none" rotWithShape="1">
            <a:gsLst>
              <a:gs pos="0">
                <a:srgbClr val="FC950C">
                  <a:alpha val="0"/>
                </a:srgbClr>
              </a:gs>
              <a:gs pos="20000">
                <a:srgbClr val="FC950C"/>
              </a:gs>
              <a:gs pos="79000">
                <a:srgbClr val="FC950C"/>
              </a:gs>
              <a:gs pos="100000">
                <a:srgbClr val="FC950C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Terrestrial interferometers</a:t>
            </a:r>
          </a:p>
        </p:txBody>
      </p:sp>
      <p:grpSp>
        <p:nvGrpSpPr>
          <p:cNvPr id="137" name="Group 53"/>
          <p:cNvGrpSpPr>
            <a:grpSpLocks noChangeAspect="1"/>
          </p:cNvGrpSpPr>
          <p:nvPr/>
        </p:nvGrpSpPr>
        <p:grpSpPr bwMode="auto">
          <a:xfrm>
            <a:off x="971549" y="2849003"/>
            <a:ext cx="7200938" cy="144066"/>
            <a:chOff x="-144" y="2183"/>
            <a:chExt cx="6048" cy="121"/>
          </a:xfrm>
          <a:noFill/>
        </p:grpSpPr>
        <p:sp>
          <p:nvSpPr>
            <p:cNvPr id="138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39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0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1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2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3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4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5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6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7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8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9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0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1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2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3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4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5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6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7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8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9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0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1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2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3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4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5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6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7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8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9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0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1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2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3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4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5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6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7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8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9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0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1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2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3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</p:grpSp>
      <p:pic>
        <p:nvPicPr>
          <p:cNvPr id="95" name="Picture 94" descr="GW Global Detector Map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31" y="4057082"/>
            <a:ext cx="1695863" cy="9539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63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6AE8B-0E71-EC41-92F7-477314D4D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344" y="187780"/>
            <a:ext cx="7524925" cy="1557130"/>
          </a:xfrm>
        </p:spPr>
        <p:txBody>
          <a:bodyPr>
            <a:normAutofit/>
          </a:bodyPr>
          <a:lstStyle/>
          <a:p>
            <a:pPr marL="376238" indent="-285750"/>
            <a:r>
              <a:rPr lang="en-US" sz="1800" dirty="0"/>
              <a:t>The history of the land will play a </a:t>
            </a:r>
            <a:r>
              <a:rPr lang="en-US" sz="1800" b="1" dirty="0"/>
              <a:t>pivotal role </a:t>
            </a:r>
            <a:r>
              <a:rPr lang="en-US" sz="1800" dirty="0"/>
              <a:t>in this project. </a:t>
            </a:r>
          </a:p>
          <a:p>
            <a:pPr marL="376238" indent="-285750"/>
            <a:r>
              <a:rPr lang="en-US" sz="1800" dirty="0"/>
              <a:t>We have the </a:t>
            </a:r>
            <a:r>
              <a:rPr lang="en-US" sz="1800" b="1" dirty="0"/>
              <a:t>opportunity</a:t>
            </a:r>
            <a:r>
              <a:rPr lang="en-US" sz="1800" dirty="0"/>
              <a:t>, and obligation, to work with Indigenous Peoples</a:t>
            </a:r>
          </a:p>
          <a:p>
            <a:pPr marL="376238" indent="-285750"/>
            <a:r>
              <a:rPr lang="en-US" sz="1800" dirty="0"/>
              <a:t>We will build synergistic relationships and respect their land, their culture, and their sovereignty.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B260F-7A14-124D-A467-7EC6558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468" y="1953136"/>
            <a:ext cx="4588439" cy="2829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2B075B-030C-F443-B0B9-78FA4BB71417}"/>
              </a:ext>
            </a:extLst>
          </p:cNvPr>
          <p:cNvSpPr txBox="1"/>
          <p:nvPr/>
        </p:nvSpPr>
        <p:spPr>
          <a:xfrm>
            <a:off x="1929468" y="4528673"/>
            <a:ext cx="13981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1050" kern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glow rad="114300">
                    <a:srgbClr val="FFFFFF">
                      <a:alpha val="50000"/>
                    </a:srgbClr>
                  </a:glow>
                </a:effectLst>
                <a:latin typeface="Arial"/>
                <a:cs typeface="Arial"/>
                <a:sym typeface="Arial"/>
              </a:rPr>
              <a:t>http://native-</a:t>
            </a:r>
            <a:r>
              <a:rPr lang="en-US" sz="1050" kern="0" dirty="0" err="1">
                <a:solidFill>
                  <a:srgbClr val="000000">
                    <a:lumMod val="75000"/>
                    <a:lumOff val="25000"/>
                  </a:srgbClr>
                </a:solidFill>
                <a:effectLst>
                  <a:glow rad="114300">
                    <a:srgbClr val="FFFFFF">
                      <a:alpha val="50000"/>
                    </a:srgbClr>
                  </a:glow>
                </a:effectLst>
                <a:latin typeface="Arial"/>
                <a:cs typeface="Arial"/>
                <a:sym typeface="Arial"/>
              </a:rPr>
              <a:t>land.ca</a:t>
            </a:r>
            <a:r>
              <a:rPr lang="en-US" sz="1050" kern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glow rad="114300">
                    <a:srgbClr val="FFFFFF">
                      <a:alpha val="50000"/>
                    </a:srgbClr>
                  </a:glow>
                </a:effectLst>
                <a:latin typeface="Arial"/>
                <a:cs typeface="Arial"/>
                <a:sym typeface="Arial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4B355-BFBA-0846-ACB0-7FBE460DD021}"/>
              </a:ext>
            </a:extLst>
          </p:cNvPr>
          <p:cNvSpPr txBox="1"/>
          <p:nvPr/>
        </p:nvSpPr>
        <p:spPr>
          <a:xfrm>
            <a:off x="2924702" y="4868676"/>
            <a:ext cx="49600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1050" kern="0" dirty="0">
                <a:solidFill>
                  <a:srgbClr val="1F2123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rPr>
              <a:t>If you are not aware of issues surrounding TMT, please read </a:t>
            </a:r>
            <a:r>
              <a:rPr lang="en-US" sz="1050" kern="0" dirty="0">
                <a:solidFill>
                  <a:srgbClr val="1F2123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arXiv:2001.00970</a:t>
            </a:r>
            <a:r>
              <a:rPr lang="en-US" sz="1050" kern="0" dirty="0">
                <a:solidFill>
                  <a:srgbClr val="1F2123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740121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Conceptual Design is now underway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 Funding approved for this phase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International contributions (in-kind) – UK, Canada, Australia, Germany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NSF ‘Blue Ribbon’ Panel recommends NSF pursue 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</a:rPr>
              <a:t>Goal: observatories by mid-2030’s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3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F32335-AF53-0EBE-A65F-58724730A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780" y="0"/>
            <a:ext cx="3433539" cy="3030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9"/>
            <a:ext cx="6553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European Vision for the next generation: </a:t>
            </a:r>
            <a:br>
              <a:rPr lang="en-US" dirty="0"/>
            </a:br>
            <a:r>
              <a:rPr lang="en-US" dirty="0"/>
              <a:t>Einstein 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7" y="1200150"/>
            <a:ext cx="5303520" cy="3943349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ET Design: underground, triangular, 3 detectors consisting of two interferometers each 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(high frequency + low frequency ‘xylophone’)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Cryogenic test masses, longer wavelengths for LF operation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Underground infrastructure designed for future upgrades </a:t>
            </a:r>
          </a:p>
          <a:p>
            <a:r>
              <a:rPr lang="en-US" sz="1600" dirty="0">
                <a:solidFill>
                  <a:schemeClr val="bg1"/>
                </a:solidFill>
              </a:rPr>
              <a:t>Possible sites:</a:t>
            </a:r>
          </a:p>
          <a:p>
            <a:pPr lvl="1"/>
            <a:r>
              <a:rPr lang="en-US" sz="1100" dirty="0" err="1">
                <a:solidFill>
                  <a:schemeClr val="bg1"/>
                </a:solidFill>
              </a:rPr>
              <a:t>Euregio</a:t>
            </a:r>
            <a:r>
              <a:rPr lang="en-US" sz="1100" dirty="0">
                <a:solidFill>
                  <a:schemeClr val="bg1"/>
                </a:solidFill>
              </a:rPr>
              <a:t> Meuse-Rhine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Sardinia, Italy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(possibly) Saxony, Germany</a:t>
            </a:r>
          </a:p>
          <a:p>
            <a:r>
              <a:rPr lang="en-US" sz="1600" dirty="0">
                <a:solidFill>
                  <a:schemeClr val="bg1"/>
                </a:solidFill>
              </a:rPr>
              <a:t>Current envisioned timeframe: 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Construction to begin in 2026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Science operations to begin in 2035</a:t>
            </a:r>
          </a:p>
          <a:p>
            <a:r>
              <a:rPr lang="en-US" sz="1600" dirty="0">
                <a:solidFill>
                  <a:schemeClr val="bg1"/>
                </a:solidFill>
              </a:rPr>
              <a:t>Status: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ET is a fully recognized European Project on European Strategy Forum for Research Infrastructures (ESFRI) Roadmap </a:t>
            </a:r>
            <a:r>
              <a:rPr lang="en-US" sz="11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1100" i="1" u="sng" dirty="0">
                <a:solidFill>
                  <a:schemeClr val="bg1"/>
                </a:solidFill>
                <a:sym typeface="Wingdings" pitchFamily="2" charset="2"/>
              </a:rPr>
              <a:t>a key step in getting the project funding lined up. </a:t>
            </a:r>
            <a:r>
              <a:rPr lang="en-US" sz="1100" i="1" u="sng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ET Project Organization and relevant Boards have been established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ET Pathfinder facility in Maastricht, Netherlands under construction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Site evaluation well underway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1D6AF-A61D-61C1-FC0E-EEAAC1F7B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524" y="3100037"/>
            <a:ext cx="3683795" cy="20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8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Reach of present and future instruments</a:t>
            </a:r>
            <a:endParaRPr dirty="0"/>
          </a:p>
        </p:txBody>
      </p:sp>
      <p:grpSp>
        <p:nvGrpSpPr>
          <p:cNvPr id="64" name="Google Shape;64;p14"/>
          <p:cNvGrpSpPr/>
          <p:nvPr/>
        </p:nvGrpSpPr>
        <p:grpSpPr>
          <a:xfrm>
            <a:off x="0" y="890982"/>
            <a:ext cx="9144003" cy="3214868"/>
            <a:chOff x="0" y="1104632"/>
            <a:chExt cx="9144003" cy="3214868"/>
          </a:xfrm>
        </p:grpSpPr>
        <p:pic>
          <p:nvPicPr>
            <p:cNvPr id="65" name="Google Shape;65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1104632"/>
              <a:ext cx="9144003" cy="31387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66;p14"/>
            <p:cNvSpPr txBox="1"/>
            <p:nvPr/>
          </p:nvSpPr>
          <p:spPr>
            <a:xfrm>
              <a:off x="0" y="3826900"/>
              <a:ext cx="980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666666"/>
                  </a:solidFill>
                  <a:latin typeface="Work Sans"/>
                  <a:ea typeface="Work Sans"/>
                  <a:cs typeface="Work Sans"/>
                  <a:sym typeface="Work Sans"/>
                </a:rPr>
                <a:t>Credit: ESO/NAOJ</a:t>
              </a:r>
              <a:endParaRPr sz="1000"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cxnSp>
        <p:nvCxnSpPr>
          <p:cNvPr id="67" name="Google Shape;67;p14"/>
          <p:cNvCxnSpPr/>
          <p:nvPr/>
        </p:nvCxnSpPr>
        <p:spPr>
          <a:xfrm>
            <a:off x="2455150" y="890975"/>
            <a:ext cx="23700" cy="3331800"/>
          </a:xfrm>
          <a:prstGeom prst="straightConnector1">
            <a:avLst/>
          </a:prstGeom>
          <a:noFill/>
          <a:ln w="38100" cap="flat" cmpd="sng">
            <a:solidFill>
              <a:srgbClr val="FC950C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68" name="Google Shape;68;p14"/>
          <p:cNvSpPr txBox="1"/>
          <p:nvPr/>
        </p:nvSpPr>
        <p:spPr>
          <a:xfrm>
            <a:off x="1410250" y="4086325"/>
            <a:ext cx="2113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C950C"/>
                </a:solidFill>
                <a:latin typeface="Georgia"/>
                <a:ea typeface="Georgia"/>
                <a:cs typeface="Georgia"/>
                <a:sym typeface="Georgia"/>
              </a:rPr>
              <a:t>Cosmic Explorer</a:t>
            </a:r>
            <a:endParaRPr>
              <a:solidFill>
                <a:srgbClr val="FC95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C950C"/>
                </a:solidFill>
                <a:latin typeface="Georgia"/>
                <a:ea typeface="Georgia"/>
                <a:cs typeface="Georgia"/>
                <a:sym typeface="Georgia"/>
              </a:rPr>
              <a:t>and</a:t>
            </a:r>
            <a:endParaRPr>
              <a:solidFill>
                <a:srgbClr val="FC95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C950C"/>
                </a:solidFill>
                <a:latin typeface="Georgia"/>
                <a:ea typeface="Georgia"/>
                <a:cs typeface="Georgia"/>
                <a:sym typeface="Georgia"/>
              </a:rPr>
              <a:t>Einstein Telescope</a:t>
            </a:r>
            <a:endParaRPr>
              <a:solidFill>
                <a:srgbClr val="FC950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524625" y="4160675"/>
            <a:ext cx="1315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D85C6"/>
                </a:solidFill>
                <a:latin typeface="Georgia"/>
                <a:ea typeface="Georgia"/>
                <a:cs typeface="Georgia"/>
                <a:sym typeface="Georgia"/>
              </a:rPr>
              <a:t>LIGO</a:t>
            </a:r>
            <a:endParaRPr dirty="0">
              <a:solidFill>
                <a:srgbClr val="3D85C6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D85C6"/>
                </a:solidFill>
                <a:latin typeface="Georgia"/>
                <a:ea typeface="Georgia"/>
                <a:cs typeface="Georgia"/>
                <a:sym typeface="Georgia"/>
              </a:rPr>
              <a:t>~2033</a:t>
            </a:r>
            <a:endParaRPr dirty="0">
              <a:solidFill>
                <a:srgbClr val="3D85C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6292275" y="4160675"/>
            <a:ext cx="79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Georgia"/>
                <a:ea typeface="Georgia"/>
                <a:cs typeface="Georgia"/>
                <a:sym typeface="Georgia"/>
              </a:rPr>
              <a:t>LIGO</a:t>
            </a:r>
            <a:endParaRPr>
              <a:solidFill>
                <a:srgbClr val="6AA84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Georgia"/>
                <a:ea typeface="Georgia"/>
                <a:cs typeface="Georgia"/>
                <a:sym typeface="Georgia"/>
              </a:rPr>
              <a:t>today</a:t>
            </a:r>
            <a:endParaRPr>
              <a:solidFill>
                <a:srgbClr val="6AA84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cxnSp>
        <p:nvCxnSpPr>
          <p:cNvPr id="73" name="Google Shape;73;p14"/>
          <p:cNvCxnSpPr/>
          <p:nvPr/>
        </p:nvCxnSpPr>
        <p:spPr>
          <a:xfrm>
            <a:off x="5248656" y="886968"/>
            <a:ext cx="23700" cy="33318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75" name="Google Shape;75;p14"/>
          <p:cNvCxnSpPr/>
          <p:nvPr/>
        </p:nvCxnSpPr>
        <p:spPr>
          <a:xfrm>
            <a:off x="6510528" y="886968"/>
            <a:ext cx="23700" cy="33318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4097678-70C8-DB96-96D4-0EF7BDDA4919}"/>
              </a:ext>
            </a:extLst>
          </p:cNvPr>
          <p:cNvSpPr txBox="1"/>
          <p:nvPr/>
        </p:nvSpPr>
        <p:spPr>
          <a:xfrm>
            <a:off x="7353701" y="4849332"/>
            <a:ext cx="1231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Slide: Kevin </a:t>
            </a:r>
            <a:r>
              <a:rPr lang="en-US" sz="1200" dirty="0" err="1">
                <a:solidFill>
                  <a:schemeClr val="bg1"/>
                </a:solidFill>
              </a:rPr>
              <a:t>Kuns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5F78B-578E-4D46-A93D-0DB94E30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last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7530-4F37-DD48-A06D-E4689446E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580120" cy="373737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Ground-based GW observation works, and LIGO, Virgo, and KAGRA observing together</a:t>
            </a:r>
          </a:p>
          <a:p>
            <a:r>
              <a:rPr lang="en-US" dirty="0"/>
              <a:t>There are lots of sources yet to be observed</a:t>
            </a:r>
          </a:p>
          <a:p>
            <a:r>
              <a:rPr lang="en-US" dirty="0"/>
              <a:t>Scaling laws show the technical feasibility of better detectors</a:t>
            </a:r>
          </a:p>
          <a:p>
            <a:r>
              <a:rPr lang="en-US" dirty="0"/>
              <a:t>The US Concept, Cosmic Explorer</a:t>
            </a:r>
          </a:p>
          <a:p>
            <a:pPr lvl="1"/>
            <a:r>
              <a:rPr lang="en-US" dirty="0"/>
              <a:t>Two sites, one 40km, one 20km</a:t>
            </a:r>
          </a:p>
          <a:p>
            <a:pPr lvl="1"/>
            <a:r>
              <a:rPr lang="en-US" dirty="0"/>
              <a:t>Surface construction, LIGO Technology</a:t>
            </a:r>
          </a:p>
          <a:p>
            <a:r>
              <a:rPr lang="en-US" dirty="0"/>
              <a:t>The European Concept, Einstein Telescope</a:t>
            </a:r>
          </a:p>
          <a:p>
            <a:pPr lvl="1"/>
            <a:r>
              <a:rPr lang="en-US" dirty="0"/>
              <a:t>Underground triangle multiple-interferometer approach</a:t>
            </a:r>
          </a:p>
          <a:p>
            <a:pPr lvl="1"/>
            <a:r>
              <a:rPr lang="en-US" dirty="0"/>
              <a:t>Pushes detector technology with high power, low temperatures</a:t>
            </a:r>
          </a:p>
          <a:p>
            <a:r>
              <a:rPr lang="en-US" dirty="0"/>
              <a:t>Both eager to participate in Multi-Messenger Astrophysics</a:t>
            </a:r>
          </a:p>
          <a:p>
            <a:pPr marL="0" indent="0" algn="ctr">
              <a:buNone/>
            </a:pPr>
            <a:r>
              <a:rPr lang="en-US" sz="3200" b="1" dirty="0"/>
              <a:t>Looking forward to multi-band with LISA!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CBCC29-441C-4F4D-B868-48EB87DA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28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68814"/>
            <a:ext cx="5943600" cy="536972"/>
          </a:xfrm>
        </p:spPr>
        <p:txBody>
          <a:bodyPr>
            <a:noAutofit/>
          </a:bodyPr>
          <a:lstStyle/>
          <a:p>
            <a:r>
              <a:rPr lang="en-US" sz="2700" dirty="0"/>
              <a:t>The Gravitational Wave Spectrum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"/>
          <a:srcRect r="15027"/>
          <a:stretch/>
        </p:blipFill>
        <p:spPr>
          <a:xfrm>
            <a:off x="1242418" y="3952383"/>
            <a:ext cx="1222839" cy="96419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97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7277" y="3413549"/>
            <a:ext cx="1308392" cy="91440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240" y="3644894"/>
            <a:ext cx="2130266" cy="1014413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" name="TextBox 98"/>
          <p:cNvSpPr txBox="1"/>
          <p:nvPr/>
        </p:nvSpPr>
        <p:spPr>
          <a:xfrm>
            <a:off x="34290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828062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017136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14375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03" name="Group 11"/>
          <p:cNvGrpSpPr/>
          <p:nvPr/>
        </p:nvGrpSpPr>
        <p:grpSpPr>
          <a:xfrm>
            <a:off x="1270571" y="1202446"/>
            <a:ext cx="1840675" cy="1288472"/>
            <a:chOff x="288967" y="1253837"/>
            <a:chExt cx="2454233" cy="1717963"/>
          </a:xfrm>
        </p:grpSpPr>
        <p:pic>
          <p:nvPicPr>
            <p:cNvPr id="104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5" name="TextBox 104"/>
            <p:cNvSpPr txBox="1"/>
            <p:nvPr/>
          </p:nvSpPr>
          <p:spPr>
            <a:xfrm>
              <a:off x="455799" y="1348501"/>
              <a:ext cx="1328142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106" name="Group 14"/>
          <p:cNvGrpSpPr/>
          <p:nvPr/>
        </p:nvGrpSpPr>
        <p:grpSpPr>
          <a:xfrm>
            <a:off x="2735750" y="1071921"/>
            <a:ext cx="1435791" cy="1076094"/>
            <a:chOff x="2242540" y="1079808"/>
            <a:chExt cx="1914388" cy="1434792"/>
          </a:xfrm>
        </p:grpSpPr>
        <p:pic>
          <p:nvPicPr>
            <p:cNvPr id="10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8" name="TextBox 107"/>
            <p:cNvSpPr txBox="1"/>
            <p:nvPr/>
          </p:nvSpPr>
          <p:spPr>
            <a:xfrm>
              <a:off x="2242540" y="1099951"/>
              <a:ext cx="1394399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3329984" y="1618345"/>
            <a:ext cx="1952957" cy="1059350"/>
            <a:chOff x="3034856" y="1808367"/>
            <a:chExt cx="2603944" cy="1412465"/>
          </a:xfrm>
        </p:grpSpPr>
        <p:pic>
          <p:nvPicPr>
            <p:cNvPr id="110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1" name="TextBox 110"/>
            <p:cNvSpPr txBox="1"/>
            <p:nvPr/>
          </p:nvSpPr>
          <p:spPr>
            <a:xfrm>
              <a:off x="3034856" y="2878151"/>
              <a:ext cx="2326280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 BH Binaries</a:t>
              </a:r>
            </a:p>
          </p:txBody>
        </p:sp>
      </p:grpSp>
      <p:grpSp>
        <p:nvGrpSpPr>
          <p:cNvPr id="112" name="Group 20"/>
          <p:cNvGrpSpPr/>
          <p:nvPr/>
        </p:nvGrpSpPr>
        <p:grpSpPr>
          <a:xfrm>
            <a:off x="6324117" y="1859796"/>
            <a:ext cx="1395061" cy="914400"/>
            <a:chOff x="4312117" y="990600"/>
            <a:chExt cx="1860083" cy="1219200"/>
          </a:xfrm>
        </p:grpSpPr>
        <p:pic>
          <p:nvPicPr>
            <p:cNvPr id="113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4" name="TextBox 113"/>
            <p:cNvSpPr txBox="1"/>
            <p:nvPr/>
          </p:nvSpPr>
          <p:spPr>
            <a:xfrm>
              <a:off x="4312117" y="1009947"/>
              <a:ext cx="1785533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118" name="Group 26"/>
          <p:cNvGrpSpPr/>
          <p:nvPr/>
        </p:nvGrpSpPr>
        <p:grpSpPr>
          <a:xfrm>
            <a:off x="4251450" y="817581"/>
            <a:ext cx="1442021" cy="1041494"/>
            <a:chOff x="6014306" y="1049741"/>
            <a:chExt cx="1922694" cy="1388659"/>
          </a:xfrm>
        </p:grpSpPr>
        <p:pic>
          <p:nvPicPr>
            <p:cNvPr id="119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0" name="TextBox 119"/>
            <p:cNvSpPr txBox="1"/>
            <p:nvPr/>
          </p:nvSpPr>
          <p:spPr>
            <a:xfrm>
              <a:off x="6014306" y="1855703"/>
              <a:ext cx="1802630" cy="52322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121" name="Group 29"/>
          <p:cNvGrpSpPr/>
          <p:nvPr/>
        </p:nvGrpSpPr>
        <p:grpSpPr>
          <a:xfrm>
            <a:off x="7146792" y="635306"/>
            <a:ext cx="1077747" cy="1134495"/>
            <a:chOff x="7736456" y="930673"/>
            <a:chExt cx="1436996" cy="1512660"/>
          </a:xfrm>
        </p:grpSpPr>
        <p:pic>
          <p:nvPicPr>
            <p:cNvPr id="122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736456" y="1006337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3" name="TextBox 122"/>
            <p:cNvSpPr txBox="1"/>
            <p:nvPr/>
          </p:nvSpPr>
          <p:spPr>
            <a:xfrm>
              <a:off x="7844217" y="930673"/>
              <a:ext cx="1157155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124" name="Group 32"/>
          <p:cNvGrpSpPr/>
          <p:nvPr/>
        </p:nvGrpSpPr>
        <p:grpSpPr>
          <a:xfrm>
            <a:off x="5929129" y="733525"/>
            <a:ext cx="928702" cy="922503"/>
            <a:chOff x="7448530" y="2117315"/>
            <a:chExt cx="1238270" cy="1230004"/>
          </a:xfrm>
        </p:grpSpPr>
        <p:pic>
          <p:nvPicPr>
            <p:cNvPr id="125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6" name="TextBox 125"/>
            <p:cNvSpPr txBox="1"/>
            <p:nvPr/>
          </p:nvSpPr>
          <p:spPr>
            <a:xfrm>
              <a:off x="7448530" y="3024155"/>
              <a:ext cx="1187078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12573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28" name="Group 46"/>
          <p:cNvGrpSpPr/>
          <p:nvPr/>
        </p:nvGrpSpPr>
        <p:grpSpPr>
          <a:xfrm>
            <a:off x="2681329" y="3184936"/>
            <a:ext cx="2260754" cy="1826069"/>
            <a:chOff x="2051102" y="3954147"/>
            <a:chExt cx="3014339" cy="2434758"/>
          </a:xfrm>
        </p:grpSpPr>
        <p:pic>
          <p:nvPicPr>
            <p:cNvPr id="129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0" name="Picture 1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51102" y="5036355"/>
              <a:ext cx="2032000" cy="135255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1" name="Rectangle 13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1200" kern="0" dirty="0">
                  <a:solidFill>
                    <a:sysClr val="window" lastClr="FFFFFF"/>
                  </a:solidFill>
                  <a:latin typeface="Helvetica" pitchFamily="34" charset="0"/>
                  <a:cs typeface="Helvetica" pitchFamily="34" charset="0"/>
                </a:rPr>
                <a:t>Pulsar timing</a:t>
              </a: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4526898" y="3189528"/>
            <a:ext cx="1866582" cy="175352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Space detectors</a:t>
            </a:r>
          </a:p>
        </p:txBody>
      </p:sp>
      <p:pic>
        <p:nvPicPr>
          <p:cNvPr id="135" name="Picture 2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6935" y="3403646"/>
            <a:ext cx="1191683" cy="631715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7" name="Group 53"/>
          <p:cNvGrpSpPr>
            <a:grpSpLocks noChangeAspect="1"/>
          </p:cNvGrpSpPr>
          <p:nvPr/>
        </p:nvGrpSpPr>
        <p:grpSpPr bwMode="auto">
          <a:xfrm>
            <a:off x="971549" y="2849003"/>
            <a:ext cx="7200938" cy="144066"/>
            <a:chOff x="-144" y="2183"/>
            <a:chExt cx="6048" cy="121"/>
          </a:xfrm>
          <a:noFill/>
        </p:grpSpPr>
        <p:sp>
          <p:nvSpPr>
            <p:cNvPr id="138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39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0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1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2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3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4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5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6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7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8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9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0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1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2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3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4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5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6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7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8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9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0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1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2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3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4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5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6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7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8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9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0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1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2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3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4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5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6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7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8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9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0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1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2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3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</p:grpSp>
      <p:pic>
        <p:nvPicPr>
          <p:cNvPr id="95" name="Picture 94" descr="GW Global Detector Map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31" y="4057082"/>
            <a:ext cx="1695863" cy="9539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56B657-EE0E-245E-460B-FED84BF64D1D}"/>
              </a:ext>
            </a:extLst>
          </p:cNvPr>
          <p:cNvSpPr/>
          <p:nvPr/>
        </p:nvSpPr>
        <p:spPr>
          <a:xfrm>
            <a:off x="6525248" y="3160769"/>
            <a:ext cx="2036958" cy="212774"/>
          </a:xfrm>
          <a:prstGeom prst="rect">
            <a:avLst/>
          </a:prstGeom>
          <a:gradFill flip="none" rotWithShape="1">
            <a:gsLst>
              <a:gs pos="0">
                <a:srgbClr val="FC950C">
                  <a:alpha val="0"/>
                </a:srgbClr>
              </a:gs>
              <a:gs pos="20000">
                <a:srgbClr val="FC950C"/>
              </a:gs>
              <a:gs pos="79000">
                <a:srgbClr val="FC950C"/>
              </a:gs>
              <a:gs pos="100000">
                <a:srgbClr val="FC950C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Terrestrial interferometers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F6F9B915-3345-8B96-A6D1-37E2B2B46994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0762" y="2238021"/>
            <a:ext cx="4075207" cy="983276"/>
          </a:xfrm>
          <a:prstGeom prst="curvedConnector3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925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A201FBB-6A1B-C998-14CD-560ABEE36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892" y="205979"/>
            <a:ext cx="4113330" cy="448995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12782-30B4-E688-DAD6-92990E4D5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08" y="202233"/>
            <a:ext cx="4995644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Why are terrestrial detectors limited to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dirty="0"/>
              <a:t>&gt; ~1 Hz?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44A9E-F25F-031D-16F3-177C457C773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4B4DB-111D-DD7D-2F01-44486E2A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E856538-71AA-FD55-D36D-C85EE6A2EA6D}"/>
              </a:ext>
            </a:extLst>
          </p:cNvPr>
          <p:cNvSpPr txBox="1">
            <a:spLocks/>
          </p:cNvSpPr>
          <p:nvPr/>
        </p:nvSpPr>
        <p:spPr>
          <a:xfrm>
            <a:off x="115011" y="1245505"/>
            <a:ext cx="4691881" cy="3692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Passing GW shortens the light path for one arm, lengthens for the other – and then vice-versa          </a:t>
            </a:r>
            <a:br>
              <a:rPr lang="en-US" sz="1800" dirty="0"/>
            </a:br>
            <a:r>
              <a:rPr lang="en-US" sz="1800" dirty="0"/>
              <a:t>				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=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· L</a:t>
            </a:r>
          </a:p>
          <a:p>
            <a:endParaRPr lang="en-US" sz="1800" dirty="0"/>
          </a:p>
          <a:p>
            <a:r>
              <a:rPr lang="en-US" sz="1800" dirty="0"/>
              <a:t>Interference at the Beam splitter turns this into a light intensity variation, and a photodiode into an electrical signal</a:t>
            </a:r>
          </a:p>
          <a:p>
            <a:r>
              <a:rPr lang="en-US" sz="1800" dirty="0"/>
              <a:t>Resolution of the readout limited by quantum effects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Physical motion of the mirrors due to local forces masks the minuscule changes in light path due to GWs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11743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-106563" y="179486"/>
            <a:ext cx="6308494" cy="52506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</a:rPr>
              <a:t>Newtonian background due to seismic environment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100668" y="882253"/>
            <a:ext cx="6148143" cy="4342156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Helvetica" charset="0"/>
              </a:rPr>
              <a:t>In principle, can eliminate all direct mechanical coupling </a:t>
            </a:r>
          </a:p>
          <a:p>
            <a:r>
              <a:rPr lang="en-US" sz="1800" dirty="0">
                <a:latin typeface="Helvetica" charset="0"/>
              </a:rPr>
              <a:t>Can not shield against the wandering</a:t>
            </a:r>
            <a:r>
              <a:rPr lang="en-US" sz="1800" b="1" dirty="0">
                <a:latin typeface="Helvetica" charset="0"/>
              </a:rPr>
              <a:t> </a:t>
            </a:r>
            <a:r>
              <a:rPr lang="en-US" sz="1800" dirty="0">
                <a:latin typeface="Helvetica" charset="0"/>
              </a:rPr>
              <a:t>net gravity vector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8859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288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5717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29146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6B7CCA-824E-AA4C-937E-B064C7B10DC8}" type="slidenum">
              <a:rPr lang="en-US" sz="900">
                <a:latin typeface="Helvetica" charset="0"/>
              </a:rPr>
              <a:pPr/>
              <a:t>5</a:t>
            </a:fld>
            <a:endParaRPr lang="en-US" sz="900">
              <a:latin typeface="Helvetica" charset="0"/>
            </a:endParaRPr>
          </a:p>
        </p:txBody>
      </p:sp>
      <p:pic>
        <p:nvPicPr>
          <p:cNvPr id="9" name="Content Placeholder 4" descr="bsc structure as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6339816" y="-33420"/>
            <a:ext cx="1669540" cy="17249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89" y="1890028"/>
            <a:ext cx="2797026" cy="1287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72" y="3261943"/>
            <a:ext cx="2432012" cy="1842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2869" y="2026734"/>
            <a:ext cx="3118131" cy="300246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3814089" y="2441069"/>
            <a:ext cx="799244" cy="1855023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868330" y="978520"/>
            <a:ext cx="1306256" cy="161413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591230" y="1262876"/>
            <a:ext cx="621577" cy="278501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7212807" y="1092821"/>
            <a:ext cx="76079" cy="239068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5663564" y="1092821"/>
            <a:ext cx="1549242" cy="2711403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716168" y="4934414"/>
            <a:ext cx="10887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Images: J. Harms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5D330F-2719-0370-4F72-E35D0F059D80}"/>
              </a:ext>
            </a:extLst>
          </p:cNvPr>
          <p:cNvSpPr txBox="1"/>
          <p:nvPr/>
        </p:nvSpPr>
        <p:spPr>
          <a:xfrm rot="16200000">
            <a:off x="7466416" y="4169641"/>
            <a:ext cx="1390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Images: J. Harms</a:t>
            </a:r>
          </a:p>
        </p:txBody>
      </p:sp>
    </p:spTree>
    <p:extLst>
      <p:ext uri="{BB962C8B-B14F-4D97-AF65-F5344CB8AC3E}">
        <p14:creationId xmlns:p14="http://schemas.microsoft.com/office/powerpoint/2010/main" val="1871250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14FD9-8613-24C0-7A57-EC9C55DFF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9450" y="288544"/>
            <a:ext cx="5279012" cy="1678791"/>
          </a:xfrm>
        </p:spPr>
        <p:txBody>
          <a:bodyPr>
            <a:normAutofit/>
          </a:bodyPr>
          <a:lstStyle/>
          <a:p>
            <a:r>
              <a:rPr lang="en-US" dirty="0"/>
              <a:t>Newtonian background </a:t>
            </a:r>
            <a:br>
              <a:rPr lang="en-US" dirty="0"/>
            </a:br>
            <a:r>
              <a:rPr lang="en-US" dirty="0"/>
              <a:t>creates a wall </a:t>
            </a:r>
            <a:br>
              <a:rPr lang="en-US" dirty="0"/>
            </a:br>
            <a:r>
              <a:rPr lang="en-US" dirty="0"/>
              <a:t>at a few Hz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EF402-759B-5DE7-111E-65A08D76D36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AB94D-A69A-0BAC-832F-44DA97F9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6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D2FBC7-BC82-391F-A3A0-9D59CFCF0C00}"/>
              </a:ext>
            </a:extLst>
          </p:cNvPr>
          <p:cNvSpPr txBox="1">
            <a:spLocks/>
          </p:cNvSpPr>
          <p:nvPr/>
        </p:nvSpPr>
        <p:spPr>
          <a:xfrm>
            <a:off x="0" y="1988462"/>
            <a:ext cx="4941359" cy="2866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Newtonian Background falls as ~ 1/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2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200" baseline="30000" dirty="0">
              <a:solidFill>
                <a:srgbClr val="FF0000"/>
              </a:solidFill>
            </a:endParaRPr>
          </a:p>
          <a:p>
            <a:r>
              <a:rPr lang="en-US" sz="1800" dirty="0"/>
              <a:t>Can reduce somewhat by moving underground</a:t>
            </a:r>
          </a:p>
          <a:p>
            <a:pPr lvl="1"/>
            <a:r>
              <a:rPr lang="en-US" sz="1800" dirty="0"/>
              <a:t>ET vs CE – more later on these two</a:t>
            </a:r>
          </a:p>
          <a:p>
            <a:r>
              <a:rPr lang="en-US" sz="1800" dirty="0"/>
              <a:t>Can reduce somewhat with arrays of seismometers and subtraction of effect</a:t>
            </a:r>
          </a:p>
          <a:p>
            <a:r>
              <a:rPr lang="en-US" sz="1800" dirty="0">
                <a:latin typeface="Helvetica" charset="0"/>
              </a:rPr>
              <a:t>Forbiddingly large for ~3Hz and lower</a:t>
            </a:r>
          </a:p>
          <a:p>
            <a:r>
              <a:rPr lang="en-US" sz="1800" dirty="0">
                <a:solidFill>
                  <a:srgbClr val="FF0000"/>
                </a:solidFill>
                <a:latin typeface="Helvetica" charset="0"/>
              </a:rPr>
              <a:t>Ultimate limit on the lowest frequency detectors on- or  under-ground</a:t>
            </a:r>
          </a:p>
          <a:p>
            <a:r>
              <a:rPr lang="en-US" sz="1800" dirty="0">
                <a:solidFill>
                  <a:srgbClr val="FF0000"/>
                </a:solidFill>
                <a:latin typeface="Helvetica" charset="0"/>
              </a:rPr>
              <a:t>And thus the largest BH masses detectable</a:t>
            </a:r>
          </a:p>
          <a:p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26AE6E-7CD5-37C7-86AE-009E68D58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882" y="-2654"/>
            <a:ext cx="3948585" cy="26767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69AF01-8FF5-2D87-428D-EF6452982A99}"/>
              </a:ext>
            </a:extLst>
          </p:cNvPr>
          <p:cNvSpPr txBox="1"/>
          <p:nvPr/>
        </p:nvSpPr>
        <p:spPr>
          <a:xfrm rot="16200000">
            <a:off x="8363369" y="1465201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Harms et al.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E30FEE-7ACD-E87B-C453-458734B00F5D}"/>
              </a:ext>
            </a:extLst>
          </p:cNvPr>
          <p:cNvSpPr txBox="1"/>
          <p:nvPr/>
        </p:nvSpPr>
        <p:spPr>
          <a:xfrm rot="16200000">
            <a:off x="8418217" y="3373336"/>
            <a:ext cx="127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Evans et al. 2023</a:t>
            </a:r>
          </a:p>
        </p:txBody>
      </p: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79DF40F2-BFDB-B447-6777-E3E0057BA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66746" y="2571750"/>
            <a:ext cx="3957224" cy="2469358"/>
          </a:xfrm>
        </p:spPr>
      </p:pic>
    </p:spTree>
    <p:extLst>
      <p:ext uri="{BB962C8B-B14F-4D97-AF65-F5344CB8AC3E}">
        <p14:creationId xmlns:p14="http://schemas.microsoft.com/office/powerpoint/2010/main" val="323824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81A2D-9333-D8C4-FD8E-B7B1ACF2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limitations for Terrestrial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1AD59-F87F-626A-2082-F175BBD65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39567"/>
            <a:ext cx="8229600" cy="36550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Arm length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/>
              <a:t> – currently in short-antenna limit; path-length shift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</a:t>
            </a:r>
            <a:r>
              <a:rPr lang="en-US" dirty="0"/>
              <a:t>from a given strain grows with interferometer arm length. Maximize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! 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· L</a:t>
            </a:r>
            <a:endParaRPr lang="en-US" dirty="0"/>
          </a:p>
          <a:p>
            <a:pPr lvl="1"/>
            <a:r>
              <a:rPr lang="en-US" dirty="0"/>
              <a:t>LIGO 4km,  Virgo and KAGRA 3km</a:t>
            </a:r>
          </a:p>
          <a:p>
            <a:endParaRPr lang="en-US" dirty="0"/>
          </a:p>
          <a:p>
            <a:r>
              <a:rPr lang="en-US" dirty="0"/>
              <a:t>Optical resolution – limited by photon </a:t>
            </a:r>
            <a:br>
              <a:rPr lang="en-US" dirty="0"/>
            </a:br>
            <a:r>
              <a:rPr lang="en-US" dirty="0"/>
              <a:t>Poisson counting statistics; maximize laser power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r>
              <a:rPr lang="en-US" dirty="0"/>
              <a:t>…but too much power, and the radiation pressure </a:t>
            </a:r>
            <a:br>
              <a:rPr lang="en-US" dirty="0"/>
            </a:br>
            <a:r>
              <a:rPr lang="en-US" dirty="0"/>
              <a:t>causes mirror motion which masks the GW</a:t>
            </a:r>
          </a:p>
          <a:p>
            <a:r>
              <a:rPr lang="en-US" dirty="0"/>
              <a:t>Optimal power – naïve quantum limit</a:t>
            </a:r>
          </a:p>
          <a:p>
            <a:pPr lvl="1"/>
            <a:r>
              <a:rPr lang="en-US" dirty="0"/>
              <a:t>Working with ~50-100 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5CB9E-7E41-4488-9C89-060375D0515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D3E2B-0BEC-752F-ECD2-55ABF778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3BB51-C63E-B481-97C5-B804F0369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42"/>
          <a:stretch/>
        </p:blipFill>
        <p:spPr>
          <a:xfrm>
            <a:off x="6285635" y="2974312"/>
            <a:ext cx="2668729" cy="1526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764B60-F097-0B3F-3163-9790455F3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735"/>
          <a:stretch/>
        </p:blipFill>
        <p:spPr>
          <a:xfrm>
            <a:off x="6553200" y="2240724"/>
            <a:ext cx="2668729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71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CF86-B7CD-D8D8-9DF8-BDA5A338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9" y="-97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Sensitivity improvements boost signal rate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E1820-553A-E734-F7B0-97FC0B4B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AA9B4D-1979-F54D-31F9-2D4E505A4DF7}"/>
              </a:ext>
            </a:extLst>
          </p:cNvPr>
          <p:cNvSpPr txBox="1">
            <a:spLocks/>
          </p:cNvSpPr>
          <p:nvPr/>
        </p:nvSpPr>
        <p:spPr>
          <a:xfrm>
            <a:off x="115011" y="1245506"/>
            <a:ext cx="841742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8EE17-803F-F448-017B-925FCEB13CBC}"/>
              </a:ext>
            </a:extLst>
          </p:cNvPr>
          <p:cNvSpPr txBox="1">
            <a:spLocks/>
          </p:cNvSpPr>
          <p:nvPr/>
        </p:nvSpPr>
        <p:spPr>
          <a:xfrm>
            <a:off x="464029" y="707984"/>
            <a:ext cx="4107971" cy="96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baseline="-25000" dirty="0" err="1">
                <a:solidFill>
                  <a:schemeClr val="bg1"/>
                </a:solidFill>
              </a:rPr>
              <a:t>reach</a:t>
            </a:r>
            <a:r>
              <a:rPr lang="en-US" sz="1800" dirty="0">
                <a:solidFill>
                  <a:schemeClr val="bg1"/>
                </a:solidFill>
              </a:rPr>
              <a:t>  ∝ 1/</a:t>
            </a:r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baseline="-25000" dirty="0" err="1">
                <a:solidFill>
                  <a:schemeClr val="bg1"/>
                </a:solidFill>
              </a:rPr>
              <a:t>sensitivity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/>
              <a:t>Volume of space accessible – </a:t>
            </a:r>
            <a:br>
              <a:rPr lang="en-US" sz="1800" dirty="0"/>
            </a:br>
            <a:r>
              <a:rPr lang="en-US" sz="1800" dirty="0"/>
              <a:t>and sources –grows as ~(sensitivity)</a:t>
            </a:r>
            <a:r>
              <a:rPr lang="en-US" sz="2200" baseline="30000" dirty="0">
                <a:solidFill>
                  <a:srgbClr val="FF0000"/>
                </a:solidFill>
              </a:rPr>
              <a:t>3</a:t>
            </a:r>
          </a:p>
          <a:p>
            <a:pPr marL="0" indent="0">
              <a:buNone/>
            </a:pPr>
            <a:endParaRPr lang="en-US" sz="1800" baseline="30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A142CE-3EBF-CE67-74C6-7399E7E92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85111"/>
            <a:ext cx="4264658" cy="8471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AE9B0-59F4-F0B4-A9FE-301F606CD341}"/>
              </a:ext>
            </a:extLst>
          </p:cNvPr>
          <p:cNvSpPr txBox="1">
            <a:spLocks/>
          </p:cNvSpPr>
          <p:nvPr/>
        </p:nvSpPr>
        <p:spPr>
          <a:xfrm>
            <a:off x="4884134" y="2127868"/>
            <a:ext cx="4107971" cy="2561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There are gaps for the upgrades… but so far we make up for it</a:t>
            </a:r>
          </a:p>
        </p:txBody>
      </p:sp>
      <p:pic>
        <p:nvPicPr>
          <p:cNvPr id="4" name="Picture 3" descr="latex-image-1.pdf">
            <a:extLst>
              <a:ext uri="{FF2B5EF4-FFF2-40B4-BE49-F238E27FC236}">
                <a16:creationId xmlns:a16="http://schemas.microsoft.com/office/drawing/2014/main" id="{EE3E16EC-9A91-1D2B-EFB5-D3661F9DE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17" y="759196"/>
            <a:ext cx="1296485" cy="661121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DA8946F-BB65-BE75-7B55-3E20E63BB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5220" y="1769542"/>
            <a:ext cx="4279240" cy="3394075"/>
          </a:xfrm>
        </p:spPr>
      </p:pic>
    </p:spTree>
    <p:extLst>
      <p:ext uri="{BB962C8B-B14F-4D97-AF65-F5344CB8AC3E}">
        <p14:creationId xmlns:p14="http://schemas.microsoft.com/office/powerpoint/2010/main" val="245314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CF86-B7CD-D8D8-9DF8-BDA5A338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9" y="-97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Sensitivity improvements boost signal rate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E1820-553A-E734-F7B0-97FC0B4B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AA9B4D-1979-F54D-31F9-2D4E505A4DF7}"/>
              </a:ext>
            </a:extLst>
          </p:cNvPr>
          <p:cNvSpPr txBox="1">
            <a:spLocks/>
          </p:cNvSpPr>
          <p:nvPr/>
        </p:nvSpPr>
        <p:spPr>
          <a:xfrm>
            <a:off x="115011" y="1245506"/>
            <a:ext cx="841742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8EE17-803F-F448-017B-925FCEB13CBC}"/>
              </a:ext>
            </a:extLst>
          </p:cNvPr>
          <p:cNvSpPr txBox="1">
            <a:spLocks/>
          </p:cNvSpPr>
          <p:nvPr/>
        </p:nvSpPr>
        <p:spPr>
          <a:xfrm>
            <a:off x="464029" y="707984"/>
            <a:ext cx="4107971" cy="96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baseline="-25000" dirty="0" err="1">
                <a:solidFill>
                  <a:schemeClr val="bg1"/>
                </a:solidFill>
              </a:rPr>
              <a:t>reach</a:t>
            </a:r>
            <a:r>
              <a:rPr lang="en-US" sz="1800" dirty="0">
                <a:solidFill>
                  <a:schemeClr val="bg1"/>
                </a:solidFill>
              </a:rPr>
              <a:t>  ∝ 1/</a:t>
            </a:r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baseline="-25000" dirty="0" err="1">
                <a:solidFill>
                  <a:schemeClr val="bg1"/>
                </a:solidFill>
              </a:rPr>
              <a:t>sensitivity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/>
              <a:t>Volume of space accessible – </a:t>
            </a:r>
            <a:br>
              <a:rPr lang="en-US" sz="1800" dirty="0"/>
            </a:br>
            <a:r>
              <a:rPr lang="en-US" sz="1800" dirty="0"/>
              <a:t>and sources –grows as ~(sensitivity)</a:t>
            </a:r>
            <a:r>
              <a:rPr lang="en-US" sz="2200" baseline="30000" dirty="0">
                <a:solidFill>
                  <a:srgbClr val="FF0000"/>
                </a:solidFill>
              </a:rPr>
              <a:t>3</a:t>
            </a:r>
          </a:p>
          <a:p>
            <a:pPr marL="0" indent="0">
              <a:buNone/>
            </a:pPr>
            <a:endParaRPr lang="en-US" sz="1800" baseline="30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A142CE-3EBF-CE67-74C6-7399E7E92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85111"/>
            <a:ext cx="4264658" cy="8471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AE9B0-59F4-F0B4-A9FE-301F606CD341}"/>
              </a:ext>
            </a:extLst>
          </p:cNvPr>
          <p:cNvSpPr txBox="1">
            <a:spLocks/>
          </p:cNvSpPr>
          <p:nvPr/>
        </p:nvSpPr>
        <p:spPr>
          <a:xfrm>
            <a:off x="4884134" y="2127868"/>
            <a:ext cx="4107971" cy="2561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There are gaps for the upgrades… but so far we make up for it</a:t>
            </a:r>
          </a:p>
        </p:txBody>
      </p:sp>
      <p:pic>
        <p:nvPicPr>
          <p:cNvPr id="4" name="Picture 3" descr="latex-image-1.pdf">
            <a:extLst>
              <a:ext uri="{FF2B5EF4-FFF2-40B4-BE49-F238E27FC236}">
                <a16:creationId xmlns:a16="http://schemas.microsoft.com/office/drawing/2014/main" id="{EE3E16EC-9A91-1D2B-EFB5-D3661F9DE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17" y="759196"/>
            <a:ext cx="1296485" cy="661121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DA8946F-BB65-BE75-7B55-3E20E63BB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5220" y="1769542"/>
            <a:ext cx="4279240" cy="3394075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B22A0E-5BBF-E0DC-90BA-B027989B4797}"/>
              </a:ext>
            </a:extLst>
          </p:cNvPr>
          <p:cNvCxnSpPr/>
          <p:nvPr/>
        </p:nvCxnSpPr>
        <p:spPr>
          <a:xfrm flipV="1">
            <a:off x="1551008" y="2385875"/>
            <a:ext cx="2048719" cy="2381389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231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6C6C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91318</TotalTime>
  <Words>1612</Words>
  <Application>Microsoft Macintosh PowerPoint</Application>
  <PresentationFormat>On-screen Show (16:9)</PresentationFormat>
  <Paragraphs>229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Arial</vt:lpstr>
      <vt:lpstr>Calibri</vt:lpstr>
      <vt:lpstr>Georgia</vt:lpstr>
      <vt:lpstr>Helvetica</vt:lpstr>
      <vt:lpstr>Times</vt:lpstr>
      <vt:lpstr>Times New Roman</vt:lpstr>
      <vt:lpstr>Wingdings</vt:lpstr>
      <vt:lpstr>Work Sans</vt:lpstr>
      <vt:lpstr>Office Theme</vt:lpstr>
      <vt:lpstr>Present and Future Terrestrial GW Detectors</vt:lpstr>
      <vt:lpstr>The Gravitational Wave Spectrum</vt:lpstr>
      <vt:lpstr>The Gravitational Wave Spectrum</vt:lpstr>
      <vt:lpstr>Why are terrestrial detectors limited to f &gt; ~1 Hz?</vt:lpstr>
      <vt:lpstr>Newtonian background due to seismic environment</vt:lpstr>
      <vt:lpstr>Newtonian background  creates a wall  at a few Hz</vt:lpstr>
      <vt:lpstr>Practical limitations for Terrestrial Detectors</vt:lpstr>
      <vt:lpstr>Sensitivity improvements boost signal rate</vt:lpstr>
      <vt:lpstr>Sensitivity improvements boost signal rate</vt:lpstr>
      <vt:lpstr>Observing with LIGO, Virgo, KAGRA</vt:lpstr>
      <vt:lpstr>Notional Plans for the current 4km observatories –  2x improvements</vt:lpstr>
      <vt:lpstr>What could we do with 10x better GW detectors?</vt:lpstr>
      <vt:lpstr>Even better detectors would deliver more science. How to build a such a  10x better detector?  One Approach: Make it 10x longer  10x larger signal  ΔL = hGW · L </vt:lpstr>
      <vt:lpstr>Noise due to stochastic forces is independent of armlength</vt:lpstr>
      <vt:lpstr>Sensing noises scale with arm length at various powers of 1/L – all get better</vt:lpstr>
      <vt:lpstr>The Infrastructure for a  realistic implementation</vt:lpstr>
      <vt:lpstr>PowerPoint Presentation</vt:lpstr>
      <vt:lpstr>CE Detector Design</vt:lpstr>
      <vt:lpstr>CE Infrastructure</vt:lpstr>
      <vt:lpstr>PowerPoint Presentation</vt:lpstr>
      <vt:lpstr>CE Status</vt:lpstr>
      <vt:lpstr>European Vision for the next generation:  Einstein Telescope</vt:lpstr>
      <vt:lpstr>Reach of present and future instruments</vt:lpstr>
      <vt:lpstr>The last page</vt:lpstr>
    </vt:vector>
  </TitlesOfParts>
  <Company>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Barsotti</dc:creator>
  <cp:lastModifiedBy>David H Shoemaker</cp:lastModifiedBy>
  <cp:revision>581</cp:revision>
  <cp:lastPrinted>2023-07-03T04:22:07Z</cp:lastPrinted>
  <dcterms:created xsi:type="dcterms:W3CDTF">2016-03-21T20:14:31Z</dcterms:created>
  <dcterms:modified xsi:type="dcterms:W3CDTF">2024-06-27T17:36:08Z</dcterms:modified>
</cp:coreProperties>
</file>