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embeddedFontLst>
    <p:embeddedFont>
      <p:font typeface="EB Garamond"/>
      <p:regular r:id="rId38"/>
      <p:bold r:id="rId39"/>
      <p:italic r:id="rId40"/>
      <p:boldItalic r:id="rId41"/>
    </p:embeddedFont>
    <p:embeddedFont>
      <p:font typeface="Spectral"/>
      <p:regular r:id="rId42"/>
      <p:bold r:id="rId43"/>
      <p:italic r:id="rId44"/>
      <p:boldItalic r:id="rId45"/>
    </p:embeddedFont>
    <p:embeddedFont>
      <p:font typeface="Roboto Mono"/>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C8C545-DCC6-4024-BB74-F28BA9252140}">
  <a:tblStyle styleId="{A4C8C545-DCC6-4024-BB74-F28BA925214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EBGaramond-italic.fntdata"/><Relationship Id="rId42" Type="http://schemas.openxmlformats.org/officeDocument/2006/relationships/font" Target="fonts/Spectral-regular.fntdata"/><Relationship Id="rId41" Type="http://schemas.openxmlformats.org/officeDocument/2006/relationships/font" Target="fonts/EBGaramond-boldItalic.fntdata"/><Relationship Id="rId44" Type="http://schemas.openxmlformats.org/officeDocument/2006/relationships/font" Target="fonts/Spectral-italic.fntdata"/><Relationship Id="rId43" Type="http://schemas.openxmlformats.org/officeDocument/2006/relationships/font" Target="fonts/Spectral-bold.fntdata"/><Relationship Id="rId46" Type="http://schemas.openxmlformats.org/officeDocument/2006/relationships/font" Target="fonts/RobotoMono-regular.fntdata"/><Relationship Id="rId45" Type="http://schemas.openxmlformats.org/officeDocument/2006/relationships/font" Target="fonts/Spectral-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Mono-italic.fntdata"/><Relationship Id="rId47" Type="http://schemas.openxmlformats.org/officeDocument/2006/relationships/font" Target="fonts/RobotoMono-bold.fntdata"/><Relationship Id="rId49" Type="http://schemas.openxmlformats.org/officeDocument/2006/relationships/font" Target="fonts/RobotoMon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EBGaramond-bold.fntdata"/><Relationship Id="rId38" Type="http://schemas.openxmlformats.org/officeDocument/2006/relationships/font" Target="fonts/EBGaramond-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e6f4209cd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e6f4209cd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e6f4209cdc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e6f4209cdc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e6f4209cdc_0_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e6f4209cdc_0_5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e6f0222d7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e6f0222d7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e6f0222d7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e6f0222d7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e6f4209cdc_0_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e6f4209cdc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e6f0222d77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e6f0222d77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e6f0222d7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2e6f0222d7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e6f0222d77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e6f0222d77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e6f4209cdc_0_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e6f4209cdc_0_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e6f4209cdc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e6f4209cdc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6f0222d77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e6f0222d77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e6f4209cdc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e6f4209cdc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e6f4209cdc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e6f4209cdc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e6f4209cdc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e6f4209cdc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e6f4209cdc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e6f4209cdc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e6f4209cdc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e6f4209cdc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e6f4209cdc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e6f4209cdc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e6f4209cdc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e6f4209cdc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e6f0222d77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e6f0222d77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e6f4209cd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e6f4209cd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e6f0222d77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e6f0222d77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e6f4209cdc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e6f4209cdc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e6f4209cdc_0_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e6f4209cdc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e6f4209cdc_0_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e6f4209cdc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e6f4209cdc_0_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e6f4209cdc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e6f0222d77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e6f0222d77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2e6f0222d77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2e6f0222d7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e6f4209cdc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e6f4209cdc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e6f4209cdc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e6f4209cdc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1pPr>
            <a:lvl2pPr lvl="1">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2pPr>
            <a:lvl3pPr lvl="2">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3pPr>
            <a:lvl4pPr lvl="3">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4pPr>
            <a:lvl5pPr lvl="4">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5pPr>
            <a:lvl6pPr lvl="5">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6pPr>
            <a:lvl7pPr lvl="6">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7pPr>
            <a:lvl8pPr lvl="7">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8pPr>
            <a:lvl9pPr lvl="8">
              <a:spcBef>
                <a:spcPts val="0"/>
              </a:spcBef>
              <a:spcAft>
                <a:spcPts val="0"/>
              </a:spcAft>
              <a:buClr>
                <a:schemeClr val="dk1"/>
              </a:buClr>
              <a:buSzPts val="2800"/>
              <a:buFont typeface="EB Garamond"/>
              <a:buNone/>
              <a:defRPr sz="2800">
                <a:solidFill>
                  <a:schemeClr val="dk1"/>
                </a:solidFill>
                <a:latin typeface="EB Garamond"/>
                <a:ea typeface="EB Garamond"/>
                <a:cs typeface="EB Garamond"/>
                <a:sym typeface="EB Garamon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EB Garamond"/>
              <a:buChar char="●"/>
              <a:defRPr sz="1800">
                <a:solidFill>
                  <a:schemeClr val="dk1"/>
                </a:solidFill>
                <a:latin typeface="EB Garamond"/>
                <a:ea typeface="EB Garamond"/>
                <a:cs typeface="EB Garamond"/>
                <a:sym typeface="EB Garamond"/>
              </a:defRPr>
            </a:lvl1pPr>
            <a:lvl2pPr indent="-317500" lvl="1" marL="9144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2pPr>
            <a:lvl3pPr indent="-317500" lvl="2" marL="13716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3pPr>
            <a:lvl4pPr indent="-317500" lvl="3" marL="18288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4pPr>
            <a:lvl5pPr indent="-317500" lvl="4" marL="22860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5pPr>
            <a:lvl6pPr indent="-317500" lvl="5" marL="27432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6pPr>
            <a:lvl7pPr indent="-317500" lvl="6" marL="32004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7pPr>
            <a:lvl8pPr indent="-317500" lvl="7" marL="36576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8pPr>
            <a:lvl9pPr indent="-317500" lvl="8" marL="41148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alog.ligo-wa.caltech.edu/aLOG/index.php?callRep=70808" TargetMode="External"/><Relationship Id="rId4" Type="http://schemas.openxmlformats.org/officeDocument/2006/relationships/hyperlink" Target="https://alog.ligo-wa.caltech.edu/aLOG/index.php?callRep=7340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ligo-g2401139" TargetMode="Externa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hyperlink" Target="https://dcc.cosmicexplorer.org/CE-T2400008"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19.png"/><Relationship Id="rId5"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1" Type="http://schemas.openxmlformats.org/officeDocument/2006/relationships/hyperlink" Target="https://alog.ligo-wa.caltech.edu/aLOG/index.php?callRep=70808" TargetMode="External"/><Relationship Id="rId10" Type="http://schemas.openxmlformats.org/officeDocument/2006/relationships/hyperlink" Target="https://alog.ligo-wa.caltech.edu/aLOG/index.php?callRep=73403" TargetMode="External"/><Relationship Id="rId13" Type="http://schemas.openxmlformats.org/officeDocument/2006/relationships/hyperlink" Target="https://dcc.ligo.org/LIGO-T1700353" TargetMode="External"/><Relationship Id="rId12" Type="http://schemas.openxmlformats.org/officeDocument/2006/relationships/hyperlink" Target="https://alog.ligo-wa.caltech.edu/aLOG/index.php?callRep=70985" TargetMode="External"/><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doi.org/10.1364/OE.439253" TargetMode="External"/><Relationship Id="rId4" Type="http://schemas.openxmlformats.org/officeDocument/2006/relationships/hyperlink" Target="https://dcc.ligo.org/LIGO-T1300074" TargetMode="External"/><Relationship Id="rId9" Type="http://schemas.openxmlformats.org/officeDocument/2006/relationships/hyperlink" Target="https://alog.ligo-wa.caltech.edu/aLOG/index.php?callRep=66866" TargetMode="External"/><Relationship Id="rId15" Type="http://schemas.openxmlformats.org/officeDocument/2006/relationships/hyperlink" Target="https://dcc.ligo.org/LIGO-G2401139" TargetMode="External"/><Relationship Id="rId14" Type="http://schemas.openxmlformats.org/officeDocument/2006/relationships/hyperlink" Target="https://dcc.ligo.org/LIGO-G1602269" TargetMode="External"/><Relationship Id="rId17" Type="http://schemas.openxmlformats.org/officeDocument/2006/relationships/hyperlink" Target="https://dcc.ligo.org/LIGO-T1500559/public" TargetMode="External"/><Relationship Id="rId16" Type="http://schemas.openxmlformats.org/officeDocument/2006/relationships/hyperlink" Target="https://dcc.cosmicexplorer.org/CE-T2400008" TargetMode="External"/><Relationship Id="rId5" Type="http://schemas.openxmlformats.org/officeDocument/2006/relationships/hyperlink" Target="https://arxiv.org/abs/2210.05934" TargetMode="External"/><Relationship Id="rId6" Type="http://schemas.openxmlformats.org/officeDocument/2006/relationships/hyperlink" Target="https://opg.optica.org/ol/fulltext.cfm?uri=ol-23-21-1704&amp;id=62753" TargetMode="External"/><Relationship Id="rId18" Type="http://schemas.openxmlformats.org/officeDocument/2006/relationships/hyperlink" Target="https://doi.org/10.1103/PhysRevD.73.122005" TargetMode="External"/><Relationship Id="rId7" Type="http://schemas.openxmlformats.org/officeDocument/2006/relationships/hyperlink" Target="https://pubs.aip.org/aip/rsi/article/87/1/014502/367353/The-advanced-LIGO-input-optics" TargetMode="External"/><Relationship Id="rId8" Type="http://schemas.openxmlformats.org/officeDocument/2006/relationships/hyperlink" Target="https://alog.ligo-wa.caltech.edu/aLOG/index.php?callRep=67871"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5.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905475" y="522875"/>
            <a:ext cx="7326600" cy="2311200"/>
          </a:xfrm>
          <a:prstGeom prst="rect">
            <a:avLst/>
          </a:prstGeom>
          <a:ln cap="flat" cmpd="sng" w="9525">
            <a:solidFill>
              <a:srgbClr val="FFF5EA"/>
            </a:solidFill>
            <a:prstDash val="solid"/>
            <a:round/>
            <a:headEnd len="sm" w="sm" type="none"/>
            <a:tailEnd len="sm" w="sm" type="none"/>
          </a:ln>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Laser Noise in </a:t>
            </a:r>
            <a:br>
              <a:rPr lang="en"/>
            </a:br>
            <a:r>
              <a:rPr lang="en"/>
              <a:t>Advanced LIGO and </a:t>
            </a:r>
            <a:endParaRPr/>
          </a:p>
          <a:p>
            <a:pPr indent="0" lvl="0" marL="0" rtl="0" algn="ctr">
              <a:spcBef>
                <a:spcPts val="0"/>
              </a:spcBef>
              <a:spcAft>
                <a:spcPts val="0"/>
              </a:spcAft>
              <a:buNone/>
            </a:pPr>
            <a:r>
              <a:rPr lang="en"/>
              <a:t>Cosmic Explorer</a:t>
            </a:r>
            <a:endParaRPr/>
          </a:p>
        </p:txBody>
      </p:sp>
      <p:sp>
        <p:nvSpPr>
          <p:cNvPr id="55" name="Google Shape;55;p13"/>
          <p:cNvSpPr txBox="1"/>
          <p:nvPr>
            <p:ph idx="1" type="subTitle"/>
          </p:nvPr>
        </p:nvSpPr>
        <p:spPr>
          <a:xfrm>
            <a:off x="311700" y="2834125"/>
            <a:ext cx="8520600" cy="1901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Craig Cahillane </a:t>
            </a:r>
            <a:endParaRPr/>
          </a:p>
          <a:p>
            <a:pPr indent="0" lvl="0" marL="0" rtl="0" algn="ctr">
              <a:spcBef>
                <a:spcPts val="0"/>
              </a:spcBef>
              <a:spcAft>
                <a:spcPts val="0"/>
              </a:spcAft>
              <a:buNone/>
            </a:pPr>
            <a:r>
              <a:rPr lang="en"/>
              <a:t>on behalf of the CE Optical Design Team</a:t>
            </a:r>
            <a:endParaRPr/>
          </a:p>
          <a:p>
            <a:pPr indent="0" lvl="0" marL="0" rtl="0" algn="ctr">
              <a:spcBef>
                <a:spcPts val="0"/>
              </a:spcBef>
              <a:spcAft>
                <a:spcPts val="0"/>
              </a:spcAft>
              <a:buNone/>
            </a:pPr>
            <a:r>
              <a:rPr lang="en"/>
              <a:t>XGCD call</a:t>
            </a:r>
            <a:endParaRPr/>
          </a:p>
          <a:p>
            <a:pPr indent="0" lvl="0" marL="0" rtl="0" algn="ctr">
              <a:spcBef>
                <a:spcPts val="0"/>
              </a:spcBef>
              <a:spcAft>
                <a:spcPts val="0"/>
              </a:spcAft>
              <a:buNone/>
            </a:pPr>
            <a:r>
              <a:rPr lang="en"/>
              <a:t>June 24, 2024</a:t>
            </a:r>
            <a:endParaRPr/>
          </a:p>
        </p:txBody>
      </p:sp>
      <p:pic>
        <p:nvPicPr>
          <p:cNvPr id="56" name="Google Shape;56;p13"/>
          <p:cNvPicPr preferRelativeResize="0"/>
          <p:nvPr/>
        </p:nvPicPr>
        <p:blipFill>
          <a:blip r:embed="rId3">
            <a:alphaModFix/>
          </a:blip>
          <a:stretch>
            <a:fillRect/>
          </a:stretch>
        </p:blipFill>
        <p:spPr>
          <a:xfrm>
            <a:off x="21912" y="4145445"/>
            <a:ext cx="1642258" cy="976325"/>
          </a:xfrm>
          <a:prstGeom prst="rect">
            <a:avLst/>
          </a:prstGeom>
          <a:noFill/>
          <a:ln>
            <a:noFill/>
          </a:ln>
        </p:spPr>
      </p:pic>
      <p:pic>
        <p:nvPicPr>
          <p:cNvPr id="57" name="Google Shape;57;p13"/>
          <p:cNvPicPr preferRelativeResize="0"/>
          <p:nvPr/>
        </p:nvPicPr>
        <p:blipFill>
          <a:blip r:embed="rId4">
            <a:alphaModFix/>
          </a:blip>
          <a:stretch>
            <a:fillRect/>
          </a:stretch>
        </p:blipFill>
        <p:spPr>
          <a:xfrm>
            <a:off x="8476127" y="0"/>
            <a:ext cx="667875" cy="902625"/>
          </a:xfrm>
          <a:prstGeom prst="rect">
            <a:avLst/>
          </a:prstGeom>
          <a:noFill/>
          <a:ln>
            <a:noFill/>
          </a:ln>
        </p:spPr>
      </p:pic>
      <p:pic>
        <p:nvPicPr>
          <p:cNvPr id="58" name="Google Shape;58;p13"/>
          <p:cNvPicPr preferRelativeResize="0"/>
          <p:nvPr/>
        </p:nvPicPr>
        <p:blipFill rotWithShape="1">
          <a:blip r:embed="rId5">
            <a:alphaModFix/>
          </a:blip>
          <a:srcRect b="61202" l="77546" r="3580" t="4928"/>
          <a:stretch/>
        </p:blipFill>
        <p:spPr>
          <a:xfrm>
            <a:off x="8131825" y="4100025"/>
            <a:ext cx="1012176" cy="1021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Motivation</a:t>
            </a:r>
            <a:endParaRPr/>
          </a:p>
        </p:txBody>
      </p:sp>
      <p:sp>
        <p:nvSpPr>
          <p:cNvPr id="64" name="Google Shape;64;p14"/>
          <p:cNvSpPr txBox="1"/>
          <p:nvPr>
            <p:ph idx="1" type="body"/>
          </p:nvPr>
        </p:nvSpPr>
        <p:spPr>
          <a:xfrm>
            <a:off x="311700" y="1152475"/>
            <a:ext cx="8520600" cy="3827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solidFill>
                  <a:srgbClr val="FFF5EA"/>
                </a:solidFill>
              </a:rPr>
              <a:t>Laser noise</a:t>
            </a:r>
            <a:r>
              <a:rPr lang="en"/>
              <a:t> is a technical noise source intrinsic to the stability of the laser output.  </a:t>
            </a:r>
            <a:endParaRPr/>
          </a:p>
          <a:p>
            <a:pPr indent="0" lvl="0" marL="0" rtl="0" algn="l">
              <a:spcBef>
                <a:spcPts val="1200"/>
              </a:spcBef>
              <a:spcAft>
                <a:spcPts val="0"/>
              </a:spcAft>
              <a:buNone/>
            </a:pPr>
            <a:r>
              <a:rPr b="1" lang="en">
                <a:solidFill>
                  <a:srgbClr val="FFF5EA"/>
                </a:solidFill>
              </a:rPr>
              <a:t>Without a laser, you’re not going to detect much.</a:t>
            </a:r>
            <a:r>
              <a:rPr lang="en"/>
              <a:t>  The laser stores and carries the GW information as a coherent phase shift, which becomes power modulations at the dark port.</a:t>
            </a:r>
            <a:endParaRPr/>
          </a:p>
          <a:p>
            <a:pPr indent="0" lvl="0" marL="0" rtl="0" algn="l">
              <a:spcBef>
                <a:spcPts val="1200"/>
              </a:spcBef>
              <a:spcAft>
                <a:spcPts val="0"/>
              </a:spcAft>
              <a:buNone/>
            </a:pPr>
            <a:r>
              <a:rPr lang="en"/>
              <a:t>To be able to coherently store the tiny phase shifts imparted by the GW, the laser itself must be extremely stable in three ways:</a:t>
            </a:r>
            <a:endParaRPr/>
          </a:p>
          <a:p>
            <a:pPr indent="-342900" lvl="0" marL="457200" rtl="0" algn="l">
              <a:spcBef>
                <a:spcPts val="1200"/>
              </a:spcBef>
              <a:spcAft>
                <a:spcPts val="0"/>
              </a:spcAft>
              <a:buClr>
                <a:srgbClr val="FFF2CC"/>
              </a:buClr>
              <a:buSzPts val="1800"/>
              <a:buChar char="●"/>
            </a:pPr>
            <a:r>
              <a:rPr lang="en">
                <a:solidFill>
                  <a:srgbClr val="FFF2CC"/>
                </a:solidFill>
              </a:rPr>
              <a:t>Frequency</a:t>
            </a:r>
            <a:endParaRPr>
              <a:solidFill>
                <a:srgbClr val="FFF2CC"/>
              </a:solidFill>
            </a:endParaRPr>
          </a:p>
          <a:p>
            <a:pPr indent="-342900" lvl="0" marL="457200" rtl="0" algn="l">
              <a:spcBef>
                <a:spcPts val="0"/>
              </a:spcBef>
              <a:spcAft>
                <a:spcPts val="0"/>
              </a:spcAft>
              <a:buClr>
                <a:srgbClr val="F4CCCC"/>
              </a:buClr>
              <a:buSzPts val="1800"/>
              <a:buChar char="●"/>
            </a:pPr>
            <a:r>
              <a:rPr lang="en">
                <a:solidFill>
                  <a:srgbClr val="F4CCCC"/>
                </a:solidFill>
              </a:rPr>
              <a:t>Intensity</a:t>
            </a:r>
            <a:endParaRPr>
              <a:solidFill>
                <a:srgbClr val="F4CCCC"/>
              </a:solidFill>
            </a:endParaRPr>
          </a:p>
          <a:p>
            <a:pPr indent="-342900" lvl="0" marL="457200" rtl="0" algn="l">
              <a:spcBef>
                <a:spcPts val="0"/>
              </a:spcBef>
              <a:spcAft>
                <a:spcPts val="0"/>
              </a:spcAft>
              <a:buClr>
                <a:srgbClr val="D9EAD3"/>
              </a:buClr>
              <a:buSzPts val="1800"/>
              <a:buChar char="●"/>
            </a:pPr>
            <a:r>
              <a:rPr lang="en">
                <a:solidFill>
                  <a:srgbClr val="D9EAD3"/>
                </a:solidFill>
              </a:rPr>
              <a:t>Spatially (also called beam jitter)</a:t>
            </a:r>
            <a:endParaRPr>
              <a:solidFill>
                <a:srgbClr val="D9EAD3"/>
              </a:solidFill>
            </a:endParaRPr>
          </a:p>
          <a:p>
            <a:pPr indent="0" lvl="0" marL="0" rtl="0" algn="l">
              <a:spcBef>
                <a:spcPts val="1200"/>
              </a:spcBef>
              <a:spcAft>
                <a:spcPts val="1200"/>
              </a:spcAft>
              <a:buNone/>
            </a:pPr>
            <a:r>
              <a:rPr lang="en"/>
              <a:t>The native laser source will very likely still be the NPRO 1064 nm laser, </a:t>
            </a:r>
            <a:br>
              <a:rPr lang="en"/>
            </a:br>
            <a:r>
              <a:rPr lang="en"/>
              <a:t>barring significant design changes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22854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Advanced LIGO coupling overview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292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Frequency Noise coupling to DARM</a:t>
            </a:r>
            <a:endParaRPr/>
          </a:p>
        </p:txBody>
      </p:sp>
      <p:sp>
        <p:nvSpPr>
          <p:cNvPr id="75" name="Google Shape;75;p16"/>
          <p:cNvSpPr txBox="1"/>
          <p:nvPr>
            <p:ph idx="1" type="body"/>
          </p:nvPr>
        </p:nvSpPr>
        <p:spPr>
          <a:xfrm>
            <a:off x="311700" y="10000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Frequency noise coupling to the dark port from Kiwamu’s sideband picture derivations [15]</a:t>
            </a:r>
            <a:endParaRPr/>
          </a:p>
          <a:p>
            <a:pPr indent="0" lvl="0" marL="0" rtl="0" algn="l">
              <a:spcBef>
                <a:spcPts val="1200"/>
              </a:spcBef>
              <a:spcAft>
                <a:spcPts val="0"/>
              </a:spcAft>
              <a:buNone/>
            </a:pPr>
            <a:r>
              <a:rPr lang="en"/>
              <a:t>First order couplings only, ignores HOMs or cross-couplings.  Same for Somiya [16].</a:t>
            </a:r>
            <a:endParaRPr/>
          </a:p>
          <a:p>
            <a:pPr indent="0" lvl="0" marL="0" rtl="0" algn="l">
              <a:spcBef>
                <a:spcPts val="1200"/>
              </a:spcBef>
              <a:spcAft>
                <a:spcPts val="0"/>
              </a:spcAft>
              <a:buNone/>
            </a:pPr>
            <a:r>
              <a:rPr lang="en"/>
              <a:t>Note the dependence on the DARM offset є.</a:t>
            </a:r>
            <a:endParaRPr/>
          </a:p>
          <a:p>
            <a:pPr indent="0" lvl="0" marL="0" rtl="0" algn="l">
              <a:spcBef>
                <a:spcPts val="1200"/>
              </a:spcBef>
              <a:spcAft>
                <a:spcPts val="1200"/>
              </a:spcAft>
              <a:buNone/>
            </a:pPr>
            <a:r>
              <a:t/>
            </a:r>
            <a:endParaRPr/>
          </a:p>
        </p:txBody>
      </p:sp>
      <p:pic>
        <p:nvPicPr>
          <p:cNvPr id="76" name="Google Shape;76;p16"/>
          <p:cNvPicPr preferRelativeResize="0"/>
          <p:nvPr/>
        </p:nvPicPr>
        <p:blipFill>
          <a:blip r:embed="rId3">
            <a:alphaModFix/>
          </a:blip>
          <a:stretch>
            <a:fillRect/>
          </a:stretch>
        </p:blipFill>
        <p:spPr>
          <a:xfrm>
            <a:off x="0" y="2805857"/>
            <a:ext cx="9144003" cy="1665387"/>
          </a:xfrm>
          <a:prstGeom prst="rect">
            <a:avLst/>
          </a:prstGeom>
          <a:noFill/>
          <a:ln>
            <a:noFill/>
          </a:ln>
        </p:spPr>
      </p:pic>
      <p:cxnSp>
        <p:nvCxnSpPr>
          <p:cNvPr id="77" name="Google Shape;77;p16"/>
          <p:cNvCxnSpPr/>
          <p:nvPr/>
        </p:nvCxnSpPr>
        <p:spPr>
          <a:xfrm>
            <a:off x="3003500" y="3447350"/>
            <a:ext cx="486600" cy="0"/>
          </a:xfrm>
          <a:prstGeom prst="straightConnector1">
            <a:avLst/>
          </a:prstGeom>
          <a:noFill/>
          <a:ln cap="flat" cmpd="sng" w="19050">
            <a:solidFill>
              <a:srgbClr val="E06666"/>
            </a:solidFill>
            <a:prstDash val="solid"/>
            <a:round/>
            <a:headEnd len="med" w="med" type="none"/>
            <a:tailEnd len="med" w="med" type="none"/>
          </a:ln>
        </p:spPr>
      </p:cxnSp>
      <p:cxnSp>
        <p:nvCxnSpPr>
          <p:cNvPr id="78" name="Google Shape;78;p16"/>
          <p:cNvCxnSpPr/>
          <p:nvPr/>
        </p:nvCxnSpPr>
        <p:spPr>
          <a:xfrm>
            <a:off x="3677325" y="3537175"/>
            <a:ext cx="1259100" cy="0"/>
          </a:xfrm>
          <a:prstGeom prst="straightConnector1">
            <a:avLst/>
          </a:prstGeom>
          <a:noFill/>
          <a:ln cap="flat" cmpd="sng" w="19050">
            <a:solidFill>
              <a:srgbClr val="F6B26B"/>
            </a:solidFill>
            <a:prstDash val="solid"/>
            <a:round/>
            <a:headEnd len="med" w="med" type="none"/>
            <a:tailEnd len="med" w="med" type="none"/>
          </a:ln>
        </p:spPr>
      </p:cxnSp>
      <p:cxnSp>
        <p:nvCxnSpPr>
          <p:cNvPr id="79" name="Google Shape;79;p16"/>
          <p:cNvCxnSpPr/>
          <p:nvPr/>
        </p:nvCxnSpPr>
        <p:spPr>
          <a:xfrm>
            <a:off x="5234125" y="3537175"/>
            <a:ext cx="2650200" cy="0"/>
          </a:xfrm>
          <a:prstGeom prst="straightConnector1">
            <a:avLst/>
          </a:prstGeom>
          <a:noFill/>
          <a:ln cap="flat" cmpd="sng" w="19050">
            <a:solidFill>
              <a:srgbClr val="6AA84F"/>
            </a:solidFill>
            <a:prstDash val="solid"/>
            <a:round/>
            <a:headEnd len="med" w="med" type="none"/>
            <a:tailEnd len="med" w="med" type="none"/>
          </a:ln>
        </p:spPr>
      </p:cxnSp>
      <p:cxnSp>
        <p:nvCxnSpPr>
          <p:cNvPr id="80" name="Google Shape;80;p16"/>
          <p:cNvCxnSpPr/>
          <p:nvPr/>
        </p:nvCxnSpPr>
        <p:spPr>
          <a:xfrm>
            <a:off x="1194150" y="4273600"/>
            <a:ext cx="3067800" cy="0"/>
          </a:xfrm>
          <a:prstGeom prst="straightConnector1">
            <a:avLst/>
          </a:prstGeom>
          <a:noFill/>
          <a:ln cap="flat" cmpd="sng" w="19050">
            <a:solidFill>
              <a:srgbClr val="1155CC"/>
            </a:solidFill>
            <a:prstDash val="solid"/>
            <a:round/>
            <a:headEnd len="med" w="med" type="none"/>
            <a:tailEnd len="med" w="med" type="none"/>
          </a:ln>
        </p:spPr>
      </p:cxnSp>
      <p:sp>
        <p:nvSpPr>
          <p:cNvPr id="81" name="Google Shape;81;p16"/>
          <p:cNvSpPr txBox="1"/>
          <p:nvPr/>
        </p:nvSpPr>
        <p:spPr>
          <a:xfrm>
            <a:off x="1263525" y="2383575"/>
            <a:ext cx="2602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06666"/>
                </a:solidFill>
                <a:latin typeface="EB Garamond"/>
                <a:ea typeface="EB Garamond"/>
                <a:cs typeface="EB Garamond"/>
                <a:sym typeface="EB Garamond"/>
              </a:rPr>
              <a:t>Arm reflectivity difference</a:t>
            </a:r>
            <a:endParaRPr sz="1800">
              <a:solidFill>
                <a:srgbClr val="E06666"/>
              </a:solidFill>
              <a:latin typeface="EB Garamond"/>
              <a:ea typeface="EB Garamond"/>
              <a:cs typeface="EB Garamond"/>
              <a:sym typeface="EB Garamond"/>
            </a:endParaRPr>
          </a:p>
        </p:txBody>
      </p:sp>
      <p:sp>
        <p:nvSpPr>
          <p:cNvPr id="82" name="Google Shape;82;p16"/>
          <p:cNvSpPr txBox="1"/>
          <p:nvPr/>
        </p:nvSpPr>
        <p:spPr>
          <a:xfrm>
            <a:off x="3793700" y="2383575"/>
            <a:ext cx="197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6B26B"/>
                </a:solidFill>
                <a:latin typeface="EB Garamond"/>
                <a:ea typeface="EB Garamond"/>
                <a:cs typeface="EB Garamond"/>
                <a:sym typeface="EB Garamond"/>
              </a:rPr>
              <a:t>Arm pole difference</a:t>
            </a:r>
            <a:endParaRPr sz="1800">
              <a:solidFill>
                <a:srgbClr val="F6B26B"/>
              </a:solidFill>
              <a:latin typeface="EB Garamond"/>
              <a:ea typeface="EB Garamond"/>
              <a:cs typeface="EB Garamond"/>
              <a:sym typeface="EB Garamond"/>
            </a:endParaRPr>
          </a:p>
        </p:txBody>
      </p:sp>
      <p:sp>
        <p:nvSpPr>
          <p:cNvPr id="83" name="Google Shape;83;p16"/>
          <p:cNvSpPr txBox="1"/>
          <p:nvPr/>
        </p:nvSpPr>
        <p:spPr>
          <a:xfrm>
            <a:off x="5907325" y="2383575"/>
            <a:ext cx="2776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93C47D"/>
                </a:solidFill>
                <a:latin typeface="EB Garamond"/>
                <a:ea typeface="EB Garamond"/>
                <a:cs typeface="EB Garamond"/>
                <a:sym typeface="EB Garamond"/>
              </a:rPr>
              <a:t>Schnupp Asymmetry</a:t>
            </a:r>
            <a:endParaRPr sz="1800">
              <a:solidFill>
                <a:srgbClr val="93C47D"/>
              </a:solidFill>
              <a:latin typeface="EB Garamond"/>
              <a:ea typeface="EB Garamond"/>
              <a:cs typeface="EB Garamond"/>
              <a:sym typeface="EB Garamond"/>
            </a:endParaRPr>
          </a:p>
        </p:txBody>
      </p:sp>
      <p:sp>
        <p:nvSpPr>
          <p:cNvPr id="84" name="Google Shape;84;p16"/>
          <p:cNvSpPr txBox="1"/>
          <p:nvPr/>
        </p:nvSpPr>
        <p:spPr>
          <a:xfrm>
            <a:off x="1339800" y="4471250"/>
            <a:ext cx="2776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A4C2F4"/>
                </a:solidFill>
                <a:latin typeface="EB Garamond"/>
                <a:ea typeface="EB Garamond"/>
                <a:cs typeface="EB Garamond"/>
                <a:sym typeface="EB Garamond"/>
              </a:rPr>
              <a:t>Radiation pressure coupling</a:t>
            </a:r>
            <a:endParaRPr sz="1800">
              <a:solidFill>
                <a:srgbClr val="A4C2F4"/>
              </a:solidFill>
              <a:latin typeface="EB Garamond"/>
              <a:ea typeface="EB Garamond"/>
              <a:cs typeface="EB Garamond"/>
              <a:sym typeface="EB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1071617" y="0"/>
            <a:ext cx="7000765" cy="5143498"/>
          </a:xfrm>
          <a:prstGeom prst="rect">
            <a:avLst/>
          </a:prstGeom>
          <a:noFill/>
          <a:ln>
            <a:noFill/>
          </a:ln>
        </p:spPr>
      </p:pic>
      <p:sp>
        <p:nvSpPr>
          <p:cNvPr id="90" name="Google Shape;90;p17"/>
          <p:cNvSpPr txBox="1"/>
          <p:nvPr/>
        </p:nvSpPr>
        <p:spPr>
          <a:xfrm>
            <a:off x="3201025" y="956500"/>
            <a:ext cx="367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EB Garamond"/>
                <a:ea typeface="EB Garamond"/>
                <a:cs typeface="EB Garamond"/>
                <a:sym typeface="EB Garamond"/>
              </a:rPr>
              <a:t>Feedforward off</a:t>
            </a:r>
            <a:endParaRPr>
              <a:latin typeface="EB Garamond"/>
              <a:ea typeface="EB Garamond"/>
              <a:cs typeface="EB Garamond"/>
              <a:sym typeface="EB Garamond"/>
            </a:endParaRPr>
          </a:p>
        </p:txBody>
      </p:sp>
      <p:sp>
        <p:nvSpPr>
          <p:cNvPr id="91" name="Google Shape;91;p17"/>
          <p:cNvSpPr txBox="1"/>
          <p:nvPr/>
        </p:nvSpPr>
        <p:spPr>
          <a:xfrm>
            <a:off x="3608500" y="1797575"/>
            <a:ext cx="3672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9900FF"/>
                </a:solidFill>
                <a:latin typeface="EB Garamond"/>
                <a:ea typeface="EB Garamond"/>
                <a:cs typeface="EB Garamond"/>
                <a:sym typeface="EB Garamond"/>
              </a:rPr>
              <a:t>Feedforward on,</a:t>
            </a:r>
            <a:endParaRPr>
              <a:solidFill>
                <a:srgbClr val="9900FF"/>
              </a:solidFill>
              <a:latin typeface="EB Garamond"/>
              <a:ea typeface="EB Garamond"/>
              <a:cs typeface="EB Garamond"/>
              <a:sym typeface="EB Garamond"/>
            </a:endParaRPr>
          </a:p>
          <a:p>
            <a:pPr indent="0" lvl="0" marL="0" rtl="0" algn="l">
              <a:spcBef>
                <a:spcPts val="0"/>
              </a:spcBef>
              <a:spcAft>
                <a:spcPts val="0"/>
              </a:spcAft>
              <a:buNone/>
            </a:pPr>
            <a:r>
              <a:rPr lang="en">
                <a:solidFill>
                  <a:srgbClr val="9900FF"/>
                </a:solidFill>
                <a:latin typeface="EB Garamond"/>
                <a:ea typeface="EB Garamond"/>
                <a:cs typeface="EB Garamond"/>
                <a:sym typeface="EB Garamond"/>
              </a:rPr>
              <a:t>nominal thermal state</a:t>
            </a:r>
            <a:endParaRPr>
              <a:solidFill>
                <a:srgbClr val="9900FF"/>
              </a:solidFill>
              <a:latin typeface="EB Garamond"/>
              <a:ea typeface="EB Garamond"/>
              <a:cs typeface="EB Garamond"/>
              <a:sym typeface="EB Garamond"/>
            </a:endParaRPr>
          </a:p>
        </p:txBody>
      </p:sp>
      <p:cxnSp>
        <p:nvCxnSpPr>
          <p:cNvPr id="92" name="Google Shape;92;p17"/>
          <p:cNvCxnSpPr>
            <a:stCxn id="91" idx="1"/>
          </p:cNvCxnSpPr>
          <p:nvPr/>
        </p:nvCxnSpPr>
        <p:spPr>
          <a:xfrm flipH="1">
            <a:off x="3130900" y="2105375"/>
            <a:ext cx="477600" cy="246900"/>
          </a:xfrm>
          <a:prstGeom prst="straightConnector1">
            <a:avLst/>
          </a:prstGeom>
          <a:noFill/>
          <a:ln cap="flat" cmpd="sng" w="9525">
            <a:solidFill>
              <a:srgbClr val="9900FF"/>
            </a:solidFill>
            <a:prstDash val="solid"/>
            <a:round/>
            <a:headEnd len="med" w="med" type="none"/>
            <a:tailEnd len="med" w="med" type="triangle"/>
          </a:ln>
        </p:spPr>
      </p:cxnSp>
      <p:cxnSp>
        <p:nvCxnSpPr>
          <p:cNvPr id="93" name="Google Shape;93;p17"/>
          <p:cNvCxnSpPr>
            <a:stCxn id="90" idx="1"/>
          </p:cNvCxnSpPr>
          <p:nvPr/>
        </p:nvCxnSpPr>
        <p:spPr>
          <a:xfrm flipH="1">
            <a:off x="2888725" y="1156600"/>
            <a:ext cx="312300" cy="74100"/>
          </a:xfrm>
          <a:prstGeom prst="straightConnector1">
            <a:avLst/>
          </a:prstGeom>
          <a:noFill/>
          <a:ln cap="flat" cmpd="sng" w="9525">
            <a:solidFill>
              <a:schemeClr val="dk2"/>
            </a:solidFill>
            <a:prstDash val="solid"/>
            <a:round/>
            <a:headEnd len="med" w="med" type="none"/>
            <a:tailEnd len="med" w="med" type="triangle"/>
          </a:ln>
        </p:spPr>
      </p:cxnSp>
      <p:sp>
        <p:nvSpPr>
          <p:cNvPr id="94" name="Google Shape;94;p17"/>
          <p:cNvSpPr txBox="1"/>
          <p:nvPr/>
        </p:nvSpPr>
        <p:spPr>
          <a:xfrm>
            <a:off x="4036350" y="4012325"/>
            <a:ext cx="3672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0000"/>
                </a:solidFill>
                <a:latin typeface="EB Garamond"/>
                <a:ea typeface="EB Garamond"/>
                <a:cs typeface="EB Garamond"/>
                <a:sym typeface="EB Garamond"/>
              </a:rPr>
              <a:t>Feedforward on,</a:t>
            </a:r>
            <a:endParaRPr>
              <a:solidFill>
                <a:srgbClr val="FF0000"/>
              </a:solidFill>
              <a:latin typeface="EB Garamond"/>
              <a:ea typeface="EB Garamond"/>
              <a:cs typeface="EB Garamond"/>
              <a:sym typeface="EB Garamond"/>
            </a:endParaRPr>
          </a:p>
          <a:p>
            <a:pPr indent="0" lvl="0" marL="0" rtl="0" algn="l">
              <a:spcBef>
                <a:spcPts val="0"/>
              </a:spcBef>
              <a:spcAft>
                <a:spcPts val="0"/>
              </a:spcAft>
              <a:buNone/>
            </a:pPr>
            <a:r>
              <a:rPr lang="en">
                <a:solidFill>
                  <a:srgbClr val="FF0000"/>
                </a:solidFill>
                <a:latin typeface="EB Garamond"/>
                <a:ea typeface="EB Garamond"/>
                <a:cs typeface="EB Garamond"/>
                <a:sym typeface="EB Garamond"/>
              </a:rPr>
              <a:t>altered thermal state</a:t>
            </a:r>
            <a:endParaRPr>
              <a:solidFill>
                <a:srgbClr val="FF0000"/>
              </a:solidFill>
              <a:latin typeface="EB Garamond"/>
              <a:ea typeface="EB Garamond"/>
              <a:cs typeface="EB Garamond"/>
              <a:sym typeface="EB Garamond"/>
            </a:endParaRPr>
          </a:p>
        </p:txBody>
      </p:sp>
      <p:cxnSp>
        <p:nvCxnSpPr>
          <p:cNvPr id="95" name="Google Shape;95;p17"/>
          <p:cNvCxnSpPr/>
          <p:nvPr/>
        </p:nvCxnSpPr>
        <p:spPr>
          <a:xfrm flipH="1" rot="10800000">
            <a:off x="5566750" y="4297750"/>
            <a:ext cx="994800" cy="44700"/>
          </a:xfrm>
          <a:prstGeom prst="straightConnector1">
            <a:avLst/>
          </a:prstGeom>
          <a:noFill/>
          <a:ln cap="flat" cmpd="sng" w="9525">
            <a:solidFill>
              <a:srgbClr val="FF0000"/>
            </a:solidFill>
            <a:prstDash val="solid"/>
            <a:round/>
            <a:headEnd len="med" w="med" type="none"/>
            <a:tailEnd len="med" w="med" type="triangle"/>
          </a:ln>
        </p:spPr>
      </p:cxnSp>
      <p:sp>
        <p:nvSpPr>
          <p:cNvPr id="96" name="Google Shape;9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7" name="Google Shape;97;p17"/>
          <p:cNvSpPr txBox="1"/>
          <p:nvPr/>
        </p:nvSpPr>
        <p:spPr>
          <a:xfrm>
            <a:off x="-21550" y="94775"/>
            <a:ext cx="1232100" cy="3016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Frequency</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to DARM</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TF in O4</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600">
                <a:solidFill>
                  <a:schemeClr val="dk1"/>
                </a:solidFill>
                <a:latin typeface="EB Garamond"/>
                <a:ea typeface="EB Garamond"/>
                <a:cs typeface="EB Garamond"/>
                <a:sym typeface="EB Garamond"/>
              </a:rPr>
              <a:t>Analytic curves here plotted from Kiwamu Izumi</a:t>
            </a:r>
            <a:endParaRPr sz="16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600">
                <a:solidFill>
                  <a:schemeClr val="dk1"/>
                </a:solidFill>
                <a:latin typeface="EB Garamond"/>
                <a:ea typeface="EB Garamond"/>
                <a:cs typeface="EB Garamond"/>
                <a:sym typeface="EB Garamond"/>
              </a:rPr>
              <a:t>analytic IFO</a:t>
            </a:r>
            <a:endParaRPr sz="16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600">
                <a:solidFill>
                  <a:schemeClr val="dk1"/>
                </a:solidFill>
                <a:latin typeface="EB Garamond"/>
                <a:ea typeface="EB Garamond"/>
                <a:cs typeface="EB Garamond"/>
                <a:sym typeface="EB Garamond"/>
              </a:rPr>
              <a:t>analysis </a:t>
            </a:r>
            <a:endParaRPr sz="1800">
              <a:solidFill>
                <a:schemeClr val="dk1"/>
              </a:solidFill>
              <a:latin typeface="EB Garamond"/>
              <a:ea typeface="EB Garamond"/>
              <a:cs typeface="EB Garamond"/>
              <a:sym typeface="EB 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8"/>
          <p:cNvPicPr preferRelativeResize="0"/>
          <p:nvPr/>
        </p:nvPicPr>
        <p:blipFill>
          <a:blip r:embed="rId3">
            <a:alphaModFix/>
          </a:blip>
          <a:stretch>
            <a:fillRect/>
          </a:stretch>
        </p:blipFill>
        <p:spPr>
          <a:xfrm>
            <a:off x="1093173" y="0"/>
            <a:ext cx="6957655" cy="5143501"/>
          </a:xfrm>
          <a:prstGeom prst="rect">
            <a:avLst/>
          </a:prstGeom>
          <a:noFill/>
          <a:ln>
            <a:noFill/>
          </a:ln>
        </p:spPr>
      </p:pic>
      <p:sp>
        <p:nvSpPr>
          <p:cNvPr id="103" name="Google Shape;10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4" name="Google Shape;104;p18"/>
          <p:cNvSpPr txBox="1"/>
          <p:nvPr/>
        </p:nvSpPr>
        <p:spPr>
          <a:xfrm>
            <a:off x="-21550" y="94775"/>
            <a:ext cx="12321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Frequency</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noise in O3</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Similar to</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O4</a:t>
            </a:r>
            <a:endParaRPr sz="1800">
              <a:solidFill>
                <a:schemeClr val="dk1"/>
              </a:solidFill>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Intensity</a:t>
            </a:r>
            <a:r>
              <a:rPr lang="en"/>
              <a:t> Noise </a:t>
            </a:r>
            <a:r>
              <a:rPr lang="en"/>
              <a:t>coupling to DARM</a:t>
            </a:r>
            <a:endParaRPr/>
          </a:p>
        </p:txBody>
      </p:sp>
      <p:sp>
        <p:nvSpPr>
          <p:cNvPr id="110" name="Google Shape;110;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Intensity</a:t>
            </a:r>
            <a:r>
              <a:rPr lang="en"/>
              <a:t> noise coupling to the dark port from Kiwamu’s sideband picture [15]</a:t>
            </a:r>
            <a:endParaRPr/>
          </a:p>
          <a:p>
            <a:pPr indent="0" lvl="0" marL="0" rtl="0" algn="l">
              <a:spcBef>
                <a:spcPts val="1200"/>
              </a:spcBef>
              <a:spcAft>
                <a:spcPts val="1200"/>
              </a:spcAft>
              <a:buNone/>
            </a:pPr>
            <a:r>
              <a:rPr lang="en"/>
              <a:t>Again, HOMs and cross-couplings are ignored as too complicated. </a:t>
            </a:r>
            <a:endParaRPr/>
          </a:p>
        </p:txBody>
      </p:sp>
      <p:pic>
        <p:nvPicPr>
          <p:cNvPr id="111" name="Google Shape;111;p19"/>
          <p:cNvPicPr preferRelativeResize="0"/>
          <p:nvPr/>
        </p:nvPicPr>
        <p:blipFill>
          <a:blip r:embed="rId3">
            <a:alphaModFix/>
          </a:blip>
          <a:stretch>
            <a:fillRect/>
          </a:stretch>
        </p:blipFill>
        <p:spPr>
          <a:xfrm>
            <a:off x="0" y="2157264"/>
            <a:ext cx="9144003" cy="2352973"/>
          </a:xfrm>
          <a:prstGeom prst="rect">
            <a:avLst/>
          </a:prstGeom>
          <a:noFill/>
          <a:ln>
            <a:noFill/>
          </a:ln>
        </p:spPr>
      </p:pic>
      <p:cxnSp>
        <p:nvCxnSpPr>
          <p:cNvPr id="112" name="Google Shape;112;p19"/>
          <p:cNvCxnSpPr/>
          <p:nvPr/>
        </p:nvCxnSpPr>
        <p:spPr>
          <a:xfrm>
            <a:off x="3079950" y="3479575"/>
            <a:ext cx="1091700" cy="0"/>
          </a:xfrm>
          <a:prstGeom prst="straightConnector1">
            <a:avLst/>
          </a:prstGeom>
          <a:noFill/>
          <a:ln cap="flat" cmpd="sng" w="19050">
            <a:solidFill>
              <a:srgbClr val="E06666"/>
            </a:solidFill>
            <a:prstDash val="solid"/>
            <a:round/>
            <a:headEnd len="med" w="med" type="none"/>
            <a:tailEnd len="med" w="med" type="none"/>
          </a:ln>
        </p:spPr>
      </p:cxnSp>
      <p:cxnSp>
        <p:nvCxnSpPr>
          <p:cNvPr id="113" name="Google Shape;113;p19"/>
          <p:cNvCxnSpPr/>
          <p:nvPr/>
        </p:nvCxnSpPr>
        <p:spPr>
          <a:xfrm>
            <a:off x="4455975" y="3541575"/>
            <a:ext cx="1370400" cy="0"/>
          </a:xfrm>
          <a:prstGeom prst="straightConnector1">
            <a:avLst/>
          </a:prstGeom>
          <a:noFill/>
          <a:ln cap="flat" cmpd="sng" w="19050">
            <a:solidFill>
              <a:srgbClr val="F6B26B"/>
            </a:solidFill>
            <a:prstDash val="solid"/>
            <a:round/>
            <a:headEnd len="med" w="med" type="none"/>
            <a:tailEnd len="med" w="med" type="none"/>
          </a:ln>
        </p:spPr>
      </p:cxnSp>
      <p:cxnSp>
        <p:nvCxnSpPr>
          <p:cNvPr id="114" name="Google Shape;114;p19"/>
          <p:cNvCxnSpPr/>
          <p:nvPr/>
        </p:nvCxnSpPr>
        <p:spPr>
          <a:xfrm>
            <a:off x="6131000" y="3541575"/>
            <a:ext cx="2837700" cy="0"/>
          </a:xfrm>
          <a:prstGeom prst="straightConnector1">
            <a:avLst/>
          </a:prstGeom>
          <a:noFill/>
          <a:ln cap="flat" cmpd="sng" w="19050">
            <a:solidFill>
              <a:srgbClr val="6AA84F"/>
            </a:solidFill>
            <a:prstDash val="solid"/>
            <a:round/>
            <a:headEnd len="med" w="med" type="none"/>
            <a:tailEnd len="med" w="med" type="none"/>
          </a:ln>
        </p:spPr>
      </p:cxnSp>
      <p:cxnSp>
        <p:nvCxnSpPr>
          <p:cNvPr id="115" name="Google Shape;115;p19"/>
          <p:cNvCxnSpPr/>
          <p:nvPr/>
        </p:nvCxnSpPr>
        <p:spPr>
          <a:xfrm>
            <a:off x="3260750" y="4257150"/>
            <a:ext cx="2753100" cy="0"/>
          </a:xfrm>
          <a:prstGeom prst="straightConnector1">
            <a:avLst/>
          </a:prstGeom>
          <a:noFill/>
          <a:ln cap="flat" cmpd="sng" w="19050">
            <a:solidFill>
              <a:srgbClr val="1155CC"/>
            </a:solidFill>
            <a:prstDash val="solid"/>
            <a:round/>
            <a:headEnd len="med" w="med" type="none"/>
            <a:tailEnd len="med" w="med" type="none"/>
          </a:ln>
        </p:spPr>
      </p:cxnSp>
      <p:sp>
        <p:nvSpPr>
          <p:cNvPr id="116" name="Google Shape;116;p19"/>
          <p:cNvSpPr txBox="1"/>
          <p:nvPr/>
        </p:nvSpPr>
        <p:spPr>
          <a:xfrm>
            <a:off x="2987875" y="2562175"/>
            <a:ext cx="2602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CC0000"/>
                </a:solidFill>
                <a:latin typeface="EB Garamond"/>
                <a:ea typeface="EB Garamond"/>
                <a:cs typeface="EB Garamond"/>
                <a:sym typeface="EB Garamond"/>
              </a:rPr>
              <a:t>Arm reflectivity</a:t>
            </a:r>
            <a:endParaRPr sz="1800">
              <a:solidFill>
                <a:srgbClr val="CC0000"/>
              </a:solidFill>
              <a:latin typeface="EB Garamond"/>
              <a:ea typeface="EB Garamond"/>
              <a:cs typeface="EB Garamond"/>
              <a:sym typeface="EB Garamond"/>
            </a:endParaRPr>
          </a:p>
        </p:txBody>
      </p:sp>
      <p:sp>
        <p:nvSpPr>
          <p:cNvPr id="117" name="Google Shape;117;p19"/>
          <p:cNvSpPr txBox="1"/>
          <p:nvPr/>
        </p:nvSpPr>
        <p:spPr>
          <a:xfrm>
            <a:off x="4794475" y="2531713"/>
            <a:ext cx="197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69138"/>
                </a:solidFill>
                <a:latin typeface="EB Garamond"/>
                <a:ea typeface="EB Garamond"/>
                <a:cs typeface="EB Garamond"/>
                <a:sym typeface="EB Garamond"/>
              </a:rPr>
              <a:t>Arm pole</a:t>
            </a:r>
            <a:endParaRPr sz="1800">
              <a:solidFill>
                <a:srgbClr val="E69138"/>
              </a:solidFill>
              <a:latin typeface="EB Garamond"/>
              <a:ea typeface="EB Garamond"/>
              <a:cs typeface="EB Garamond"/>
              <a:sym typeface="EB Garamond"/>
            </a:endParaRPr>
          </a:p>
        </p:txBody>
      </p:sp>
      <p:sp>
        <p:nvSpPr>
          <p:cNvPr id="118" name="Google Shape;118;p19"/>
          <p:cNvSpPr txBox="1"/>
          <p:nvPr/>
        </p:nvSpPr>
        <p:spPr>
          <a:xfrm>
            <a:off x="6367500" y="2531725"/>
            <a:ext cx="2776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38761D"/>
                </a:solidFill>
                <a:latin typeface="EB Garamond"/>
                <a:ea typeface="EB Garamond"/>
                <a:cs typeface="EB Garamond"/>
                <a:sym typeface="EB Garamond"/>
              </a:rPr>
              <a:t>Schnupp Asymmetry</a:t>
            </a:r>
            <a:endParaRPr sz="1800">
              <a:solidFill>
                <a:srgbClr val="38761D"/>
              </a:solidFill>
              <a:latin typeface="EB Garamond"/>
              <a:ea typeface="EB Garamond"/>
              <a:cs typeface="EB Garamond"/>
              <a:sym typeface="EB Garamond"/>
            </a:endParaRPr>
          </a:p>
        </p:txBody>
      </p:sp>
      <p:sp>
        <p:nvSpPr>
          <p:cNvPr id="119" name="Google Shape;119;p19"/>
          <p:cNvSpPr txBox="1"/>
          <p:nvPr/>
        </p:nvSpPr>
        <p:spPr>
          <a:xfrm>
            <a:off x="3237475" y="4507425"/>
            <a:ext cx="2776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A4C2F4"/>
                </a:solidFill>
                <a:latin typeface="EB Garamond"/>
                <a:ea typeface="EB Garamond"/>
                <a:cs typeface="EB Garamond"/>
                <a:sym typeface="EB Garamond"/>
              </a:rPr>
              <a:t>Radiation pressure coupling</a:t>
            </a:r>
            <a:endParaRPr sz="1800">
              <a:solidFill>
                <a:srgbClr val="A4C2F4"/>
              </a:solidFill>
              <a:latin typeface="EB Garamond"/>
              <a:ea typeface="EB Garamond"/>
              <a:cs typeface="EB Garamond"/>
              <a:sym typeface="EB Garamond"/>
            </a:endParaRPr>
          </a:p>
        </p:txBody>
      </p:sp>
      <p:cxnSp>
        <p:nvCxnSpPr>
          <p:cNvPr id="120" name="Google Shape;120;p19"/>
          <p:cNvCxnSpPr/>
          <p:nvPr/>
        </p:nvCxnSpPr>
        <p:spPr>
          <a:xfrm>
            <a:off x="1069525" y="4257150"/>
            <a:ext cx="1781100" cy="0"/>
          </a:xfrm>
          <a:prstGeom prst="straightConnector1">
            <a:avLst/>
          </a:prstGeom>
          <a:noFill/>
          <a:ln cap="flat" cmpd="sng" w="19050">
            <a:solidFill>
              <a:srgbClr val="A64D79"/>
            </a:solidFill>
            <a:prstDash val="solid"/>
            <a:round/>
            <a:headEnd len="med" w="med" type="none"/>
            <a:tailEnd len="med" w="med" type="none"/>
          </a:ln>
        </p:spPr>
      </p:cxnSp>
      <p:sp>
        <p:nvSpPr>
          <p:cNvPr id="121" name="Google Shape;121;p19"/>
          <p:cNvSpPr txBox="1"/>
          <p:nvPr/>
        </p:nvSpPr>
        <p:spPr>
          <a:xfrm>
            <a:off x="179550" y="4507425"/>
            <a:ext cx="29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D5A6BD"/>
                </a:solidFill>
                <a:latin typeface="EB Garamond"/>
                <a:ea typeface="EB Garamond"/>
                <a:cs typeface="EB Garamond"/>
                <a:sym typeface="EB Garamond"/>
              </a:rPr>
              <a:t>Sideband trans through OMC</a:t>
            </a:r>
            <a:endParaRPr sz="1800">
              <a:solidFill>
                <a:srgbClr val="D5A6BD"/>
              </a:solidFill>
              <a:latin typeface="EB Garamond"/>
              <a:ea typeface="EB Garamond"/>
              <a:cs typeface="EB Garamond"/>
              <a:sym typeface="EB 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3">
            <a:alphaModFix/>
          </a:blip>
          <a:stretch>
            <a:fillRect/>
          </a:stretch>
        </p:blipFill>
        <p:spPr>
          <a:xfrm>
            <a:off x="1136290" y="0"/>
            <a:ext cx="6871419" cy="5143499"/>
          </a:xfrm>
          <a:prstGeom prst="rect">
            <a:avLst/>
          </a:prstGeom>
          <a:noFill/>
          <a:ln>
            <a:noFill/>
          </a:ln>
        </p:spPr>
      </p:pic>
      <p:sp>
        <p:nvSpPr>
          <p:cNvPr id="127" name="Google Shape;127;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8" name="Google Shape;128;p20"/>
          <p:cNvSpPr txBox="1"/>
          <p:nvPr/>
        </p:nvSpPr>
        <p:spPr>
          <a:xfrm>
            <a:off x="-21550" y="94775"/>
            <a:ext cx="12321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Intensity</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to DARM</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TF in O4</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0" y="0"/>
            <a:ext cx="1072500" cy="1637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000"/>
              <a:t>Intensity noise in O3</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Similar to O4</a:t>
            </a:r>
            <a:endParaRPr sz="2000"/>
          </a:p>
        </p:txBody>
      </p:sp>
      <p:pic>
        <p:nvPicPr>
          <p:cNvPr id="134" name="Google Shape;134;p21"/>
          <p:cNvPicPr preferRelativeResize="0"/>
          <p:nvPr/>
        </p:nvPicPr>
        <p:blipFill>
          <a:blip r:embed="rId3">
            <a:alphaModFix/>
          </a:blip>
          <a:stretch>
            <a:fillRect/>
          </a:stretch>
        </p:blipFill>
        <p:spPr>
          <a:xfrm>
            <a:off x="1072369" y="0"/>
            <a:ext cx="6999260" cy="5143499"/>
          </a:xfrm>
          <a:prstGeom prst="rect">
            <a:avLst/>
          </a:prstGeom>
          <a:noFill/>
          <a:ln>
            <a:noFill/>
          </a:ln>
        </p:spPr>
      </p:pic>
      <p:sp>
        <p:nvSpPr>
          <p:cNvPr id="135" name="Google Shape;13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Beam jitter</a:t>
            </a:r>
            <a:endParaRPr/>
          </a:p>
        </p:txBody>
      </p:sp>
      <p:sp>
        <p:nvSpPr>
          <p:cNvPr id="141" name="Google Shape;141;p22"/>
          <p:cNvSpPr txBox="1"/>
          <p:nvPr>
            <p:ph idx="1" type="body"/>
          </p:nvPr>
        </p:nvSpPr>
        <p:spPr>
          <a:xfrm>
            <a:off x="311700" y="1152475"/>
            <a:ext cx="8520600" cy="3610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Would normally be rejected via common mode rejection.</a:t>
            </a:r>
            <a:br>
              <a:rPr lang="en"/>
            </a:br>
            <a:r>
              <a:rPr lang="en"/>
              <a:t>Large sourced from PSL table motion, coupling to DARM via static misalignments in the IFO.</a:t>
            </a:r>
            <a:endParaRPr/>
          </a:p>
          <a:p>
            <a:pPr indent="0" lvl="0" marL="0" rtl="0" algn="l">
              <a:spcBef>
                <a:spcPts val="1200"/>
              </a:spcBef>
              <a:spcAft>
                <a:spcPts val="0"/>
              </a:spcAft>
              <a:buNone/>
            </a:pPr>
            <a:r>
              <a:rPr lang="en"/>
              <a:t>Major reduction between O2 and O3 due to High Power Oscillator removal.</a:t>
            </a:r>
            <a:endParaRPr/>
          </a:p>
          <a:p>
            <a:pPr indent="0" lvl="0" marL="0" rtl="0" algn="l">
              <a:spcBef>
                <a:spcPts val="1200"/>
              </a:spcBef>
              <a:spcAft>
                <a:spcPts val="0"/>
              </a:spcAft>
              <a:buNone/>
            </a:pPr>
            <a:r>
              <a:rPr lang="en"/>
              <a:t>Seems to become worse with high power (see Robert Schofield’s </a:t>
            </a:r>
            <a:r>
              <a:rPr lang="en" u="sng">
                <a:solidFill>
                  <a:schemeClr val="hlink"/>
                </a:solidFill>
                <a:hlinkClick r:id="rId3"/>
              </a:rPr>
              <a:t>alog 70808 [4]</a:t>
            </a:r>
            <a:r>
              <a:rPr lang="en"/>
              <a:t>)</a:t>
            </a:r>
            <a:br>
              <a:rPr lang="en"/>
            </a:br>
            <a:r>
              <a:rPr lang="en">
                <a:solidFill>
                  <a:srgbClr val="F9CB9C"/>
                </a:solidFill>
              </a:rPr>
              <a:t>1)</a:t>
            </a:r>
            <a:r>
              <a:rPr lang="en"/>
              <a:t> </a:t>
            </a:r>
            <a:r>
              <a:rPr lang="en">
                <a:solidFill>
                  <a:srgbClr val="F9CB9C"/>
                </a:solidFill>
              </a:rPr>
              <a:t>Possibly due to worsening IFO thermal state increasing static misalignments?</a:t>
            </a:r>
            <a:br>
              <a:rPr lang="en">
                <a:solidFill>
                  <a:srgbClr val="F9CB9C"/>
                </a:solidFill>
              </a:rPr>
            </a:br>
            <a:r>
              <a:rPr lang="en">
                <a:solidFill>
                  <a:srgbClr val="B6D7A8"/>
                </a:solidFill>
              </a:rPr>
              <a:t>2) “It might be caused by increased thermal distortion of test mass surfaces around coating defects, resulting in a greater fraction of light scattered and higher vibration coupling through retro-reflected scattered light.”</a:t>
            </a:r>
            <a:endParaRPr>
              <a:solidFill>
                <a:srgbClr val="B6D7A8"/>
              </a:solidFill>
            </a:endParaRPr>
          </a:p>
          <a:p>
            <a:pPr indent="0" lvl="0" marL="0" rtl="0" algn="l">
              <a:spcBef>
                <a:spcPts val="1200"/>
              </a:spcBef>
              <a:spcAft>
                <a:spcPts val="0"/>
              </a:spcAft>
              <a:buNone/>
            </a:pPr>
            <a:r>
              <a:rPr b="1" lang="en" sz="1900">
                <a:solidFill>
                  <a:srgbClr val="EA9999"/>
                </a:solidFill>
              </a:rPr>
              <a:t>Appears to be a major limiter of DARM in O4.</a:t>
            </a:r>
            <a:endParaRPr b="1" sz="1900">
              <a:solidFill>
                <a:srgbClr val="EA9999"/>
              </a:solidFill>
            </a:endParaRPr>
          </a:p>
          <a:p>
            <a:pPr indent="0" lvl="0" marL="0" rtl="0" algn="l">
              <a:spcBef>
                <a:spcPts val="1200"/>
              </a:spcBef>
              <a:spcAft>
                <a:spcPts val="1200"/>
              </a:spcAft>
              <a:buNone/>
            </a:pPr>
            <a:r>
              <a:rPr lang="en">
                <a:solidFill>
                  <a:srgbClr val="F9CB9C"/>
                </a:solidFill>
              </a:rPr>
              <a:t>Some wins: Removal of 120 Hz peak with SF2 Fan turned off </a:t>
            </a:r>
            <a:r>
              <a:rPr lang="en" u="sng">
                <a:solidFill>
                  <a:schemeClr val="hlink"/>
                </a:solidFill>
                <a:hlinkClick r:id="rId4"/>
              </a:rPr>
              <a:t>alog 73403</a:t>
            </a:r>
            <a:r>
              <a:rPr lang="en">
                <a:solidFill>
                  <a:srgbClr val="F9CB9C"/>
                </a:solidFill>
              </a:rPr>
              <a:t> [3]</a:t>
            </a:r>
            <a:endParaRPr>
              <a:solidFill>
                <a:srgbClr val="F9CB9C"/>
              </a:solidFill>
            </a:endParaRPr>
          </a:p>
        </p:txBody>
      </p:sp>
      <p:sp>
        <p:nvSpPr>
          <p:cNvPr id="142" name="Google Shape;14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8" name="Google Shape;148;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9" name="Google Shape;149;p23"/>
          <p:cNvPicPr preferRelativeResize="0"/>
          <p:nvPr/>
        </p:nvPicPr>
        <p:blipFill>
          <a:blip r:embed="rId3">
            <a:alphaModFix/>
          </a:blip>
          <a:stretch>
            <a:fillRect/>
          </a:stretch>
        </p:blipFill>
        <p:spPr>
          <a:xfrm>
            <a:off x="1143000" y="0"/>
            <a:ext cx="6857999" cy="5143500"/>
          </a:xfrm>
          <a:prstGeom prst="rect">
            <a:avLst/>
          </a:prstGeom>
          <a:noFill/>
          <a:ln>
            <a:noFill/>
          </a:ln>
        </p:spPr>
      </p:pic>
      <p:sp>
        <p:nvSpPr>
          <p:cNvPr id="150" name="Google Shape;150;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6" name="Google Shape;156;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7" name="Google Shape;157;p24"/>
          <p:cNvPicPr preferRelativeResize="0"/>
          <p:nvPr/>
        </p:nvPicPr>
        <p:blipFill>
          <a:blip r:embed="rId3">
            <a:alphaModFix/>
          </a:blip>
          <a:stretch>
            <a:fillRect/>
          </a:stretch>
        </p:blipFill>
        <p:spPr>
          <a:xfrm>
            <a:off x="1143000" y="0"/>
            <a:ext cx="6857999" cy="5143500"/>
          </a:xfrm>
          <a:prstGeom prst="rect">
            <a:avLst/>
          </a:prstGeom>
          <a:noFill/>
          <a:ln>
            <a:noFill/>
          </a:ln>
        </p:spPr>
      </p:pic>
      <p:sp>
        <p:nvSpPr>
          <p:cNvPr id="158" name="Google Shape;158;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Jitter Attenuation Cavity (JAC)</a:t>
            </a:r>
            <a:endParaRPr/>
          </a:p>
        </p:txBody>
      </p:sp>
      <p:sp>
        <p:nvSpPr>
          <p:cNvPr id="164" name="Google Shape;164;p25"/>
          <p:cNvSpPr txBox="1"/>
          <p:nvPr>
            <p:ph idx="1" type="body"/>
          </p:nvPr>
        </p:nvSpPr>
        <p:spPr>
          <a:xfrm>
            <a:off x="118200" y="1152475"/>
            <a:ext cx="2423400" cy="3874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Idea: Hang a fixed triangle cavity in HAM1 to which the PSL beam is locked.  This should provide some 20 dB or more of jitter noise suppression coming from the PSL table, especially at Hanford.</a:t>
            </a:r>
            <a:endParaRPr/>
          </a:p>
          <a:p>
            <a:pPr indent="0" lvl="0" marL="0" rtl="0" algn="l">
              <a:spcBef>
                <a:spcPts val="1200"/>
              </a:spcBef>
              <a:spcAft>
                <a:spcPts val="1200"/>
              </a:spcAft>
              <a:buNone/>
            </a:pPr>
            <a:br>
              <a:rPr lang="en"/>
            </a:br>
            <a:r>
              <a:rPr lang="en">
                <a:solidFill>
                  <a:schemeClr val="dk1"/>
                </a:solidFill>
              </a:rPr>
              <a:t>Led by Masayuki Nakano at Caltech</a:t>
            </a:r>
            <a:r>
              <a:rPr lang="en"/>
              <a:t> [</a:t>
            </a:r>
            <a:r>
              <a:rPr lang="en" u="sng">
                <a:solidFill>
                  <a:schemeClr val="hlink"/>
                </a:solidFill>
                <a:hlinkClick r:id="rId3"/>
              </a:rPr>
              <a:t>13</a:t>
            </a:r>
            <a:r>
              <a:rPr lang="en"/>
              <a:t>].</a:t>
            </a:r>
            <a:br>
              <a:rPr lang="en"/>
            </a:br>
            <a:endParaRPr/>
          </a:p>
        </p:txBody>
      </p:sp>
      <p:pic>
        <p:nvPicPr>
          <p:cNvPr id="165" name="Google Shape;165;p25"/>
          <p:cNvPicPr preferRelativeResize="0"/>
          <p:nvPr/>
        </p:nvPicPr>
        <p:blipFill>
          <a:blip r:embed="rId4">
            <a:alphaModFix/>
          </a:blip>
          <a:stretch>
            <a:fillRect/>
          </a:stretch>
        </p:blipFill>
        <p:spPr>
          <a:xfrm>
            <a:off x="2568876" y="1092700"/>
            <a:ext cx="6575124" cy="3676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title"/>
          </p:nvPr>
        </p:nvSpPr>
        <p:spPr>
          <a:xfrm>
            <a:off x="311700" y="2273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020"/>
              <a:t>Cosmic Explorer current input optics design</a:t>
            </a:r>
            <a:endParaRPr sz="302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Main problem</a:t>
            </a:r>
            <a:endParaRPr/>
          </a:p>
        </p:txBody>
      </p:sp>
      <p:sp>
        <p:nvSpPr>
          <p:cNvPr id="176" name="Google Shape;176;p27"/>
          <p:cNvSpPr txBox="1"/>
          <p:nvPr>
            <p:ph idx="1" type="body"/>
          </p:nvPr>
        </p:nvSpPr>
        <p:spPr>
          <a:xfrm>
            <a:off x="311700" y="789125"/>
            <a:ext cx="8520600" cy="1082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For Cosmic Explorer, the arms will be </a:t>
            </a:r>
            <a:r>
              <a:rPr lang="en">
                <a:solidFill>
                  <a:srgbClr val="EA9999"/>
                </a:solidFill>
              </a:rPr>
              <a:t>40 km long</a:t>
            </a:r>
            <a:r>
              <a:rPr lang="en"/>
              <a:t>.</a:t>
            </a:r>
            <a:endParaRPr/>
          </a:p>
          <a:p>
            <a:pPr indent="0" lvl="0" marL="0" rtl="0" algn="l">
              <a:lnSpc>
                <a:spcPct val="100000"/>
              </a:lnSpc>
              <a:spcBef>
                <a:spcPts val="0"/>
              </a:spcBef>
              <a:spcAft>
                <a:spcPts val="0"/>
              </a:spcAft>
              <a:buNone/>
            </a:pPr>
            <a:r>
              <a:rPr lang="en"/>
              <a:t>The free-spectral range of </a:t>
            </a:r>
            <a:r>
              <a:rPr lang="en">
                <a:solidFill>
                  <a:srgbClr val="B6D7A8"/>
                </a:solidFill>
              </a:rPr>
              <a:t>LIGO is 38 kHz</a:t>
            </a:r>
            <a:r>
              <a:rPr lang="en"/>
              <a:t>. </a:t>
            </a:r>
            <a:endParaRPr/>
          </a:p>
          <a:p>
            <a:pPr indent="0" lvl="0" marL="0" rtl="0" algn="l">
              <a:lnSpc>
                <a:spcPct val="100000"/>
              </a:lnSpc>
              <a:spcBef>
                <a:spcPts val="0"/>
              </a:spcBef>
              <a:spcAft>
                <a:spcPts val="0"/>
              </a:spcAft>
              <a:buNone/>
            </a:pPr>
            <a:r>
              <a:rPr lang="en"/>
              <a:t>The free-spectral range of </a:t>
            </a:r>
            <a:r>
              <a:rPr lang="en">
                <a:solidFill>
                  <a:srgbClr val="F9CB9C"/>
                </a:solidFill>
              </a:rPr>
              <a:t>Cosmic Explorer is 3.8 kHz</a:t>
            </a:r>
            <a:r>
              <a:rPr lang="en"/>
              <a:t>.</a:t>
            </a:r>
            <a:endParaRPr/>
          </a:p>
        </p:txBody>
      </p:sp>
      <p:sp>
        <p:nvSpPr>
          <p:cNvPr id="177" name="Google Shape;177;p27"/>
          <p:cNvSpPr/>
          <p:nvPr/>
        </p:nvSpPr>
        <p:spPr>
          <a:xfrm>
            <a:off x="135713" y="2100600"/>
            <a:ext cx="84300" cy="2577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7"/>
          <p:cNvSpPr/>
          <p:nvPr/>
        </p:nvSpPr>
        <p:spPr>
          <a:xfrm>
            <a:off x="851266" y="2100600"/>
            <a:ext cx="84300" cy="2577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9" name="Google Shape;179;p27"/>
          <p:cNvCxnSpPr>
            <a:stCxn id="177" idx="3"/>
            <a:endCxn id="178" idx="1"/>
          </p:cNvCxnSpPr>
          <p:nvPr/>
        </p:nvCxnSpPr>
        <p:spPr>
          <a:xfrm>
            <a:off x="220013" y="2229450"/>
            <a:ext cx="631200" cy="0"/>
          </a:xfrm>
          <a:prstGeom prst="straightConnector1">
            <a:avLst/>
          </a:prstGeom>
          <a:noFill/>
          <a:ln cap="flat" cmpd="sng" w="19050">
            <a:solidFill>
              <a:srgbClr val="FF0000"/>
            </a:solidFill>
            <a:prstDash val="solid"/>
            <a:round/>
            <a:headEnd len="med" w="med" type="none"/>
            <a:tailEnd len="med" w="med" type="none"/>
          </a:ln>
        </p:spPr>
      </p:cxnSp>
      <p:sp>
        <p:nvSpPr>
          <p:cNvPr id="180" name="Google Shape;180;p27"/>
          <p:cNvSpPr/>
          <p:nvPr/>
        </p:nvSpPr>
        <p:spPr>
          <a:xfrm>
            <a:off x="135715" y="2925675"/>
            <a:ext cx="84300" cy="2577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7"/>
          <p:cNvSpPr/>
          <p:nvPr/>
        </p:nvSpPr>
        <p:spPr>
          <a:xfrm>
            <a:off x="8928465" y="2925675"/>
            <a:ext cx="84300" cy="2577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2" name="Google Shape;182;p27"/>
          <p:cNvCxnSpPr>
            <a:stCxn id="180" idx="3"/>
            <a:endCxn id="181" idx="1"/>
          </p:cNvCxnSpPr>
          <p:nvPr/>
        </p:nvCxnSpPr>
        <p:spPr>
          <a:xfrm>
            <a:off x="220015" y="3054525"/>
            <a:ext cx="8708400" cy="0"/>
          </a:xfrm>
          <a:prstGeom prst="straightConnector1">
            <a:avLst/>
          </a:prstGeom>
          <a:noFill/>
          <a:ln cap="flat" cmpd="sng" w="19050">
            <a:solidFill>
              <a:srgbClr val="FF0000"/>
            </a:solidFill>
            <a:prstDash val="solid"/>
            <a:round/>
            <a:headEnd len="med" w="med" type="none"/>
            <a:tailEnd len="med" w="med" type="none"/>
          </a:ln>
        </p:spPr>
      </p:cxnSp>
      <p:sp>
        <p:nvSpPr>
          <p:cNvPr id="183" name="Google Shape;183;p27"/>
          <p:cNvSpPr txBox="1"/>
          <p:nvPr/>
        </p:nvSpPr>
        <p:spPr>
          <a:xfrm>
            <a:off x="936775" y="2024400"/>
            <a:ext cx="45963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B6D7A8"/>
                </a:solidFill>
                <a:latin typeface="Spectral"/>
                <a:ea typeface="Spectral"/>
                <a:cs typeface="Spectral"/>
                <a:sym typeface="Spectral"/>
              </a:rPr>
              <a:t>Advanced LIGO</a:t>
            </a:r>
            <a:r>
              <a:rPr lang="en">
                <a:latin typeface="Spectral"/>
                <a:ea typeface="Spectral"/>
                <a:cs typeface="Spectral"/>
                <a:sym typeface="Spectral"/>
              </a:rPr>
              <a:t>   </a:t>
            </a:r>
            <a:endParaRPr>
              <a:latin typeface="Spectral"/>
              <a:ea typeface="Spectral"/>
              <a:cs typeface="Spectral"/>
              <a:sym typeface="Spectral"/>
            </a:endParaRPr>
          </a:p>
          <a:p>
            <a:pPr indent="0" lvl="0" marL="0" rtl="0" algn="l">
              <a:spcBef>
                <a:spcPts val="0"/>
              </a:spcBef>
              <a:spcAft>
                <a:spcPts val="0"/>
              </a:spcAft>
              <a:buNone/>
            </a:pPr>
            <a:r>
              <a:rPr lang="en">
                <a:solidFill>
                  <a:srgbClr val="B7B7B7"/>
                </a:solidFill>
                <a:latin typeface="Spectral"/>
                <a:ea typeface="Spectral"/>
                <a:cs typeface="Spectral"/>
                <a:sym typeface="Spectral"/>
              </a:rPr>
              <a:t>                                       vs  </a:t>
            </a:r>
            <a:r>
              <a:rPr lang="en">
                <a:latin typeface="Spectral"/>
                <a:ea typeface="Spectral"/>
                <a:cs typeface="Spectral"/>
                <a:sym typeface="Spectral"/>
              </a:rPr>
              <a:t> </a:t>
            </a:r>
            <a:endParaRPr>
              <a:latin typeface="Spectral"/>
              <a:ea typeface="Spectral"/>
              <a:cs typeface="Spectral"/>
              <a:sym typeface="Spectral"/>
            </a:endParaRPr>
          </a:p>
          <a:p>
            <a:pPr indent="0" lvl="0" marL="0" rtl="0" algn="r">
              <a:spcBef>
                <a:spcPts val="0"/>
              </a:spcBef>
              <a:spcAft>
                <a:spcPts val="0"/>
              </a:spcAft>
              <a:buNone/>
            </a:pPr>
            <a:r>
              <a:rPr lang="en" sz="1800">
                <a:solidFill>
                  <a:srgbClr val="F9CB9C"/>
                </a:solidFill>
                <a:latin typeface="Spectral"/>
                <a:ea typeface="Spectral"/>
                <a:cs typeface="Spectral"/>
                <a:sym typeface="Spectral"/>
              </a:rPr>
              <a:t>Cosmic Explorer</a:t>
            </a:r>
            <a:endParaRPr sz="1800">
              <a:solidFill>
                <a:srgbClr val="F9CB9C"/>
              </a:solidFill>
              <a:latin typeface="Spectral"/>
              <a:ea typeface="Spectral"/>
              <a:cs typeface="Spectral"/>
              <a:sym typeface="Spectral"/>
            </a:endParaRPr>
          </a:p>
        </p:txBody>
      </p:sp>
      <p:sp>
        <p:nvSpPr>
          <p:cNvPr id="184" name="Google Shape;184;p27"/>
          <p:cNvSpPr txBox="1"/>
          <p:nvPr/>
        </p:nvSpPr>
        <p:spPr>
          <a:xfrm>
            <a:off x="106175" y="2292175"/>
            <a:ext cx="252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L = 4 km</a:t>
            </a:r>
            <a:endParaRPr>
              <a:solidFill>
                <a:schemeClr val="dk1"/>
              </a:solidFill>
              <a:latin typeface="Spectral"/>
              <a:ea typeface="Spectral"/>
              <a:cs typeface="Spectral"/>
              <a:sym typeface="Spectral"/>
            </a:endParaRPr>
          </a:p>
        </p:txBody>
      </p:sp>
      <p:sp>
        <p:nvSpPr>
          <p:cNvPr id="185" name="Google Shape;185;p27"/>
          <p:cNvSpPr txBox="1"/>
          <p:nvPr/>
        </p:nvSpPr>
        <p:spPr>
          <a:xfrm>
            <a:off x="3257100" y="3088050"/>
            <a:ext cx="252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L = 40 km</a:t>
            </a:r>
            <a:endParaRPr>
              <a:solidFill>
                <a:schemeClr val="dk1"/>
              </a:solidFill>
              <a:latin typeface="Spectral"/>
              <a:ea typeface="Spectral"/>
              <a:cs typeface="Spectral"/>
              <a:sym typeface="Spectral"/>
            </a:endParaRPr>
          </a:p>
        </p:txBody>
      </p:sp>
      <p:sp>
        <p:nvSpPr>
          <p:cNvPr id="186" name="Google Shape;186;p27"/>
          <p:cNvSpPr txBox="1"/>
          <p:nvPr>
            <p:ph idx="1" type="body"/>
          </p:nvPr>
        </p:nvSpPr>
        <p:spPr>
          <a:xfrm>
            <a:off x="407800" y="3587475"/>
            <a:ext cx="8520600" cy="1677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rgbClr val="FFE599"/>
                </a:solidFill>
              </a:rPr>
              <a:t>Problem:</a:t>
            </a:r>
            <a:r>
              <a:rPr lang="en"/>
              <a:t> LIGO’s current frequency stabilization bandwidth is around 30 kHz.  However, </a:t>
            </a:r>
            <a:r>
              <a:rPr lang="en">
                <a:solidFill>
                  <a:srgbClr val="FFE599"/>
                </a:solidFill>
              </a:rPr>
              <a:t>the controller cannot extend beyond the FSR</a:t>
            </a:r>
            <a:r>
              <a:rPr lang="en"/>
              <a:t> due to the cavity phase dynamics.</a:t>
            </a:r>
            <a:br>
              <a:rPr lang="en"/>
            </a:br>
            <a:r>
              <a:rPr lang="en"/>
              <a:t>Additionally, the extremely low linewidth (0.04 Hz) makes the CE shot noise limit insufficient at 500 Hz.</a:t>
            </a:r>
            <a:endParaRPr/>
          </a:p>
        </p:txBody>
      </p:sp>
      <p:graphicFrame>
        <p:nvGraphicFramePr>
          <p:cNvPr id="187" name="Google Shape;187;p27"/>
          <p:cNvGraphicFramePr/>
          <p:nvPr/>
        </p:nvGraphicFramePr>
        <p:xfrm>
          <a:off x="6055025" y="391475"/>
          <a:ext cx="3000000" cy="3000000"/>
        </p:xfrm>
        <a:graphic>
          <a:graphicData uri="http://schemas.openxmlformats.org/drawingml/2006/table">
            <a:tbl>
              <a:tblPr>
                <a:noFill/>
                <a:tableStyleId>{A4C8C545-DCC6-4024-BB74-F28BA9252140}</a:tableStyleId>
              </a:tblPr>
              <a:tblGrid>
                <a:gridCol w="823825"/>
                <a:gridCol w="1040600"/>
                <a:gridCol w="1105175"/>
              </a:tblGrid>
              <a:tr h="381000">
                <a:tc>
                  <a:txBody>
                    <a:bodyPr/>
                    <a:lstStyle/>
                    <a:p>
                      <a:pPr indent="0" lvl="0" marL="0" rtl="0" algn="ctr">
                        <a:spcBef>
                          <a:spcPts val="0"/>
                        </a:spcBef>
                        <a:spcAft>
                          <a:spcPts val="0"/>
                        </a:spcAft>
                        <a:buNone/>
                      </a:pPr>
                      <a:r>
                        <a:t/>
                      </a:r>
                      <a:endParaRPr>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B6D7A8"/>
                          </a:solidFill>
                          <a:latin typeface="Roboto Mono"/>
                          <a:ea typeface="Roboto Mono"/>
                          <a:cs typeface="Roboto Mono"/>
                          <a:sym typeface="Roboto Mono"/>
                        </a:rPr>
                        <a:t>Advanced LIGO</a:t>
                      </a:r>
                      <a:endParaRPr>
                        <a:solidFill>
                          <a:srgbClr val="B6D7A8"/>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9CB9C"/>
                          </a:solidFill>
                          <a:latin typeface="Roboto Mono"/>
                          <a:ea typeface="Roboto Mono"/>
                          <a:cs typeface="Roboto Mono"/>
                          <a:sym typeface="Roboto Mono"/>
                        </a:rPr>
                        <a:t>Cosmic Explorer</a:t>
                      </a:r>
                      <a:endParaRPr>
                        <a:solidFill>
                          <a:srgbClr val="F9CB9C"/>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dk1"/>
                          </a:solidFill>
                          <a:latin typeface="Roboto Mono"/>
                          <a:ea typeface="Roboto Mono"/>
                          <a:cs typeface="Roboto Mono"/>
                          <a:sym typeface="Roboto Mono"/>
                        </a:rPr>
                        <a:t>Arm Length</a:t>
                      </a:r>
                      <a:endParaRPr>
                        <a:solidFill>
                          <a:schemeClr val="dk1"/>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B6D7A8"/>
                          </a:solidFill>
                          <a:latin typeface="Roboto Mono"/>
                          <a:ea typeface="Roboto Mono"/>
                          <a:cs typeface="Roboto Mono"/>
                          <a:sym typeface="Roboto Mono"/>
                        </a:rPr>
                        <a:t>4 km</a:t>
                      </a:r>
                      <a:endParaRPr>
                        <a:solidFill>
                          <a:srgbClr val="B6D7A8"/>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9CB9C"/>
                          </a:solidFill>
                          <a:latin typeface="Roboto Mono"/>
                          <a:ea typeface="Roboto Mono"/>
                          <a:cs typeface="Roboto Mono"/>
                          <a:sym typeface="Roboto Mono"/>
                        </a:rPr>
                        <a:t>40 km</a:t>
                      </a:r>
                      <a:endParaRPr>
                        <a:solidFill>
                          <a:srgbClr val="F9CB9C"/>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dk1"/>
                          </a:solidFill>
                          <a:latin typeface="Roboto Mono"/>
                          <a:ea typeface="Roboto Mono"/>
                          <a:cs typeface="Roboto Mono"/>
                          <a:sym typeface="Roboto Mono"/>
                        </a:rPr>
                        <a:t>FSR</a:t>
                      </a:r>
                      <a:endParaRPr>
                        <a:solidFill>
                          <a:schemeClr val="dk1"/>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B6D7A8"/>
                          </a:solidFill>
                          <a:latin typeface="Roboto Mono"/>
                          <a:ea typeface="Roboto Mono"/>
                          <a:cs typeface="Roboto Mono"/>
                          <a:sym typeface="Roboto Mono"/>
                        </a:rPr>
                        <a:t>38 kHz</a:t>
                      </a:r>
                      <a:endParaRPr>
                        <a:solidFill>
                          <a:srgbClr val="B6D7A8"/>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9CB9C"/>
                          </a:solidFill>
                          <a:latin typeface="Roboto Mono"/>
                          <a:ea typeface="Roboto Mono"/>
                          <a:cs typeface="Roboto Mono"/>
                          <a:sym typeface="Roboto Mono"/>
                        </a:rPr>
                        <a:t>3.8 kHz</a:t>
                      </a:r>
                      <a:endParaRPr>
                        <a:solidFill>
                          <a:srgbClr val="F9CB9C"/>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dk1"/>
                          </a:solidFill>
                          <a:latin typeface="Roboto Mono"/>
                          <a:ea typeface="Roboto Mono"/>
                          <a:cs typeface="Roboto Mono"/>
                          <a:sym typeface="Roboto Mono"/>
                        </a:rPr>
                        <a:t>CARM pole</a:t>
                      </a:r>
                      <a:endParaRPr>
                        <a:solidFill>
                          <a:schemeClr val="dk1"/>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B6D7A8"/>
                          </a:solidFill>
                          <a:latin typeface="Roboto Mono"/>
                          <a:ea typeface="Roboto Mono"/>
                          <a:cs typeface="Roboto Mono"/>
                          <a:sym typeface="Roboto Mono"/>
                        </a:rPr>
                        <a:t>0.4 Hz</a:t>
                      </a:r>
                      <a:endParaRPr>
                        <a:solidFill>
                          <a:srgbClr val="B6D7A8"/>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rgbClr val="F9CB9C"/>
                          </a:solidFill>
                          <a:latin typeface="Roboto Mono"/>
                          <a:ea typeface="Roboto Mono"/>
                          <a:cs typeface="Roboto Mono"/>
                          <a:sym typeface="Roboto Mono"/>
                        </a:rPr>
                        <a:t>0.04 Hz</a:t>
                      </a:r>
                      <a:endParaRPr>
                        <a:solidFill>
                          <a:srgbClr val="F9CB9C"/>
                        </a:solidFill>
                        <a:latin typeface="Roboto Mono"/>
                        <a:ea typeface="Roboto Mono"/>
                        <a:cs typeface="Roboto Mono"/>
                        <a:sym typeface="Roboto Mon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88" name="Google Shape;188;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28"/>
          <p:cNvPicPr preferRelativeResize="0"/>
          <p:nvPr/>
        </p:nvPicPr>
        <p:blipFill>
          <a:blip r:embed="rId3">
            <a:alphaModFix/>
          </a:blip>
          <a:stretch>
            <a:fillRect/>
          </a:stretch>
        </p:blipFill>
        <p:spPr>
          <a:xfrm>
            <a:off x="611892" y="0"/>
            <a:ext cx="7920215" cy="5143499"/>
          </a:xfrm>
          <a:prstGeom prst="rect">
            <a:avLst/>
          </a:prstGeom>
          <a:noFill/>
          <a:ln>
            <a:noFill/>
          </a:ln>
        </p:spPr>
      </p:pic>
      <p:cxnSp>
        <p:nvCxnSpPr>
          <p:cNvPr id="194" name="Google Shape;194;p28"/>
          <p:cNvCxnSpPr/>
          <p:nvPr/>
        </p:nvCxnSpPr>
        <p:spPr>
          <a:xfrm flipH="1" rot="10800000">
            <a:off x="3304975" y="2219250"/>
            <a:ext cx="3195600" cy="4500"/>
          </a:xfrm>
          <a:prstGeom prst="straightConnector1">
            <a:avLst/>
          </a:prstGeom>
          <a:noFill/>
          <a:ln cap="flat" cmpd="sng" w="28575">
            <a:solidFill>
              <a:srgbClr val="E69138"/>
            </a:solidFill>
            <a:prstDash val="solid"/>
            <a:round/>
            <a:headEnd len="med" w="med" type="none"/>
            <a:tailEnd len="med" w="med" type="triangle"/>
          </a:ln>
        </p:spPr>
      </p:cxnSp>
      <p:sp>
        <p:nvSpPr>
          <p:cNvPr id="195" name="Google Shape;195;p28"/>
          <p:cNvSpPr txBox="1"/>
          <p:nvPr/>
        </p:nvSpPr>
        <p:spPr>
          <a:xfrm>
            <a:off x="4311775" y="1847275"/>
            <a:ext cx="158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B45F06"/>
                </a:solidFill>
                <a:latin typeface="Spectral"/>
                <a:ea typeface="Spectral"/>
                <a:cs typeface="Spectral"/>
                <a:sym typeface="Spectral"/>
              </a:rPr>
              <a:t>1 FSR = 3.8 kHz</a:t>
            </a:r>
            <a:endParaRPr>
              <a:solidFill>
                <a:srgbClr val="B45F06"/>
              </a:solidFill>
              <a:latin typeface="Spectral"/>
              <a:ea typeface="Spectral"/>
              <a:cs typeface="Spectral"/>
              <a:sym typeface="Spectral"/>
            </a:endParaRPr>
          </a:p>
        </p:txBody>
      </p:sp>
      <p:cxnSp>
        <p:nvCxnSpPr>
          <p:cNvPr id="196" name="Google Shape;196;p28"/>
          <p:cNvCxnSpPr/>
          <p:nvPr/>
        </p:nvCxnSpPr>
        <p:spPr>
          <a:xfrm>
            <a:off x="2131825" y="2797200"/>
            <a:ext cx="8700" cy="906000"/>
          </a:xfrm>
          <a:prstGeom prst="straightConnector1">
            <a:avLst/>
          </a:prstGeom>
          <a:noFill/>
          <a:ln cap="flat" cmpd="sng" w="28575">
            <a:solidFill>
              <a:srgbClr val="CC0000"/>
            </a:solidFill>
            <a:prstDash val="solid"/>
            <a:round/>
            <a:headEnd len="med" w="med" type="none"/>
            <a:tailEnd len="med" w="med" type="triangle"/>
          </a:ln>
        </p:spPr>
      </p:cxnSp>
      <p:cxnSp>
        <p:nvCxnSpPr>
          <p:cNvPr id="197" name="Google Shape;197;p28"/>
          <p:cNvCxnSpPr/>
          <p:nvPr/>
        </p:nvCxnSpPr>
        <p:spPr>
          <a:xfrm>
            <a:off x="5935025" y="3741900"/>
            <a:ext cx="8700" cy="906000"/>
          </a:xfrm>
          <a:prstGeom prst="straightConnector1">
            <a:avLst/>
          </a:prstGeom>
          <a:noFill/>
          <a:ln cap="flat" cmpd="sng" w="28575">
            <a:solidFill>
              <a:srgbClr val="CC0000"/>
            </a:solidFill>
            <a:prstDash val="solid"/>
            <a:round/>
            <a:headEnd len="med" w="med" type="none"/>
            <a:tailEnd len="med" w="med" type="triangle"/>
          </a:ln>
        </p:spPr>
      </p:cxnSp>
      <p:sp>
        <p:nvSpPr>
          <p:cNvPr id="198" name="Google Shape;198;p28"/>
          <p:cNvSpPr txBox="1"/>
          <p:nvPr/>
        </p:nvSpPr>
        <p:spPr>
          <a:xfrm>
            <a:off x="2214200" y="2975850"/>
            <a:ext cx="955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990000"/>
                </a:solidFill>
                <a:latin typeface="Spectral"/>
                <a:ea typeface="Spectral"/>
                <a:cs typeface="Spectral"/>
                <a:sym typeface="Spectral"/>
              </a:rPr>
              <a:t>360° phase loss</a:t>
            </a:r>
            <a:endParaRPr>
              <a:solidFill>
                <a:srgbClr val="990000"/>
              </a:solidFill>
              <a:latin typeface="Spectral"/>
              <a:ea typeface="Spectral"/>
              <a:cs typeface="Spectral"/>
              <a:sym typeface="Spectral"/>
            </a:endParaRPr>
          </a:p>
        </p:txBody>
      </p:sp>
      <p:sp>
        <p:nvSpPr>
          <p:cNvPr id="199" name="Google Shape;199;p28"/>
          <p:cNvSpPr txBox="1"/>
          <p:nvPr/>
        </p:nvSpPr>
        <p:spPr>
          <a:xfrm>
            <a:off x="4817950" y="3859675"/>
            <a:ext cx="955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990000"/>
                </a:solidFill>
                <a:latin typeface="Spectral"/>
                <a:ea typeface="Spectral"/>
                <a:cs typeface="Spectral"/>
                <a:sym typeface="Spectral"/>
              </a:rPr>
              <a:t>360° phase loss</a:t>
            </a:r>
            <a:endParaRPr>
              <a:solidFill>
                <a:srgbClr val="990000"/>
              </a:solidFill>
              <a:latin typeface="Spectral"/>
              <a:ea typeface="Spectral"/>
              <a:cs typeface="Spectral"/>
              <a:sym typeface="Spectral"/>
            </a:endParaRPr>
          </a:p>
        </p:txBody>
      </p:sp>
      <p:cxnSp>
        <p:nvCxnSpPr>
          <p:cNvPr id="200" name="Google Shape;200;p28"/>
          <p:cNvCxnSpPr/>
          <p:nvPr/>
        </p:nvCxnSpPr>
        <p:spPr>
          <a:xfrm rot="10800000">
            <a:off x="3313875" y="2237000"/>
            <a:ext cx="787800" cy="713400"/>
          </a:xfrm>
          <a:prstGeom prst="straightConnector1">
            <a:avLst/>
          </a:prstGeom>
          <a:noFill/>
          <a:ln cap="flat" cmpd="sng" w="9525">
            <a:solidFill>
              <a:srgbClr val="38761D"/>
            </a:solidFill>
            <a:prstDash val="solid"/>
            <a:round/>
            <a:headEnd len="med" w="med" type="none"/>
            <a:tailEnd len="med" w="med" type="triangle"/>
          </a:ln>
        </p:spPr>
      </p:cxnSp>
      <p:cxnSp>
        <p:nvCxnSpPr>
          <p:cNvPr id="201" name="Google Shape;201;p28"/>
          <p:cNvCxnSpPr/>
          <p:nvPr/>
        </p:nvCxnSpPr>
        <p:spPr>
          <a:xfrm flipH="1">
            <a:off x="3326900" y="2950400"/>
            <a:ext cx="770400" cy="288900"/>
          </a:xfrm>
          <a:prstGeom prst="straightConnector1">
            <a:avLst/>
          </a:prstGeom>
          <a:noFill/>
          <a:ln cap="flat" cmpd="sng" w="9525">
            <a:solidFill>
              <a:srgbClr val="38761D"/>
            </a:solidFill>
            <a:prstDash val="solid"/>
            <a:round/>
            <a:headEnd len="med" w="med" type="none"/>
            <a:tailEnd len="med" w="med" type="triangle"/>
          </a:ln>
        </p:spPr>
      </p:cxnSp>
      <p:sp>
        <p:nvSpPr>
          <p:cNvPr id="202" name="Google Shape;202;p28"/>
          <p:cNvSpPr txBox="1"/>
          <p:nvPr/>
        </p:nvSpPr>
        <p:spPr>
          <a:xfrm>
            <a:off x="4101675" y="2738950"/>
            <a:ext cx="252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74E13"/>
                </a:solidFill>
                <a:latin typeface="Spectral"/>
                <a:ea typeface="Spectral"/>
                <a:cs typeface="Spectral"/>
                <a:sym typeface="Spectral"/>
              </a:rPr>
              <a:t>Lock point</a:t>
            </a:r>
            <a:endParaRPr>
              <a:solidFill>
                <a:srgbClr val="274E13"/>
              </a:solidFill>
              <a:latin typeface="Spectral"/>
              <a:ea typeface="Spectral"/>
              <a:cs typeface="Spectral"/>
              <a:sym typeface="Spectral"/>
            </a:endParaRPr>
          </a:p>
        </p:txBody>
      </p:sp>
      <p:sp>
        <p:nvSpPr>
          <p:cNvPr id="203" name="Google Shape;203;p28"/>
          <p:cNvSpPr txBox="1"/>
          <p:nvPr/>
        </p:nvSpPr>
        <p:spPr>
          <a:xfrm>
            <a:off x="2858475" y="4049125"/>
            <a:ext cx="2018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741B47"/>
                </a:solidFill>
                <a:latin typeface="Spectral"/>
                <a:ea typeface="Spectral"/>
                <a:cs typeface="Spectral"/>
                <a:sym typeface="Spectral"/>
              </a:rPr>
              <a:t>Hard to control</a:t>
            </a:r>
            <a:endParaRPr sz="2000">
              <a:solidFill>
                <a:srgbClr val="741B47"/>
              </a:solidFill>
              <a:latin typeface="Spectral"/>
              <a:ea typeface="Spectral"/>
              <a:cs typeface="Spectral"/>
              <a:sym typeface="Spectral"/>
            </a:endParaRPr>
          </a:p>
        </p:txBody>
      </p:sp>
      <p:sp>
        <p:nvSpPr>
          <p:cNvPr id="204" name="Google Shape;204;p28"/>
          <p:cNvSpPr txBox="1"/>
          <p:nvPr/>
        </p:nvSpPr>
        <p:spPr>
          <a:xfrm>
            <a:off x="6676275" y="2292550"/>
            <a:ext cx="20628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EB Garamond"/>
                <a:ea typeface="EB Garamond"/>
                <a:cs typeface="EB Garamond"/>
                <a:sym typeface="EB Garamond"/>
              </a:rPr>
              <a:t>Siggestion: Undercouple the interferometer instead?</a:t>
            </a:r>
            <a:endParaRPr sz="18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lt1"/>
                </a:solidFill>
                <a:latin typeface="EB Garamond"/>
                <a:ea typeface="EB Garamond"/>
                <a:cs typeface="EB Garamond"/>
                <a:sym typeface="EB Garamond"/>
              </a:rPr>
              <a:t>Tradeoff: low PRG,</a:t>
            </a:r>
            <a:endParaRPr sz="18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lt1"/>
                </a:solidFill>
                <a:latin typeface="EB Garamond"/>
                <a:ea typeface="EB Garamond"/>
                <a:cs typeface="EB Garamond"/>
                <a:sym typeface="EB Garamond"/>
              </a:rPr>
              <a:t>but no phase loss as </a:t>
            </a:r>
            <a:endParaRPr sz="18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lt1"/>
                </a:solidFill>
                <a:latin typeface="EB Garamond"/>
                <a:ea typeface="EB Garamond"/>
                <a:cs typeface="EB Garamond"/>
                <a:sym typeface="EB Garamond"/>
              </a:rPr>
              <a:t>poles become LHP</a:t>
            </a:r>
            <a:endParaRPr sz="1800">
              <a:solidFill>
                <a:schemeClr val="lt1"/>
              </a:solidFill>
              <a:latin typeface="EB Garamond"/>
              <a:ea typeface="EB Garamond"/>
              <a:cs typeface="EB Garamond"/>
              <a:sym typeface="EB Garamond"/>
            </a:endParaRPr>
          </a:p>
        </p:txBody>
      </p:sp>
      <p:sp>
        <p:nvSpPr>
          <p:cNvPr id="205" name="Google Shape;205;p28"/>
          <p:cNvSpPr txBox="1"/>
          <p:nvPr/>
        </p:nvSpPr>
        <p:spPr>
          <a:xfrm>
            <a:off x="1332700" y="918950"/>
            <a:ext cx="19320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EB Garamond"/>
                <a:ea typeface="EB Garamond"/>
                <a:cs typeface="EB Garamond"/>
                <a:sym typeface="EB Garamond"/>
              </a:rPr>
              <a:t>Overcoupled cavity:</a:t>
            </a:r>
            <a:endParaRPr sz="13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1300">
                <a:solidFill>
                  <a:schemeClr val="lt1"/>
                </a:solidFill>
                <a:latin typeface="EB Garamond"/>
                <a:ea typeface="EB Garamond"/>
                <a:cs typeface="EB Garamond"/>
                <a:sym typeface="EB Garamond"/>
              </a:rPr>
              <a:t>Two left hand plane poles,</a:t>
            </a:r>
            <a:endParaRPr sz="1300">
              <a:solidFill>
                <a:schemeClr val="lt1"/>
              </a:solidFill>
              <a:latin typeface="EB Garamond"/>
              <a:ea typeface="EB Garamond"/>
              <a:cs typeface="EB Garamond"/>
              <a:sym typeface="EB Garamond"/>
            </a:endParaRPr>
          </a:p>
          <a:p>
            <a:pPr indent="0" lvl="0" marL="0" rtl="0" algn="l">
              <a:spcBef>
                <a:spcPts val="0"/>
              </a:spcBef>
              <a:spcAft>
                <a:spcPts val="0"/>
              </a:spcAft>
              <a:buNone/>
            </a:pPr>
            <a:r>
              <a:rPr lang="en" sz="1300">
                <a:solidFill>
                  <a:schemeClr val="lt1"/>
                </a:solidFill>
                <a:latin typeface="EB Garamond"/>
                <a:ea typeface="EB Garamond"/>
                <a:cs typeface="EB Garamond"/>
                <a:sym typeface="EB Garamond"/>
              </a:rPr>
              <a:t>Two </a:t>
            </a:r>
            <a:r>
              <a:rPr i="1" lang="en" sz="1300">
                <a:solidFill>
                  <a:schemeClr val="lt1"/>
                </a:solidFill>
                <a:latin typeface="EB Garamond"/>
                <a:ea typeface="EB Garamond"/>
                <a:cs typeface="EB Garamond"/>
                <a:sym typeface="EB Garamond"/>
              </a:rPr>
              <a:t>right</a:t>
            </a:r>
            <a:r>
              <a:rPr lang="en" sz="1300">
                <a:solidFill>
                  <a:schemeClr val="lt1"/>
                </a:solidFill>
                <a:latin typeface="EB Garamond"/>
                <a:ea typeface="EB Garamond"/>
                <a:cs typeface="EB Garamond"/>
                <a:sym typeface="EB Garamond"/>
              </a:rPr>
              <a:t> hand plane zeros</a:t>
            </a:r>
            <a:br>
              <a:rPr lang="en" sz="1300">
                <a:solidFill>
                  <a:schemeClr val="lt1"/>
                </a:solidFill>
                <a:latin typeface="EB Garamond"/>
                <a:ea typeface="EB Garamond"/>
                <a:cs typeface="EB Garamond"/>
                <a:sym typeface="EB Garamond"/>
              </a:rPr>
            </a:br>
            <a:r>
              <a:rPr lang="en" sz="1300" u="sng">
                <a:solidFill>
                  <a:schemeClr val="hlink"/>
                </a:solidFill>
                <a:latin typeface="EB Garamond"/>
                <a:ea typeface="EB Garamond"/>
                <a:cs typeface="EB Garamond"/>
                <a:sym typeface="EB Garamond"/>
                <a:hlinkClick r:id="rId4"/>
              </a:rPr>
              <a:t>CE-DCC-T2400008</a:t>
            </a:r>
            <a:br>
              <a:rPr lang="en" sz="1300">
                <a:solidFill>
                  <a:schemeClr val="lt1"/>
                </a:solidFill>
                <a:latin typeface="EB Garamond"/>
                <a:ea typeface="EB Garamond"/>
                <a:cs typeface="EB Garamond"/>
                <a:sym typeface="EB Garamond"/>
              </a:rPr>
            </a:br>
            <a:endParaRPr sz="1300">
              <a:solidFill>
                <a:schemeClr val="lt1"/>
              </a:solidFill>
              <a:latin typeface="EB Garamond"/>
              <a:ea typeface="EB Garamond"/>
              <a:cs typeface="EB Garamond"/>
              <a:sym typeface="EB 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cxnSp>
        <p:nvCxnSpPr>
          <p:cNvPr id="210" name="Google Shape;210;p29"/>
          <p:cNvCxnSpPr>
            <a:stCxn id="211" idx="3"/>
          </p:cNvCxnSpPr>
          <p:nvPr/>
        </p:nvCxnSpPr>
        <p:spPr>
          <a:xfrm>
            <a:off x="2138441" y="2663239"/>
            <a:ext cx="993300" cy="0"/>
          </a:xfrm>
          <a:prstGeom prst="straightConnector1">
            <a:avLst/>
          </a:prstGeom>
          <a:noFill/>
          <a:ln cap="flat" cmpd="sng" w="19075">
            <a:solidFill>
              <a:srgbClr val="FF0000"/>
            </a:solidFill>
            <a:prstDash val="solid"/>
            <a:round/>
            <a:headEnd len="sm" w="sm" type="none"/>
            <a:tailEnd len="sm" w="sm" type="triangle"/>
          </a:ln>
        </p:spPr>
      </p:cxnSp>
      <p:sp>
        <p:nvSpPr>
          <p:cNvPr id="212" name="Google Shape;212;p29"/>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Suspended Pre-Mode Cleaner Configuration (Evan’s configuration)</a:t>
            </a:r>
            <a:endParaRPr/>
          </a:p>
        </p:txBody>
      </p:sp>
      <p:cxnSp>
        <p:nvCxnSpPr>
          <p:cNvPr id="213" name="Google Shape;213;p29"/>
          <p:cNvCxnSpPr>
            <a:stCxn id="214" idx="1"/>
            <a:endCxn id="215" idx="3"/>
          </p:cNvCxnSpPr>
          <p:nvPr/>
        </p:nvCxnSpPr>
        <p:spPr>
          <a:xfrm flipH="1" rot="10800000">
            <a:off x="6177706" y="866450"/>
            <a:ext cx="2100" cy="4021200"/>
          </a:xfrm>
          <a:prstGeom prst="straightConnector1">
            <a:avLst/>
          </a:prstGeom>
          <a:noFill/>
          <a:ln cap="flat" cmpd="sng" w="19075">
            <a:solidFill>
              <a:srgbClr val="FF0000"/>
            </a:solidFill>
            <a:prstDash val="solid"/>
            <a:round/>
            <a:headEnd len="sm" w="sm" type="none"/>
            <a:tailEnd len="sm" w="sm" type="none"/>
          </a:ln>
        </p:spPr>
      </p:cxnSp>
      <p:cxnSp>
        <p:nvCxnSpPr>
          <p:cNvPr id="216" name="Google Shape;216;p29"/>
          <p:cNvCxnSpPr>
            <a:stCxn id="214" idx="1"/>
          </p:cNvCxnSpPr>
          <p:nvPr/>
        </p:nvCxnSpPr>
        <p:spPr>
          <a:xfrm>
            <a:off x="6177706" y="4887650"/>
            <a:ext cx="2123700" cy="0"/>
          </a:xfrm>
          <a:prstGeom prst="straightConnector1">
            <a:avLst/>
          </a:prstGeom>
          <a:noFill/>
          <a:ln cap="flat" cmpd="sng" w="19075">
            <a:solidFill>
              <a:srgbClr val="FF0000"/>
            </a:solidFill>
            <a:prstDash val="solid"/>
            <a:round/>
            <a:headEnd len="sm" w="sm" type="none"/>
            <a:tailEnd len="sm" w="sm" type="triangle"/>
          </a:ln>
        </p:spPr>
      </p:cxnSp>
      <p:sp>
        <p:nvSpPr>
          <p:cNvPr id="217" name="Google Shape;217;p29"/>
          <p:cNvSpPr/>
          <p:nvPr/>
        </p:nvSpPr>
        <p:spPr>
          <a:xfrm>
            <a:off x="6731270" y="4801192"/>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14" name="Google Shape;214;p29"/>
          <p:cNvSpPr/>
          <p:nvPr/>
        </p:nvSpPr>
        <p:spPr>
          <a:xfrm rot="8100000">
            <a:off x="6164307" y="483486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9"/>
          <p:cNvSpPr/>
          <p:nvPr/>
        </p:nvSpPr>
        <p:spPr>
          <a:xfrm rot="8100000">
            <a:off x="6177439" y="80271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9"/>
          <p:cNvSpPr/>
          <p:nvPr/>
        </p:nvSpPr>
        <p:spPr>
          <a:xfrm rot="-5400000">
            <a:off x="6151321" y="452126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9" name="Google Shape;219;p29"/>
          <p:cNvCxnSpPr>
            <a:stCxn id="220" idx="1"/>
            <a:endCxn id="215" idx="3"/>
          </p:cNvCxnSpPr>
          <p:nvPr/>
        </p:nvCxnSpPr>
        <p:spPr>
          <a:xfrm flipH="1" rot="10800000">
            <a:off x="3461446" y="866532"/>
            <a:ext cx="2718300" cy="1800"/>
          </a:xfrm>
          <a:prstGeom prst="straightConnector1">
            <a:avLst/>
          </a:prstGeom>
          <a:noFill/>
          <a:ln cap="flat" cmpd="sng" w="19075">
            <a:solidFill>
              <a:srgbClr val="FF0000"/>
            </a:solidFill>
            <a:prstDash val="solid"/>
            <a:round/>
            <a:headEnd len="sm" w="sm" type="none"/>
            <a:tailEnd len="sm" w="sm" type="none"/>
          </a:ln>
        </p:spPr>
      </p:cxnSp>
      <p:sp>
        <p:nvSpPr>
          <p:cNvPr id="221" name="Google Shape;221;p29"/>
          <p:cNvSpPr/>
          <p:nvPr/>
        </p:nvSpPr>
        <p:spPr>
          <a:xfrm rot="-5400000">
            <a:off x="6151321" y="101606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2" name="Google Shape;222;p29"/>
          <p:cNvCxnSpPr/>
          <p:nvPr/>
        </p:nvCxnSpPr>
        <p:spPr>
          <a:xfrm flipH="1" rot="10800000">
            <a:off x="3459068" y="867770"/>
            <a:ext cx="2100" cy="1817700"/>
          </a:xfrm>
          <a:prstGeom prst="straightConnector1">
            <a:avLst/>
          </a:prstGeom>
          <a:noFill/>
          <a:ln cap="flat" cmpd="sng" w="19075">
            <a:solidFill>
              <a:srgbClr val="FF0000"/>
            </a:solidFill>
            <a:prstDash val="solid"/>
            <a:round/>
            <a:headEnd len="sm" w="sm" type="none"/>
            <a:tailEnd len="sm" w="sm" type="none"/>
          </a:ln>
        </p:spPr>
      </p:cxnSp>
      <p:sp>
        <p:nvSpPr>
          <p:cNvPr id="223" name="Google Shape;223;p29"/>
          <p:cNvSpPr/>
          <p:nvPr/>
        </p:nvSpPr>
        <p:spPr>
          <a:xfrm rot="-5400000">
            <a:off x="3432683" y="231908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9"/>
          <p:cNvSpPr/>
          <p:nvPr/>
        </p:nvSpPr>
        <p:spPr>
          <a:xfrm rot="-5400000">
            <a:off x="3432683" y="102368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9"/>
          <p:cNvSpPr/>
          <p:nvPr/>
        </p:nvSpPr>
        <p:spPr>
          <a:xfrm rot="-8100000">
            <a:off x="3448047" y="80444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9"/>
          <p:cNvSpPr/>
          <p:nvPr/>
        </p:nvSpPr>
        <p:spPr>
          <a:xfrm rot="-8100000">
            <a:off x="3456802" y="261573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9"/>
          <p:cNvSpPr/>
          <p:nvPr/>
        </p:nvSpPr>
        <p:spPr>
          <a:xfrm>
            <a:off x="4592158" y="778967"/>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227" name="Google Shape;227;p29"/>
          <p:cNvCxnSpPr>
            <a:stCxn id="228" idx="3"/>
            <a:endCxn id="225" idx="3"/>
          </p:cNvCxnSpPr>
          <p:nvPr/>
        </p:nvCxnSpPr>
        <p:spPr>
          <a:xfrm>
            <a:off x="2788601" y="2663422"/>
            <a:ext cx="670500" cy="5100"/>
          </a:xfrm>
          <a:prstGeom prst="straightConnector1">
            <a:avLst/>
          </a:prstGeom>
          <a:noFill/>
          <a:ln cap="flat" cmpd="sng" w="19075">
            <a:solidFill>
              <a:srgbClr val="FF0000"/>
            </a:solidFill>
            <a:prstDash val="solid"/>
            <a:round/>
            <a:headEnd len="sm" w="sm" type="none"/>
            <a:tailEnd len="sm" w="sm" type="triangle"/>
          </a:ln>
        </p:spPr>
      </p:cxnSp>
      <p:cxnSp>
        <p:nvCxnSpPr>
          <p:cNvPr id="229" name="Google Shape;229;p29"/>
          <p:cNvCxnSpPr>
            <a:stCxn id="230" idx="1"/>
            <a:endCxn id="231" idx="3"/>
          </p:cNvCxnSpPr>
          <p:nvPr/>
        </p:nvCxnSpPr>
        <p:spPr>
          <a:xfrm rot="10800000">
            <a:off x="688318" y="2661450"/>
            <a:ext cx="1161000" cy="1800"/>
          </a:xfrm>
          <a:prstGeom prst="straightConnector1">
            <a:avLst/>
          </a:prstGeom>
          <a:noFill/>
          <a:ln cap="flat" cmpd="sng" w="19075">
            <a:solidFill>
              <a:srgbClr val="FF0000"/>
            </a:solidFill>
            <a:prstDash val="solid"/>
            <a:round/>
            <a:headEnd len="sm" w="sm" type="none"/>
            <a:tailEnd len="sm" w="sm" type="none"/>
          </a:ln>
        </p:spPr>
      </p:cxnSp>
      <p:cxnSp>
        <p:nvCxnSpPr>
          <p:cNvPr id="232" name="Google Shape;232;p29"/>
          <p:cNvCxnSpPr>
            <a:stCxn id="211" idx="3"/>
            <a:endCxn id="233" idx="1"/>
          </p:cNvCxnSpPr>
          <p:nvPr/>
        </p:nvCxnSpPr>
        <p:spPr>
          <a:xfrm rot="10800000">
            <a:off x="1989641" y="2245339"/>
            <a:ext cx="148800" cy="417900"/>
          </a:xfrm>
          <a:prstGeom prst="straightConnector1">
            <a:avLst/>
          </a:prstGeom>
          <a:noFill/>
          <a:ln cap="flat" cmpd="sng" w="19075">
            <a:solidFill>
              <a:srgbClr val="FF0000"/>
            </a:solidFill>
            <a:prstDash val="solid"/>
            <a:round/>
            <a:headEnd len="sm" w="sm" type="none"/>
            <a:tailEnd len="sm" w="sm" type="none"/>
          </a:ln>
        </p:spPr>
      </p:cxnSp>
      <p:cxnSp>
        <p:nvCxnSpPr>
          <p:cNvPr id="234" name="Google Shape;234;p29"/>
          <p:cNvCxnSpPr>
            <a:stCxn id="233" idx="1"/>
            <a:endCxn id="230" idx="1"/>
          </p:cNvCxnSpPr>
          <p:nvPr/>
        </p:nvCxnSpPr>
        <p:spPr>
          <a:xfrm flipH="1">
            <a:off x="1849262" y="2245199"/>
            <a:ext cx="140400" cy="418200"/>
          </a:xfrm>
          <a:prstGeom prst="straightConnector1">
            <a:avLst/>
          </a:prstGeom>
          <a:noFill/>
          <a:ln cap="flat" cmpd="sng" w="19075">
            <a:solidFill>
              <a:srgbClr val="FF0000"/>
            </a:solidFill>
            <a:prstDash val="solid"/>
            <a:round/>
            <a:headEnd len="sm" w="sm" type="none"/>
            <a:tailEnd len="sm" w="sm" type="none"/>
          </a:ln>
        </p:spPr>
      </p:cxnSp>
      <p:cxnSp>
        <p:nvCxnSpPr>
          <p:cNvPr id="235" name="Google Shape;235;p29"/>
          <p:cNvCxnSpPr>
            <a:stCxn id="211" idx="3"/>
            <a:endCxn id="230" idx="1"/>
          </p:cNvCxnSpPr>
          <p:nvPr/>
        </p:nvCxnSpPr>
        <p:spPr>
          <a:xfrm rot="10800000">
            <a:off x="1849241" y="2663239"/>
            <a:ext cx="289200" cy="0"/>
          </a:xfrm>
          <a:prstGeom prst="straightConnector1">
            <a:avLst/>
          </a:prstGeom>
          <a:noFill/>
          <a:ln cap="flat" cmpd="sng" w="19075">
            <a:solidFill>
              <a:srgbClr val="FF0000"/>
            </a:solidFill>
            <a:prstDash val="solid"/>
            <a:round/>
            <a:headEnd len="sm" w="sm" type="none"/>
            <a:tailEnd len="sm" w="sm" type="none"/>
          </a:ln>
        </p:spPr>
      </p:cxnSp>
      <p:sp>
        <p:nvSpPr>
          <p:cNvPr id="211" name="Google Shape;211;p29"/>
          <p:cNvSpPr/>
          <p:nvPr/>
        </p:nvSpPr>
        <p:spPr>
          <a:xfrm rot="-8100000">
            <a:off x="2136142" y="2610452"/>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9"/>
          <p:cNvSpPr/>
          <p:nvPr/>
        </p:nvSpPr>
        <p:spPr>
          <a:xfrm rot="8100000">
            <a:off x="1835919" y="261046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9"/>
          <p:cNvSpPr/>
          <p:nvPr/>
        </p:nvSpPr>
        <p:spPr>
          <a:xfrm rot="-5400000">
            <a:off x="1981412" y="2178749"/>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p:nvPr/>
        </p:nvSpPr>
        <p:spPr>
          <a:xfrm>
            <a:off x="2632838" y="2571797"/>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237" name="Google Shape;237;p29"/>
          <p:cNvCxnSpPr>
            <a:stCxn id="231" idx="3"/>
          </p:cNvCxnSpPr>
          <p:nvPr/>
        </p:nvCxnSpPr>
        <p:spPr>
          <a:xfrm>
            <a:off x="688200" y="2661500"/>
            <a:ext cx="292800" cy="300"/>
          </a:xfrm>
          <a:prstGeom prst="straightConnector1">
            <a:avLst/>
          </a:prstGeom>
          <a:noFill/>
          <a:ln cap="flat" cmpd="sng" w="19075">
            <a:solidFill>
              <a:srgbClr val="FF0000"/>
            </a:solidFill>
            <a:prstDash val="solid"/>
            <a:round/>
            <a:headEnd len="sm" w="sm" type="none"/>
            <a:tailEnd len="sm" w="sm" type="triangle"/>
          </a:ln>
        </p:spPr>
      </p:cxnSp>
      <p:sp>
        <p:nvSpPr>
          <p:cNvPr id="231" name="Google Shape;231;p29"/>
          <p:cNvSpPr/>
          <p:nvPr/>
        </p:nvSpPr>
        <p:spPr>
          <a:xfrm>
            <a:off x="311700" y="2538950"/>
            <a:ext cx="376500" cy="2451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chemeClr val="dk1"/>
              </a:solidFill>
              <a:latin typeface="Spectral"/>
              <a:ea typeface="Spectral"/>
              <a:cs typeface="Spectral"/>
              <a:sym typeface="Spectral"/>
            </a:endParaRPr>
          </a:p>
        </p:txBody>
      </p:sp>
      <p:sp>
        <p:nvSpPr>
          <p:cNvPr id="238" name="Google Shape;238;p29"/>
          <p:cNvSpPr/>
          <p:nvPr/>
        </p:nvSpPr>
        <p:spPr>
          <a:xfrm>
            <a:off x="399398" y="2571800"/>
            <a:ext cx="205675" cy="179400"/>
          </a:xfrm>
          <a:prstGeom prst="flowChartExtrac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9"/>
          <p:cNvSpPr txBox="1"/>
          <p:nvPr/>
        </p:nvSpPr>
        <p:spPr>
          <a:xfrm>
            <a:off x="832850" y="2816000"/>
            <a:ext cx="24624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Pre Mode Cleaner</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PMC</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Suspended (?)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16 meters</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rgbClr val="FFF2CC"/>
                </a:solidFill>
                <a:latin typeface="EB Garamond"/>
                <a:ea typeface="EB Garamond"/>
                <a:cs typeface="EB Garamond"/>
                <a:sym typeface="EB Garamond"/>
              </a:rPr>
              <a:t>Clean junk light to improve IMC1 shot noise</a:t>
            </a:r>
            <a:endParaRPr sz="1800">
              <a:solidFill>
                <a:srgbClr val="FFF2CC"/>
              </a:solidFill>
              <a:latin typeface="EB Garamond"/>
              <a:ea typeface="EB Garamond"/>
              <a:cs typeface="EB Garamond"/>
              <a:sym typeface="EB Garamond"/>
            </a:endParaRPr>
          </a:p>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40" name="Google Shape;240;p29"/>
          <p:cNvSpPr/>
          <p:nvPr/>
        </p:nvSpPr>
        <p:spPr>
          <a:xfrm>
            <a:off x="4227658" y="778967"/>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900">
              <a:latin typeface="Spectral"/>
              <a:ea typeface="Spectral"/>
              <a:cs typeface="Spectral"/>
              <a:sym typeface="Spectral"/>
            </a:endParaRPr>
          </a:p>
        </p:txBody>
      </p:sp>
      <p:sp>
        <p:nvSpPr>
          <p:cNvPr id="241" name="Google Shape;241;p29"/>
          <p:cNvSpPr/>
          <p:nvPr/>
        </p:nvSpPr>
        <p:spPr>
          <a:xfrm>
            <a:off x="4956658" y="778617"/>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42" name="Google Shape;242;p29"/>
          <p:cNvSpPr/>
          <p:nvPr/>
        </p:nvSpPr>
        <p:spPr>
          <a:xfrm>
            <a:off x="6361720" y="4798992"/>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700">
              <a:solidFill>
                <a:srgbClr val="C27BA0"/>
              </a:solidFill>
              <a:latin typeface="Spectral"/>
              <a:ea typeface="Spectral"/>
              <a:cs typeface="Spectral"/>
              <a:sym typeface="Spectral"/>
            </a:endParaRPr>
          </a:p>
        </p:txBody>
      </p:sp>
      <p:sp>
        <p:nvSpPr>
          <p:cNvPr id="243" name="Google Shape;243;p29"/>
          <p:cNvSpPr txBox="1"/>
          <p:nvPr/>
        </p:nvSpPr>
        <p:spPr>
          <a:xfrm>
            <a:off x="3547788" y="1176825"/>
            <a:ext cx="22107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Input Mode Cleaner 1</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IMC1</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Suspended,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100 meters,</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Finesse 700,</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Cavity pole 1 kHz,</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rgbClr val="FFF2CC"/>
                </a:solidFill>
                <a:latin typeface="EB Garamond"/>
                <a:ea typeface="EB Garamond"/>
                <a:cs typeface="EB Garamond"/>
                <a:sym typeface="EB Garamond"/>
              </a:rPr>
              <a:t>“Active” feedback to laser to stabilize to long cavity baseline shot noise limit</a:t>
            </a:r>
            <a:endParaRPr sz="1800">
              <a:solidFill>
                <a:srgbClr val="FFF2CC"/>
              </a:solidFill>
              <a:latin typeface="EB Garamond"/>
              <a:ea typeface="EB Garamond"/>
              <a:cs typeface="EB Garamond"/>
              <a:sym typeface="EB Garamond"/>
            </a:endParaRPr>
          </a:p>
        </p:txBody>
      </p:sp>
      <p:sp>
        <p:nvSpPr>
          <p:cNvPr id="244" name="Google Shape;244;p29"/>
          <p:cNvSpPr txBox="1"/>
          <p:nvPr/>
        </p:nvSpPr>
        <p:spPr>
          <a:xfrm>
            <a:off x="6361725" y="2196175"/>
            <a:ext cx="22107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Input Mode Cleaner 2</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IMC2</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Suspended,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330 meters,</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Finesse 1000,</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Cavity pole 300 Hz</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rgbClr val="FFF2CC"/>
                </a:solidFill>
                <a:latin typeface="EB Garamond"/>
                <a:ea typeface="EB Garamond"/>
                <a:cs typeface="EB Garamond"/>
                <a:sym typeface="EB Garamond"/>
              </a:rPr>
              <a:t>“Passively” filters beam with a low cavity pole</a:t>
            </a:r>
            <a:endParaRPr sz="1800">
              <a:solidFill>
                <a:srgbClr val="FFF2CC"/>
              </a:solidFill>
              <a:latin typeface="EB Garamond"/>
              <a:ea typeface="EB Garamond"/>
              <a:cs typeface="EB Garamond"/>
              <a:sym typeface="EB Garamond"/>
            </a:endParaRPr>
          </a:p>
        </p:txBody>
      </p:sp>
      <p:sp>
        <p:nvSpPr>
          <p:cNvPr id="245" name="Google Shape;245;p29"/>
          <p:cNvSpPr/>
          <p:nvPr/>
        </p:nvSpPr>
        <p:spPr>
          <a:xfrm>
            <a:off x="7112548" y="4801192"/>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46" name="Google Shape;246;p29"/>
          <p:cNvSpPr txBox="1"/>
          <p:nvPr/>
        </p:nvSpPr>
        <p:spPr>
          <a:xfrm>
            <a:off x="47975" y="1180363"/>
            <a:ext cx="2210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NPRO laser,</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1064 nm,</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200 watts max power</a:t>
            </a:r>
            <a:endParaRPr sz="1800">
              <a:solidFill>
                <a:schemeClr val="dk1"/>
              </a:solidFill>
              <a:latin typeface="EB Garamond"/>
              <a:ea typeface="EB Garamond"/>
              <a:cs typeface="EB Garamond"/>
              <a:sym typeface="EB Garamond"/>
            </a:endParaRPr>
          </a:p>
        </p:txBody>
      </p:sp>
      <p:sp>
        <p:nvSpPr>
          <p:cNvPr id="247" name="Google Shape;247;p29"/>
          <p:cNvSpPr/>
          <p:nvPr/>
        </p:nvSpPr>
        <p:spPr>
          <a:xfrm>
            <a:off x="1195495" y="2571792"/>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48" name="Google Shape;248;p29"/>
          <p:cNvSpPr/>
          <p:nvPr/>
        </p:nvSpPr>
        <p:spPr>
          <a:xfrm>
            <a:off x="830995" y="2571792"/>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900">
              <a:latin typeface="Spectral"/>
              <a:ea typeface="Spectral"/>
              <a:cs typeface="Spectral"/>
              <a:sym typeface="Spectral"/>
            </a:endParaRPr>
          </a:p>
        </p:txBody>
      </p:sp>
      <p:sp>
        <p:nvSpPr>
          <p:cNvPr id="249" name="Google Shape;249;p29"/>
          <p:cNvSpPr/>
          <p:nvPr/>
        </p:nvSpPr>
        <p:spPr>
          <a:xfrm>
            <a:off x="2258683" y="2571942"/>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900">
              <a:latin typeface="Spectral"/>
              <a:ea typeface="Spectral"/>
              <a:cs typeface="Spectral"/>
              <a:sym typeface="Spectr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cxnSp>
        <p:nvCxnSpPr>
          <p:cNvPr id="254" name="Google Shape;254;p30"/>
          <p:cNvCxnSpPr/>
          <p:nvPr/>
        </p:nvCxnSpPr>
        <p:spPr>
          <a:xfrm flipH="1">
            <a:off x="1773062" y="2480752"/>
            <a:ext cx="140400" cy="418200"/>
          </a:xfrm>
          <a:prstGeom prst="straightConnector1">
            <a:avLst/>
          </a:prstGeom>
          <a:noFill/>
          <a:ln cap="flat" cmpd="sng" w="19075">
            <a:solidFill>
              <a:srgbClr val="FF0000"/>
            </a:solidFill>
            <a:prstDash val="solid"/>
            <a:round/>
            <a:headEnd len="sm" w="sm" type="none"/>
            <a:tailEnd len="sm" w="sm" type="none"/>
          </a:ln>
        </p:spPr>
      </p:cxnSp>
      <p:cxnSp>
        <p:nvCxnSpPr>
          <p:cNvPr id="255" name="Google Shape;255;p30"/>
          <p:cNvCxnSpPr>
            <a:stCxn id="256" idx="3"/>
          </p:cNvCxnSpPr>
          <p:nvPr/>
        </p:nvCxnSpPr>
        <p:spPr>
          <a:xfrm>
            <a:off x="2138441" y="2663239"/>
            <a:ext cx="993300" cy="0"/>
          </a:xfrm>
          <a:prstGeom prst="straightConnector1">
            <a:avLst/>
          </a:prstGeom>
          <a:noFill/>
          <a:ln cap="flat" cmpd="sng" w="19075">
            <a:solidFill>
              <a:srgbClr val="FF0000"/>
            </a:solidFill>
            <a:prstDash val="solid"/>
            <a:round/>
            <a:headEnd len="sm" w="sm" type="none"/>
            <a:tailEnd len="sm" w="sm" type="triangle"/>
          </a:ln>
        </p:spPr>
      </p:cxnSp>
      <p:sp>
        <p:nvSpPr>
          <p:cNvPr id="257" name="Google Shape;257;p30"/>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Suspended Pre-Mode Cleaner Configuration (Evan’s configuration)</a:t>
            </a:r>
            <a:endParaRPr/>
          </a:p>
        </p:txBody>
      </p:sp>
      <p:cxnSp>
        <p:nvCxnSpPr>
          <p:cNvPr id="258" name="Google Shape;258;p30"/>
          <p:cNvCxnSpPr>
            <a:stCxn id="259" idx="1"/>
            <a:endCxn id="260" idx="3"/>
          </p:cNvCxnSpPr>
          <p:nvPr/>
        </p:nvCxnSpPr>
        <p:spPr>
          <a:xfrm flipH="1" rot="10800000">
            <a:off x="6177706" y="866450"/>
            <a:ext cx="2100" cy="4021200"/>
          </a:xfrm>
          <a:prstGeom prst="straightConnector1">
            <a:avLst/>
          </a:prstGeom>
          <a:noFill/>
          <a:ln cap="flat" cmpd="sng" w="19075">
            <a:solidFill>
              <a:srgbClr val="FF0000"/>
            </a:solidFill>
            <a:prstDash val="solid"/>
            <a:round/>
            <a:headEnd len="sm" w="sm" type="none"/>
            <a:tailEnd len="sm" w="sm" type="none"/>
          </a:ln>
        </p:spPr>
      </p:cxnSp>
      <p:cxnSp>
        <p:nvCxnSpPr>
          <p:cNvPr id="261" name="Google Shape;261;p30"/>
          <p:cNvCxnSpPr>
            <a:stCxn id="259" idx="1"/>
          </p:cNvCxnSpPr>
          <p:nvPr/>
        </p:nvCxnSpPr>
        <p:spPr>
          <a:xfrm>
            <a:off x="6177706" y="4887650"/>
            <a:ext cx="2123700" cy="0"/>
          </a:xfrm>
          <a:prstGeom prst="straightConnector1">
            <a:avLst/>
          </a:prstGeom>
          <a:noFill/>
          <a:ln cap="flat" cmpd="sng" w="19075">
            <a:solidFill>
              <a:srgbClr val="FF0000"/>
            </a:solidFill>
            <a:prstDash val="solid"/>
            <a:round/>
            <a:headEnd len="sm" w="sm" type="none"/>
            <a:tailEnd len="sm" w="sm" type="triangle"/>
          </a:ln>
        </p:spPr>
      </p:cxnSp>
      <p:sp>
        <p:nvSpPr>
          <p:cNvPr id="262" name="Google Shape;262;p30"/>
          <p:cNvSpPr/>
          <p:nvPr/>
        </p:nvSpPr>
        <p:spPr>
          <a:xfrm>
            <a:off x="6731270" y="4801192"/>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59" name="Google Shape;259;p30"/>
          <p:cNvSpPr/>
          <p:nvPr/>
        </p:nvSpPr>
        <p:spPr>
          <a:xfrm rot="8100000">
            <a:off x="6164307" y="483486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0"/>
          <p:cNvSpPr/>
          <p:nvPr/>
        </p:nvSpPr>
        <p:spPr>
          <a:xfrm rot="8100000">
            <a:off x="6177439" y="80271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0"/>
          <p:cNvSpPr/>
          <p:nvPr/>
        </p:nvSpPr>
        <p:spPr>
          <a:xfrm rot="-5400000">
            <a:off x="6151321" y="452126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4" name="Google Shape;264;p30"/>
          <p:cNvCxnSpPr>
            <a:stCxn id="265" idx="1"/>
            <a:endCxn id="260" idx="3"/>
          </p:cNvCxnSpPr>
          <p:nvPr/>
        </p:nvCxnSpPr>
        <p:spPr>
          <a:xfrm flipH="1" rot="10800000">
            <a:off x="3461446" y="866532"/>
            <a:ext cx="2718300" cy="1800"/>
          </a:xfrm>
          <a:prstGeom prst="straightConnector1">
            <a:avLst/>
          </a:prstGeom>
          <a:noFill/>
          <a:ln cap="flat" cmpd="sng" w="19075">
            <a:solidFill>
              <a:srgbClr val="FF0000"/>
            </a:solidFill>
            <a:prstDash val="solid"/>
            <a:round/>
            <a:headEnd len="sm" w="sm" type="none"/>
            <a:tailEnd len="sm" w="sm" type="none"/>
          </a:ln>
        </p:spPr>
      </p:cxnSp>
      <p:sp>
        <p:nvSpPr>
          <p:cNvPr id="266" name="Google Shape;266;p30"/>
          <p:cNvSpPr/>
          <p:nvPr/>
        </p:nvSpPr>
        <p:spPr>
          <a:xfrm rot="-5400000">
            <a:off x="6151321" y="101606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7" name="Google Shape;267;p30"/>
          <p:cNvCxnSpPr/>
          <p:nvPr/>
        </p:nvCxnSpPr>
        <p:spPr>
          <a:xfrm flipH="1" rot="10800000">
            <a:off x="3459068" y="867770"/>
            <a:ext cx="2100" cy="1817700"/>
          </a:xfrm>
          <a:prstGeom prst="straightConnector1">
            <a:avLst/>
          </a:prstGeom>
          <a:noFill/>
          <a:ln cap="flat" cmpd="sng" w="19075">
            <a:solidFill>
              <a:srgbClr val="FF0000"/>
            </a:solidFill>
            <a:prstDash val="solid"/>
            <a:round/>
            <a:headEnd len="sm" w="sm" type="none"/>
            <a:tailEnd len="sm" w="sm" type="none"/>
          </a:ln>
        </p:spPr>
      </p:cxnSp>
      <p:sp>
        <p:nvSpPr>
          <p:cNvPr id="268" name="Google Shape;268;p30"/>
          <p:cNvSpPr/>
          <p:nvPr/>
        </p:nvSpPr>
        <p:spPr>
          <a:xfrm rot="-5400000">
            <a:off x="3432683" y="231908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0"/>
          <p:cNvSpPr/>
          <p:nvPr/>
        </p:nvSpPr>
        <p:spPr>
          <a:xfrm rot="-5400000">
            <a:off x="3432683" y="1023687"/>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0"/>
          <p:cNvSpPr/>
          <p:nvPr/>
        </p:nvSpPr>
        <p:spPr>
          <a:xfrm rot="-8100000">
            <a:off x="3448047" y="80444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0"/>
          <p:cNvSpPr/>
          <p:nvPr/>
        </p:nvSpPr>
        <p:spPr>
          <a:xfrm rot="-8100000">
            <a:off x="3456802" y="261573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0"/>
          <p:cNvSpPr/>
          <p:nvPr/>
        </p:nvSpPr>
        <p:spPr>
          <a:xfrm>
            <a:off x="4592158" y="778967"/>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272" name="Google Shape;272;p30"/>
          <p:cNvCxnSpPr>
            <a:stCxn id="273" idx="3"/>
            <a:endCxn id="270" idx="3"/>
          </p:cNvCxnSpPr>
          <p:nvPr/>
        </p:nvCxnSpPr>
        <p:spPr>
          <a:xfrm>
            <a:off x="2788601" y="2663422"/>
            <a:ext cx="670500" cy="5100"/>
          </a:xfrm>
          <a:prstGeom prst="straightConnector1">
            <a:avLst/>
          </a:prstGeom>
          <a:noFill/>
          <a:ln cap="flat" cmpd="sng" w="19075">
            <a:solidFill>
              <a:srgbClr val="FF0000"/>
            </a:solidFill>
            <a:prstDash val="solid"/>
            <a:round/>
            <a:headEnd len="sm" w="sm" type="none"/>
            <a:tailEnd len="sm" w="sm" type="triangle"/>
          </a:ln>
        </p:spPr>
      </p:cxnSp>
      <p:cxnSp>
        <p:nvCxnSpPr>
          <p:cNvPr id="274" name="Google Shape;274;p30"/>
          <p:cNvCxnSpPr>
            <a:stCxn id="275" idx="1"/>
            <a:endCxn id="276" idx="3"/>
          </p:cNvCxnSpPr>
          <p:nvPr/>
        </p:nvCxnSpPr>
        <p:spPr>
          <a:xfrm rot="10800000">
            <a:off x="688318" y="2661450"/>
            <a:ext cx="1161000" cy="1800"/>
          </a:xfrm>
          <a:prstGeom prst="straightConnector1">
            <a:avLst/>
          </a:prstGeom>
          <a:noFill/>
          <a:ln cap="flat" cmpd="sng" w="19075">
            <a:solidFill>
              <a:srgbClr val="FF0000"/>
            </a:solidFill>
            <a:prstDash val="solid"/>
            <a:round/>
            <a:headEnd len="sm" w="sm" type="none"/>
            <a:tailEnd len="sm" w="sm" type="none"/>
          </a:ln>
        </p:spPr>
      </p:cxnSp>
      <p:cxnSp>
        <p:nvCxnSpPr>
          <p:cNvPr id="277" name="Google Shape;277;p30"/>
          <p:cNvCxnSpPr>
            <a:stCxn id="256" idx="3"/>
            <a:endCxn id="278" idx="1"/>
          </p:cNvCxnSpPr>
          <p:nvPr/>
        </p:nvCxnSpPr>
        <p:spPr>
          <a:xfrm rot="10800000">
            <a:off x="1989641" y="2245339"/>
            <a:ext cx="148800" cy="417900"/>
          </a:xfrm>
          <a:prstGeom prst="straightConnector1">
            <a:avLst/>
          </a:prstGeom>
          <a:noFill/>
          <a:ln cap="flat" cmpd="sng" w="19075">
            <a:solidFill>
              <a:srgbClr val="FF0000"/>
            </a:solidFill>
            <a:prstDash val="solid"/>
            <a:round/>
            <a:headEnd len="sm" w="sm" type="none"/>
            <a:tailEnd len="sm" w="sm" type="none"/>
          </a:ln>
        </p:spPr>
      </p:cxnSp>
      <p:cxnSp>
        <p:nvCxnSpPr>
          <p:cNvPr id="279" name="Google Shape;279;p30"/>
          <p:cNvCxnSpPr>
            <a:stCxn id="278" idx="1"/>
            <a:endCxn id="275" idx="1"/>
          </p:cNvCxnSpPr>
          <p:nvPr/>
        </p:nvCxnSpPr>
        <p:spPr>
          <a:xfrm flipH="1">
            <a:off x="1849262" y="2245199"/>
            <a:ext cx="140400" cy="418200"/>
          </a:xfrm>
          <a:prstGeom prst="straightConnector1">
            <a:avLst/>
          </a:prstGeom>
          <a:noFill/>
          <a:ln cap="flat" cmpd="sng" w="19075">
            <a:solidFill>
              <a:srgbClr val="FF0000"/>
            </a:solidFill>
            <a:prstDash val="solid"/>
            <a:round/>
            <a:headEnd len="sm" w="sm" type="none"/>
            <a:tailEnd len="sm" w="sm" type="none"/>
          </a:ln>
        </p:spPr>
      </p:cxnSp>
      <p:cxnSp>
        <p:nvCxnSpPr>
          <p:cNvPr id="280" name="Google Shape;280;p30"/>
          <p:cNvCxnSpPr>
            <a:stCxn id="256" idx="3"/>
            <a:endCxn id="275" idx="1"/>
          </p:cNvCxnSpPr>
          <p:nvPr/>
        </p:nvCxnSpPr>
        <p:spPr>
          <a:xfrm rot="10800000">
            <a:off x="1849241" y="2663239"/>
            <a:ext cx="289200" cy="0"/>
          </a:xfrm>
          <a:prstGeom prst="straightConnector1">
            <a:avLst/>
          </a:prstGeom>
          <a:noFill/>
          <a:ln cap="flat" cmpd="sng" w="19075">
            <a:solidFill>
              <a:srgbClr val="FF0000"/>
            </a:solidFill>
            <a:prstDash val="solid"/>
            <a:round/>
            <a:headEnd len="sm" w="sm" type="none"/>
            <a:tailEnd len="sm" w="sm" type="none"/>
          </a:ln>
        </p:spPr>
      </p:cxnSp>
      <p:sp>
        <p:nvSpPr>
          <p:cNvPr id="256" name="Google Shape;256;p30"/>
          <p:cNvSpPr/>
          <p:nvPr/>
        </p:nvSpPr>
        <p:spPr>
          <a:xfrm rot="-8100000">
            <a:off x="2136142" y="2610452"/>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0"/>
          <p:cNvSpPr/>
          <p:nvPr/>
        </p:nvSpPr>
        <p:spPr>
          <a:xfrm rot="8100000">
            <a:off x="1835919" y="261046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0"/>
          <p:cNvSpPr/>
          <p:nvPr/>
        </p:nvSpPr>
        <p:spPr>
          <a:xfrm rot="-5400000">
            <a:off x="1981412" y="2178749"/>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0"/>
          <p:cNvSpPr/>
          <p:nvPr/>
        </p:nvSpPr>
        <p:spPr>
          <a:xfrm>
            <a:off x="2632838" y="2571797"/>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282" name="Google Shape;282;p30"/>
          <p:cNvCxnSpPr>
            <a:stCxn id="276" idx="3"/>
          </p:cNvCxnSpPr>
          <p:nvPr/>
        </p:nvCxnSpPr>
        <p:spPr>
          <a:xfrm>
            <a:off x="688200" y="2661500"/>
            <a:ext cx="292800" cy="300"/>
          </a:xfrm>
          <a:prstGeom prst="straightConnector1">
            <a:avLst/>
          </a:prstGeom>
          <a:noFill/>
          <a:ln cap="flat" cmpd="sng" w="19075">
            <a:solidFill>
              <a:srgbClr val="FF0000"/>
            </a:solidFill>
            <a:prstDash val="solid"/>
            <a:round/>
            <a:headEnd len="sm" w="sm" type="none"/>
            <a:tailEnd len="sm" w="sm" type="triangle"/>
          </a:ln>
        </p:spPr>
      </p:cxnSp>
      <p:sp>
        <p:nvSpPr>
          <p:cNvPr id="276" name="Google Shape;276;p30"/>
          <p:cNvSpPr/>
          <p:nvPr/>
        </p:nvSpPr>
        <p:spPr>
          <a:xfrm>
            <a:off x="311700" y="2538950"/>
            <a:ext cx="376500" cy="2451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chemeClr val="dk1"/>
              </a:solidFill>
              <a:latin typeface="Spectral"/>
              <a:ea typeface="Spectral"/>
              <a:cs typeface="Spectral"/>
              <a:sym typeface="Spectral"/>
            </a:endParaRPr>
          </a:p>
        </p:txBody>
      </p:sp>
      <p:sp>
        <p:nvSpPr>
          <p:cNvPr id="283" name="Google Shape;283;p30"/>
          <p:cNvSpPr/>
          <p:nvPr/>
        </p:nvSpPr>
        <p:spPr>
          <a:xfrm>
            <a:off x="399398" y="2571800"/>
            <a:ext cx="205675" cy="179400"/>
          </a:xfrm>
          <a:prstGeom prst="flowChartExtrac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0"/>
          <p:cNvSpPr txBox="1"/>
          <p:nvPr/>
        </p:nvSpPr>
        <p:spPr>
          <a:xfrm>
            <a:off x="1672603" y="1781875"/>
            <a:ext cx="796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PMC</a:t>
            </a:r>
            <a:endParaRPr sz="1800">
              <a:solidFill>
                <a:schemeClr val="dk1"/>
              </a:solidFill>
              <a:latin typeface="EB Garamond"/>
              <a:ea typeface="EB Garamond"/>
              <a:cs typeface="EB Garamond"/>
              <a:sym typeface="EB Garamond"/>
            </a:endParaRPr>
          </a:p>
        </p:txBody>
      </p:sp>
      <p:sp>
        <p:nvSpPr>
          <p:cNvPr id="285" name="Google Shape;285;p30"/>
          <p:cNvSpPr/>
          <p:nvPr/>
        </p:nvSpPr>
        <p:spPr>
          <a:xfrm>
            <a:off x="4227658" y="778967"/>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900">
              <a:latin typeface="Spectral"/>
              <a:ea typeface="Spectral"/>
              <a:cs typeface="Spectral"/>
              <a:sym typeface="Spectral"/>
            </a:endParaRPr>
          </a:p>
        </p:txBody>
      </p:sp>
      <p:sp>
        <p:nvSpPr>
          <p:cNvPr id="286" name="Google Shape;286;p30"/>
          <p:cNvSpPr/>
          <p:nvPr/>
        </p:nvSpPr>
        <p:spPr>
          <a:xfrm>
            <a:off x="4956658" y="778617"/>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87" name="Google Shape;287;p30"/>
          <p:cNvSpPr/>
          <p:nvPr/>
        </p:nvSpPr>
        <p:spPr>
          <a:xfrm>
            <a:off x="6361720" y="4798992"/>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700">
              <a:solidFill>
                <a:srgbClr val="C27BA0"/>
              </a:solidFill>
              <a:latin typeface="Spectral"/>
              <a:ea typeface="Spectral"/>
              <a:cs typeface="Spectral"/>
              <a:sym typeface="Spectral"/>
            </a:endParaRPr>
          </a:p>
        </p:txBody>
      </p:sp>
      <p:sp>
        <p:nvSpPr>
          <p:cNvPr id="288" name="Google Shape;288;p30"/>
          <p:cNvSpPr txBox="1"/>
          <p:nvPr/>
        </p:nvSpPr>
        <p:spPr>
          <a:xfrm>
            <a:off x="3547788" y="1176825"/>
            <a:ext cx="2210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IMC1</a:t>
            </a:r>
            <a:endParaRPr sz="1800">
              <a:solidFill>
                <a:schemeClr val="dk1"/>
              </a:solidFill>
              <a:latin typeface="EB Garamond"/>
              <a:ea typeface="EB Garamond"/>
              <a:cs typeface="EB Garamond"/>
              <a:sym typeface="EB Garamond"/>
            </a:endParaRPr>
          </a:p>
        </p:txBody>
      </p:sp>
      <p:sp>
        <p:nvSpPr>
          <p:cNvPr id="289" name="Google Shape;289;p30"/>
          <p:cNvSpPr txBox="1"/>
          <p:nvPr/>
        </p:nvSpPr>
        <p:spPr>
          <a:xfrm>
            <a:off x="6361725" y="2369150"/>
            <a:ext cx="2210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IMC2</a:t>
            </a:r>
            <a:endParaRPr sz="1800">
              <a:solidFill>
                <a:schemeClr val="dk1"/>
              </a:solidFill>
              <a:latin typeface="EB Garamond"/>
              <a:ea typeface="EB Garamond"/>
              <a:cs typeface="EB Garamond"/>
              <a:sym typeface="EB Garamond"/>
            </a:endParaRPr>
          </a:p>
        </p:txBody>
      </p:sp>
      <p:sp>
        <p:nvSpPr>
          <p:cNvPr id="290" name="Google Shape;290;p30"/>
          <p:cNvSpPr/>
          <p:nvPr/>
        </p:nvSpPr>
        <p:spPr>
          <a:xfrm>
            <a:off x="7112548" y="4801192"/>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91" name="Google Shape;291;p30"/>
          <p:cNvSpPr txBox="1"/>
          <p:nvPr/>
        </p:nvSpPr>
        <p:spPr>
          <a:xfrm>
            <a:off x="72825" y="2010750"/>
            <a:ext cx="2210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EB Garamond"/>
                <a:ea typeface="EB Garamond"/>
                <a:cs typeface="EB Garamond"/>
                <a:sym typeface="EB Garamond"/>
              </a:rPr>
              <a:t>NPRO</a:t>
            </a:r>
            <a:endParaRPr sz="1800">
              <a:solidFill>
                <a:schemeClr val="dk1"/>
              </a:solidFill>
              <a:latin typeface="EB Garamond"/>
              <a:ea typeface="EB Garamond"/>
              <a:cs typeface="EB Garamond"/>
              <a:sym typeface="EB Garamond"/>
            </a:endParaRPr>
          </a:p>
        </p:txBody>
      </p:sp>
      <p:sp>
        <p:nvSpPr>
          <p:cNvPr id="292" name="Google Shape;292;p30"/>
          <p:cNvSpPr/>
          <p:nvPr/>
        </p:nvSpPr>
        <p:spPr>
          <a:xfrm>
            <a:off x="1195495" y="2571792"/>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293" name="Google Shape;293;p30"/>
          <p:cNvSpPr/>
          <p:nvPr/>
        </p:nvSpPr>
        <p:spPr>
          <a:xfrm>
            <a:off x="830995" y="2571792"/>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900">
              <a:latin typeface="Spectral"/>
              <a:ea typeface="Spectral"/>
              <a:cs typeface="Spectral"/>
              <a:sym typeface="Spectral"/>
            </a:endParaRPr>
          </a:p>
        </p:txBody>
      </p:sp>
      <p:sp>
        <p:nvSpPr>
          <p:cNvPr id="294" name="Google Shape;294;p30"/>
          <p:cNvSpPr/>
          <p:nvPr/>
        </p:nvSpPr>
        <p:spPr>
          <a:xfrm>
            <a:off x="2258683" y="2571942"/>
            <a:ext cx="306300" cy="1794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00">
                <a:latin typeface="Spectral"/>
                <a:ea typeface="Spectral"/>
                <a:cs typeface="Spectral"/>
                <a:sym typeface="Spectral"/>
              </a:rPr>
              <a:t>PC</a:t>
            </a:r>
            <a:endParaRPr sz="900">
              <a:latin typeface="Spectral"/>
              <a:ea typeface="Spectral"/>
              <a:cs typeface="Spectral"/>
              <a:sym typeface="Spectral"/>
            </a:endParaRPr>
          </a:p>
        </p:txBody>
      </p:sp>
      <p:sp>
        <p:nvSpPr>
          <p:cNvPr id="295" name="Google Shape;295;p30"/>
          <p:cNvSpPr txBox="1"/>
          <p:nvPr/>
        </p:nvSpPr>
        <p:spPr>
          <a:xfrm>
            <a:off x="72825" y="3670400"/>
            <a:ext cx="59205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EA9999"/>
                </a:solidFill>
                <a:latin typeface="EB Garamond"/>
                <a:ea typeface="EB Garamond"/>
                <a:cs typeface="EB Garamond"/>
                <a:sym typeface="EB Garamond"/>
              </a:rPr>
              <a:t>Three</a:t>
            </a:r>
            <a:r>
              <a:rPr lang="en" sz="1800">
                <a:solidFill>
                  <a:schemeClr val="dk1"/>
                </a:solidFill>
                <a:latin typeface="EB Garamond"/>
                <a:ea typeface="EB Garamond"/>
                <a:cs typeface="EB Garamond"/>
                <a:sym typeface="EB Garamond"/>
              </a:rPr>
              <a:t> suspended mode cleaner cavities:</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PMC: clean junk light to sufficiently lower IMC1 shot noise,</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IMC1: feedback to </a:t>
            </a:r>
            <a:r>
              <a:rPr lang="en" sz="1800">
                <a:solidFill>
                  <a:srgbClr val="F4CCCC"/>
                </a:solidFill>
                <a:latin typeface="EB Garamond"/>
                <a:ea typeface="EB Garamond"/>
                <a:cs typeface="EB Garamond"/>
                <a:sym typeface="EB Garamond"/>
              </a:rPr>
              <a:t>laser frequency</a:t>
            </a:r>
            <a:r>
              <a:rPr lang="en" sz="1800">
                <a:solidFill>
                  <a:schemeClr val="dk1"/>
                </a:solidFill>
                <a:latin typeface="EB Garamond"/>
                <a:ea typeface="EB Garamond"/>
                <a:cs typeface="EB Garamond"/>
                <a:sym typeface="EB Garamond"/>
              </a:rPr>
              <a:t> with </a:t>
            </a:r>
            <a:r>
              <a:rPr lang="en" sz="1800">
                <a:solidFill>
                  <a:srgbClr val="FCE5CD"/>
                </a:solidFill>
                <a:latin typeface="EB Garamond"/>
                <a:ea typeface="EB Garamond"/>
                <a:cs typeface="EB Garamond"/>
                <a:sym typeface="EB Garamond"/>
              </a:rPr>
              <a:t>high bandwidth</a:t>
            </a:r>
            <a:r>
              <a:rPr lang="en" sz="1800">
                <a:solidFill>
                  <a:schemeClr val="dk1"/>
                </a:solidFill>
                <a:latin typeface="EB Garamond"/>
                <a:ea typeface="EB Garamond"/>
                <a:cs typeface="EB Garamond"/>
                <a:sym typeface="EB Garamond"/>
              </a:rPr>
              <a:t>,</a:t>
            </a:r>
            <a:endParaRPr sz="1800">
              <a:solidFill>
                <a:schemeClr val="dk1"/>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IMC2: feedback to </a:t>
            </a:r>
            <a:r>
              <a:rPr lang="en" sz="1800">
                <a:solidFill>
                  <a:srgbClr val="D9EAD3"/>
                </a:solidFill>
                <a:latin typeface="EB Garamond"/>
                <a:ea typeface="EB Garamond"/>
                <a:cs typeface="EB Garamond"/>
                <a:sym typeface="EB Garamond"/>
              </a:rPr>
              <a:t>IMC2 suspensions</a:t>
            </a:r>
            <a:r>
              <a:rPr lang="en" sz="1800">
                <a:solidFill>
                  <a:schemeClr val="dk1"/>
                </a:solidFill>
                <a:latin typeface="EB Garamond"/>
                <a:ea typeface="EB Garamond"/>
                <a:cs typeface="EB Garamond"/>
                <a:sym typeface="EB Garamond"/>
              </a:rPr>
              <a:t> with </a:t>
            </a:r>
            <a:r>
              <a:rPr lang="en" sz="1800">
                <a:solidFill>
                  <a:srgbClr val="C9DAF8"/>
                </a:solidFill>
                <a:latin typeface="EB Garamond"/>
                <a:ea typeface="EB Garamond"/>
                <a:cs typeface="EB Garamond"/>
                <a:sym typeface="EB Garamond"/>
              </a:rPr>
              <a:t>low bandwidth</a:t>
            </a:r>
            <a:endParaRPr sz="1800">
              <a:solidFill>
                <a:srgbClr val="C9DAF8"/>
              </a:solidFill>
              <a:latin typeface="EB Garamond"/>
              <a:ea typeface="EB Garamond"/>
              <a:cs typeface="EB Garamond"/>
              <a:sym typeface="EB Garamond"/>
            </a:endParaRPr>
          </a:p>
          <a:p>
            <a:pPr indent="0" lvl="0" marL="0" rtl="0" algn="l">
              <a:spcBef>
                <a:spcPts val="0"/>
              </a:spcBef>
              <a:spcAft>
                <a:spcPts val="0"/>
              </a:spcAft>
              <a:buNone/>
            </a:pPr>
            <a:r>
              <a:rPr lang="en" sz="1800">
                <a:solidFill>
                  <a:schemeClr val="dk1"/>
                </a:solidFill>
                <a:latin typeface="EB Garamond"/>
                <a:ea typeface="EB Garamond"/>
                <a:cs typeface="EB Garamond"/>
                <a:sym typeface="EB Garamond"/>
              </a:rPr>
              <a:t>CARM: feedback to </a:t>
            </a:r>
            <a:r>
              <a:rPr lang="en" sz="1800">
                <a:solidFill>
                  <a:srgbClr val="F4CCCC"/>
                </a:solidFill>
                <a:latin typeface="EB Garamond"/>
                <a:ea typeface="EB Garamond"/>
                <a:cs typeface="EB Garamond"/>
                <a:sym typeface="EB Garamond"/>
              </a:rPr>
              <a:t>laser</a:t>
            </a:r>
            <a:r>
              <a:rPr lang="en" sz="1800">
                <a:solidFill>
                  <a:schemeClr val="dk1"/>
                </a:solidFill>
                <a:latin typeface="EB Garamond"/>
                <a:ea typeface="EB Garamond"/>
                <a:cs typeface="EB Garamond"/>
                <a:sym typeface="EB Garamond"/>
              </a:rPr>
              <a:t> with </a:t>
            </a:r>
            <a:r>
              <a:rPr lang="en" sz="1800">
                <a:solidFill>
                  <a:srgbClr val="C9DAF8"/>
                </a:solidFill>
                <a:latin typeface="EB Garamond"/>
                <a:ea typeface="EB Garamond"/>
                <a:cs typeface="EB Garamond"/>
                <a:sym typeface="EB Garamond"/>
              </a:rPr>
              <a:t>low bandwidth</a:t>
            </a:r>
            <a:endParaRPr sz="1800">
              <a:solidFill>
                <a:srgbClr val="C9DAF8"/>
              </a:solidFill>
              <a:latin typeface="EB Garamond"/>
              <a:ea typeface="EB Garamond"/>
              <a:cs typeface="EB Garamond"/>
              <a:sym typeface="EB Garamond"/>
            </a:endParaRPr>
          </a:p>
        </p:txBody>
      </p:sp>
      <p:cxnSp>
        <p:nvCxnSpPr>
          <p:cNvPr id="296" name="Google Shape;296;p30"/>
          <p:cNvCxnSpPr>
            <a:stCxn id="281" idx="2"/>
          </p:cNvCxnSpPr>
          <p:nvPr/>
        </p:nvCxnSpPr>
        <p:spPr>
          <a:xfrm>
            <a:off x="2785988" y="2751197"/>
            <a:ext cx="0" cy="342600"/>
          </a:xfrm>
          <a:prstGeom prst="straightConnector1">
            <a:avLst/>
          </a:prstGeom>
          <a:noFill/>
          <a:ln cap="flat" cmpd="sng" w="19075">
            <a:solidFill>
              <a:srgbClr val="FF0000"/>
            </a:solidFill>
            <a:prstDash val="solid"/>
            <a:round/>
            <a:headEnd len="sm" w="sm" type="none"/>
            <a:tailEnd len="sm" w="sm" type="triangle"/>
          </a:ln>
        </p:spPr>
      </p:cxnSp>
      <p:sp>
        <p:nvSpPr>
          <p:cNvPr id="297" name="Google Shape;297;p30"/>
          <p:cNvSpPr/>
          <p:nvPr/>
        </p:nvSpPr>
        <p:spPr>
          <a:xfrm>
            <a:off x="2683101" y="2982412"/>
            <a:ext cx="205800" cy="221700"/>
          </a:xfrm>
          <a:prstGeom prst="chord">
            <a:avLst>
              <a:gd fmla="val 45812" name="adj1"/>
              <a:gd fmla="val 10753188" name="adj2"/>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cxnSp>
        <p:nvCxnSpPr>
          <p:cNvPr id="298" name="Google Shape;298;p30"/>
          <p:cNvCxnSpPr/>
          <p:nvPr/>
        </p:nvCxnSpPr>
        <p:spPr>
          <a:xfrm>
            <a:off x="2780775" y="3212350"/>
            <a:ext cx="0" cy="347700"/>
          </a:xfrm>
          <a:prstGeom prst="straightConnector1">
            <a:avLst/>
          </a:prstGeom>
          <a:noFill/>
          <a:ln cap="flat" cmpd="sng" w="9525">
            <a:solidFill>
              <a:srgbClr val="FFFF00"/>
            </a:solidFill>
            <a:prstDash val="solid"/>
            <a:round/>
            <a:headEnd len="med" w="med" type="none"/>
            <a:tailEnd len="med" w="med" type="none"/>
          </a:ln>
        </p:spPr>
      </p:cxnSp>
      <p:cxnSp>
        <p:nvCxnSpPr>
          <p:cNvPr id="299" name="Google Shape;299;p30"/>
          <p:cNvCxnSpPr/>
          <p:nvPr/>
        </p:nvCxnSpPr>
        <p:spPr>
          <a:xfrm rot="10800000">
            <a:off x="493745" y="3560050"/>
            <a:ext cx="2292600" cy="0"/>
          </a:xfrm>
          <a:prstGeom prst="straightConnector1">
            <a:avLst/>
          </a:prstGeom>
          <a:noFill/>
          <a:ln cap="flat" cmpd="sng" w="9525">
            <a:solidFill>
              <a:srgbClr val="FFFF00"/>
            </a:solidFill>
            <a:prstDash val="solid"/>
            <a:round/>
            <a:headEnd len="med" w="med" type="none"/>
            <a:tailEnd len="med" w="med" type="none"/>
          </a:ln>
        </p:spPr>
      </p:cxnSp>
      <p:cxnSp>
        <p:nvCxnSpPr>
          <p:cNvPr id="300" name="Google Shape;300;p30"/>
          <p:cNvCxnSpPr/>
          <p:nvPr/>
        </p:nvCxnSpPr>
        <p:spPr>
          <a:xfrm>
            <a:off x="502250" y="2850550"/>
            <a:ext cx="0" cy="709500"/>
          </a:xfrm>
          <a:prstGeom prst="straightConnector1">
            <a:avLst/>
          </a:prstGeom>
          <a:noFill/>
          <a:ln cap="flat" cmpd="sng" w="9525">
            <a:solidFill>
              <a:srgbClr val="FFFF00"/>
            </a:solidFill>
            <a:prstDash val="solid"/>
            <a:round/>
            <a:headEnd len="med" w="med" type="stealth"/>
            <a:tailEnd len="med" w="med" type="none"/>
          </a:ln>
        </p:spPr>
      </p:cxnSp>
      <p:sp>
        <p:nvSpPr>
          <p:cNvPr id="301" name="Google Shape;301;p30"/>
          <p:cNvSpPr/>
          <p:nvPr/>
        </p:nvSpPr>
        <p:spPr>
          <a:xfrm rot="1121939">
            <a:off x="1669063" y="2789903"/>
            <a:ext cx="205866" cy="221710"/>
          </a:xfrm>
          <a:prstGeom prst="chord">
            <a:avLst>
              <a:gd fmla="val 45812" name="adj1"/>
              <a:gd fmla="val 10753188" name="adj2"/>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cxnSp>
        <p:nvCxnSpPr>
          <p:cNvPr id="302" name="Google Shape;302;p30"/>
          <p:cNvCxnSpPr/>
          <p:nvPr/>
        </p:nvCxnSpPr>
        <p:spPr>
          <a:xfrm flipH="1">
            <a:off x="1543458" y="3011872"/>
            <a:ext cx="185400" cy="547800"/>
          </a:xfrm>
          <a:prstGeom prst="straightConnector1">
            <a:avLst/>
          </a:prstGeom>
          <a:noFill/>
          <a:ln cap="flat" cmpd="sng" w="9525">
            <a:solidFill>
              <a:srgbClr val="FFFF00"/>
            </a:solidFill>
            <a:prstDash val="solid"/>
            <a:round/>
            <a:headEnd len="med" w="med" type="none"/>
            <a:tailEnd len="med" w="med" type="none"/>
          </a:ln>
        </p:spPr>
      </p:cxnSp>
      <p:cxnSp>
        <p:nvCxnSpPr>
          <p:cNvPr id="303" name="Google Shape;303;p30"/>
          <p:cNvCxnSpPr/>
          <p:nvPr/>
        </p:nvCxnSpPr>
        <p:spPr>
          <a:xfrm>
            <a:off x="5109788" y="958022"/>
            <a:ext cx="0" cy="342600"/>
          </a:xfrm>
          <a:prstGeom prst="straightConnector1">
            <a:avLst/>
          </a:prstGeom>
          <a:noFill/>
          <a:ln cap="flat" cmpd="sng" w="19075">
            <a:solidFill>
              <a:srgbClr val="FF0000"/>
            </a:solidFill>
            <a:prstDash val="solid"/>
            <a:round/>
            <a:headEnd len="sm" w="sm" type="none"/>
            <a:tailEnd len="sm" w="sm" type="triangle"/>
          </a:ln>
        </p:spPr>
      </p:cxnSp>
      <p:sp>
        <p:nvSpPr>
          <p:cNvPr id="304" name="Google Shape;304;p30"/>
          <p:cNvSpPr/>
          <p:nvPr/>
        </p:nvSpPr>
        <p:spPr>
          <a:xfrm>
            <a:off x="5006901" y="1189237"/>
            <a:ext cx="205800" cy="221700"/>
          </a:xfrm>
          <a:prstGeom prst="chord">
            <a:avLst>
              <a:gd fmla="val 45812" name="adj1"/>
              <a:gd fmla="val 10753188" name="adj2"/>
            </a:avLst>
          </a:prstGeom>
          <a:solidFill>
            <a:srgbClr val="F1C23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cxnSp>
        <p:nvCxnSpPr>
          <p:cNvPr id="305" name="Google Shape;305;p30"/>
          <p:cNvCxnSpPr/>
          <p:nvPr/>
        </p:nvCxnSpPr>
        <p:spPr>
          <a:xfrm>
            <a:off x="5104575" y="1419175"/>
            <a:ext cx="0" cy="2314500"/>
          </a:xfrm>
          <a:prstGeom prst="straightConnector1">
            <a:avLst/>
          </a:prstGeom>
          <a:noFill/>
          <a:ln cap="flat" cmpd="sng" w="9525">
            <a:solidFill>
              <a:srgbClr val="FFFF00"/>
            </a:solidFill>
            <a:prstDash val="solid"/>
            <a:round/>
            <a:headEnd len="med" w="med" type="none"/>
            <a:tailEnd len="med" w="med" type="none"/>
          </a:ln>
        </p:spPr>
      </p:cxnSp>
      <p:cxnSp>
        <p:nvCxnSpPr>
          <p:cNvPr id="306" name="Google Shape;306;p30"/>
          <p:cNvCxnSpPr/>
          <p:nvPr/>
        </p:nvCxnSpPr>
        <p:spPr>
          <a:xfrm>
            <a:off x="5819175" y="3733675"/>
            <a:ext cx="0" cy="876000"/>
          </a:xfrm>
          <a:prstGeom prst="straightConnector1">
            <a:avLst/>
          </a:prstGeom>
          <a:noFill/>
          <a:ln cap="flat" cmpd="sng" w="9525">
            <a:solidFill>
              <a:srgbClr val="FFFF00"/>
            </a:solidFill>
            <a:prstDash val="solid"/>
            <a:round/>
            <a:headEnd len="med" w="med" type="none"/>
            <a:tailEnd len="med" w="med" type="none"/>
          </a:ln>
        </p:spPr>
      </p:cxnSp>
      <p:cxnSp>
        <p:nvCxnSpPr>
          <p:cNvPr id="307" name="Google Shape;307;p30"/>
          <p:cNvCxnSpPr/>
          <p:nvPr/>
        </p:nvCxnSpPr>
        <p:spPr>
          <a:xfrm>
            <a:off x="5104575" y="3733675"/>
            <a:ext cx="714600" cy="0"/>
          </a:xfrm>
          <a:prstGeom prst="straightConnector1">
            <a:avLst/>
          </a:prstGeom>
          <a:noFill/>
          <a:ln cap="flat" cmpd="sng" w="9525">
            <a:solidFill>
              <a:srgbClr val="FFFF00"/>
            </a:solidFill>
            <a:prstDash val="solid"/>
            <a:round/>
            <a:headEnd len="med" w="med" type="none"/>
            <a:tailEnd len="med" w="med" type="none"/>
          </a:ln>
        </p:spPr>
      </p:cxnSp>
      <p:cxnSp>
        <p:nvCxnSpPr>
          <p:cNvPr id="308" name="Google Shape;308;p30"/>
          <p:cNvCxnSpPr/>
          <p:nvPr/>
        </p:nvCxnSpPr>
        <p:spPr>
          <a:xfrm>
            <a:off x="5826250" y="4610825"/>
            <a:ext cx="228900" cy="0"/>
          </a:xfrm>
          <a:prstGeom prst="straightConnector1">
            <a:avLst/>
          </a:prstGeom>
          <a:noFill/>
          <a:ln cap="flat" cmpd="sng" w="9525">
            <a:solidFill>
              <a:srgbClr val="FFFF00"/>
            </a:solidFill>
            <a:prstDash val="solid"/>
            <a:round/>
            <a:headEnd len="med" w="med" type="none"/>
            <a:tailEnd len="med" w="med" type="stealth"/>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Intensity noise to Frequency Noise in the input optics</a:t>
            </a:r>
            <a:endParaRPr/>
          </a:p>
        </p:txBody>
      </p:sp>
      <p:pic>
        <p:nvPicPr>
          <p:cNvPr id="314" name="Google Shape;314;p31"/>
          <p:cNvPicPr preferRelativeResize="0"/>
          <p:nvPr/>
        </p:nvPicPr>
        <p:blipFill>
          <a:blip r:embed="rId3">
            <a:alphaModFix/>
          </a:blip>
          <a:stretch>
            <a:fillRect/>
          </a:stretch>
        </p:blipFill>
        <p:spPr>
          <a:xfrm>
            <a:off x="6847846" y="1192513"/>
            <a:ext cx="2207879" cy="1127425"/>
          </a:xfrm>
          <a:prstGeom prst="rect">
            <a:avLst/>
          </a:prstGeom>
          <a:noFill/>
          <a:ln>
            <a:noFill/>
          </a:ln>
        </p:spPr>
      </p:pic>
      <p:sp>
        <p:nvSpPr>
          <p:cNvPr id="315" name="Google Shape;315;p31"/>
          <p:cNvSpPr/>
          <p:nvPr/>
        </p:nvSpPr>
        <p:spPr>
          <a:xfrm>
            <a:off x="834300" y="1838250"/>
            <a:ext cx="347625" cy="827350"/>
          </a:xfrm>
          <a:prstGeom prst="flowChartMagneticDrum">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316" name="Google Shape;316;p31"/>
          <p:cNvSpPr/>
          <p:nvPr/>
        </p:nvSpPr>
        <p:spPr>
          <a:xfrm flipH="1">
            <a:off x="5012225" y="1838250"/>
            <a:ext cx="347625" cy="827350"/>
          </a:xfrm>
          <a:prstGeom prst="flowChartMagneticDrum">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cxnSp>
        <p:nvCxnSpPr>
          <p:cNvPr id="317" name="Google Shape;317;p31"/>
          <p:cNvCxnSpPr/>
          <p:nvPr/>
        </p:nvCxnSpPr>
        <p:spPr>
          <a:xfrm>
            <a:off x="1126305" y="2251925"/>
            <a:ext cx="3946200" cy="0"/>
          </a:xfrm>
          <a:prstGeom prst="straightConnector1">
            <a:avLst/>
          </a:prstGeom>
          <a:noFill/>
          <a:ln cap="flat" cmpd="sng" w="38100">
            <a:solidFill>
              <a:srgbClr val="FF0000"/>
            </a:solidFill>
            <a:prstDash val="solid"/>
            <a:round/>
            <a:headEnd len="med" w="med" type="none"/>
            <a:tailEnd len="med" w="med" type="none"/>
          </a:ln>
        </p:spPr>
      </p:cxnSp>
      <p:cxnSp>
        <p:nvCxnSpPr>
          <p:cNvPr id="318" name="Google Shape;318;p31"/>
          <p:cNvCxnSpPr/>
          <p:nvPr/>
        </p:nvCxnSpPr>
        <p:spPr>
          <a:xfrm rot="10800000">
            <a:off x="910500" y="962225"/>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19" name="Google Shape;319;p31"/>
          <p:cNvCxnSpPr/>
          <p:nvPr/>
        </p:nvCxnSpPr>
        <p:spPr>
          <a:xfrm rot="10800000">
            <a:off x="986700" y="962225"/>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0" name="Google Shape;320;p31"/>
          <p:cNvCxnSpPr/>
          <p:nvPr/>
        </p:nvCxnSpPr>
        <p:spPr>
          <a:xfrm rot="10800000">
            <a:off x="1021185" y="871842"/>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1" name="Google Shape;321;p31"/>
          <p:cNvCxnSpPr/>
          <p:nvPr/>
        </p:nvCxnSpPr>
        <p:spPr>
          <a:xfrm rot="10800000">
            <a:off x="1097385" y="871842"/>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2" name="Google Shape;322;p31"/>
          <p:cNvCxnSpPr/>
          <p:nvPr/>
        </p:nvCxnSpPr>
        <p:spPr>
          <a:xfrm>
            <a:off x="5101500" y="871842"/>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3" name="Google Shape;323;p31"/>
          <p:cNvCxnSpPr/>
          <p:nvPr/>
        </p:nvCxnSpPr>
        <p:spPr>
          <a:xfrm>
            <a:off x="5177700" y="871842"/>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4" name="Google Shape;324;p31"/>
          <p:cNvCxnSpPr/>
          <p:nvPr/>
        </p:nvCxnSpPr>
        <p:spPr>
          <a:xfrm>
            <a:off x="5212185" y="962225"/>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5" name="Google Shape;325;p31"/>
          <p:cNvCxnSpPr/>
          <p:nvPr/>
        </p:nvCxnSpPr>
        <p:spPr>
          <a:xfrm>
            <a:off x="5288385" y="962225"/>
            <a:ext cx="0" cy="1289700"/>
          </a:xfrm>
          <a:prstGeom prst="straightConnector1">
            <a:avLst/>
          </a:prstGeom>
          <a:noFill/>
          <a:ln cap="flat" cmpd="sng" w="9525">
            <a:solidFill>
              <a:srgbClr val="DEDFFF"/>
            </a:solidFill>
            <a:prstDash val="solid"/>
            <a:round/>
            <a:headEnd len="med" w="med" type="none"/>
            <a:tailEnd len="med" w="med" type="none"/>
          </a:ln>
        </p:spPr>
      </p:cxnSp>
      <p:cxnSp>
        <p:nvCxnSpPr>
          <p:cNvPr id="326" name="Google Shape;326;p31"/>
          <p:cNvCxnSpPr/>
          <p:nvPr/>
        </p:nvCxnSpPr>
        <p:spPr>
          <a:xfrm rot="10800000">
            <a:off x="3295500" y="2436100"/>
            <a:ext cx="0" cy="347700"/>
          </a:xfrm>
          <a:prstGeom prst="straightConnector1">
            <a:avLst/>
          </a:prstGeom>
          <a:noFill/>
          <a:ln cap="flat" cmpd="sng" w="9525">
            <a:solidFill>
              <a:srgbClr val="FF0000"/>
            </a:solidFill>
            <a:prstDash val="solid"/>
            <a:round/>
            <a:headEnd len="med" w="med" type="none"/>
            <a:tailEnd len="med" w="med" type="triangle"/>
          </a:ln>
        </p:spPr>
      </p:cxnSp>
      <p:sp>
        <p:nvSpPr>
          <p:cNvPr id="327" name="Google Shape;327;p31"/>
          <p:cNvSpPr txBox="1"/>
          <p:nvPr/>
        </p:nvSpPr>
        <p:spPr>
          <a:xfrm>
            <a:off x="2655875" y="2379100"/>
            <a:ext cx="367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latin typeface="EB Garamond"/>
                <a:ea typeface="EB Garamond"/>
                <a:cs typeface="EB Garamond"/>
                <a:sym typeface="EB Garamond"/>
              </a:rPr>
              <a:t>Pcav</a:t>
            </a:r>
            <a:endParaRPr sz="1800">
              <a:solidFill>
                <a:srgbClr val="FF0000"/>
              </a:solidFill>
              <a:latin typeface="EB Garamond"/>
              <a:ea typeface="EB Garamond"/>
              <a:cs typeface="EB Garamond"/>
              <a:sym typeface="EB Garamond"/>
            </a:endParaRPr>
          </a:p>
        </p:txBody>
      </p:sp>
      <p:cxnSp>
        <p:nvCxnSpPr>
          <p:cNvPr id="328" name="Google Shape;328;p31"/>
          <p:cNvCxnSpPr>
            <a:endCxn id="315" idx="1"/>
          </p:cNvCxnSpPr>
          <p:nvPr/>
        </p:nvCxnSpPr>
        <p:spPr>
          <a:xfrm>
            <a:off x="201000" y="2251925"/>
            <a:ext cx="633300" cy="0"/>
          </a:xfrm>
          <a:prstGeom prst="straightConnector1">
            <a:avLst/>
          </a:prstGeom>
          <a:noFill/>
          <a:ln cap="flat" cmpd="sng" w="9525">
            <a:solidFill>
              <a:srgbClr val="FF0000"/>
            </a:solidFill>
            <a:prstDash val="solid"/>
            <a:round/>
            <a:headEnd len="med" w="med" type="none"/>
            <a:tailEnd len="med" w="med" type="none"/>
          </a:ln>
        </p:spPr>
      </p:cxnSp>
      <p:cxnSp>
        <p:nvCxnSpPr>
          <p:cNvPr id="329" name="Google Shape;329;p31"/>
          <p:cNvCxnSpPr/>
          <p:nvPr/>
        </p:nvCxnSpPr>
        <p:spPr>
          <a:xfrm rot="10800000">
            <a:off x="667150" y="2359900"/>
            <a:ext cx="0" cy="347700"/>
          </a:xfrm>
          <a:prstGeom prst="straightConnector1">
            <a:avLst/>
          </a:prstGeom>
          <a:noFill/>
          <a:ln cap="flat" cmpd="sng" w="9525">
            <a:solidFill>
              <a:srgbClr val="FF0000"/>
            </a:solidFill>
            <a:prstDash val="solid"/>
            <a:round/>
            <a:headEnd len="med" w="med" type="none"/>
            <a:tailEnd len="med" w="med" type="triangle"/>
          </a:ln>
        </p:spPr>
      </p:cxnSp>
      <p:sp>
        <p:nvSpPr>
          <p:cNvPr id="330" name="Google Shape;330;p31"/>
          <p:cNvSpPr txBox="1"/>
          <p:nvPr/>
        </p:nvSpPr>
        <p:spPr>
          <a:xfrm>
            <a:off x="179925" y="2302900"/>
            <a:ext cx="367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0000"/>
                </a:solidFill>
                <a:latin typeface="EB Garamond"/>
                <a:ea typeface="EB Garamond"/>
                <a:cs typeface="EB Garamond"/>
                <a:sym typeface="EB Garamond"/>
              </a:rPr>
              <a:t>Pin</a:t>
            </a:r>
            <a:endParaRPr sz="1800">
              <a:solidFill>
                <a:srgbClr val="FF0000"/>
              </a:solidFill>
              <a:latin typeface="EB Garamond"/>
              <a:ea typeface="EB Garamond"/>
              <a:cs typeface="EB Garamond"/>
              <a:sym typeface="EB Garamond"/>
            </a:endParaRPr>
          </a:p>
        </p:txBody>
      </p:sp>
      <p:cxnSp>
        <p:nvCxnSpPr>
          <p:cNvPr id="331" name="Google Shape;331;p31"/>
          <p:cNvCxnSpPr/>
          <p:nvPr/>
        </p:nvCxnSpPr>
        <p:spPr>
          <a:xfrm>
            <a:off x="5399050" y="2031200"/>
            <a:ext cx="424800" cy="0"/>
          </a:xfrm>
          <a:prstGeom prst="straightConnector1">
            <a:avLst/>
          </a:prstGeom>
          <a:noFill/>
          <a:ln cap="flat" cmpd="sng" w="9525">
            <a:solidFill>
              <a:srgbClr val="6D9EEB"/>
            </a:solidFill>
            <a:prstDash val="solid"/>
            <a:round/>
            <a:headEnd len="med" w="med" type="none"/>
            <a:tailEnd len="med" w="med" type="triangle"/>
          </a:ln>
        </p:spPr>
      </p:cxnSp>
      <p:cxnSp>
        <p:nvCxnSpPr>
          <p:cNvPr id="332" name="Google Shape;332;p31"/>
          <p:cNvCxnSpPr/>
          <p:nvPr/>
        </p:nvCxnSpPr>
        <p:spPr>
          <a:xfrm rot="10800000">
            <a:off x="375025" y="2031188"/>
            <a:ext cx="424800" cy="0"/>
          </a:xfrm>
          <a:prstGeom prst="straightConnector1">
            <a:avLst/>
          </a:prstGeom>
          <a:noFill/>
          <a:ln cap="flat" cmpd="sng" w="9525">
            <a:solidFill>
              <a:srgbClr val="6D9EEB"/>
            </a:solidFill>
            <a:prstDash val="solid"/>
            <a:round/>
            <a:headEnd len="med" w="med" type="none"/>
            <a:tailEnd len="med" w="med" type="triangle"/>
          </a:ln>
        </p:spPr>
      </p:cxnSp>
      <p:sp>
        <p:nvSpPr>
          <p:cNvPr id="333" name="Google Shape;333;p31"/>
          <p:cNvSpPr txBox="1"/>
          <p:nvPr/>
        </p:nvSpPr>
        <p:spPr>
          <a:xfrm>
            <a:off x="5364575" y="1525370"/>
            <a:ext cx="367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A4C2F4"/>
                </a:solidFill>
                <a:latin typeface="EB Garamond"/>
                <a:ea typeface="EB Garamond"/>
                <a:cs typeface="EB Garamond"/>
                <a:sym typeface="EB Garamond"/>
              </a:rPr>
              <a:t>x</a:t>
            </a:r>
            <a:r>
              <a:rPr baseline="-25000" lang="en" sz="1800">
                <a:solidFill>
                  <a:srgbClr val="A4C2F4"/>
                </a:solidFill>
                <a:latin typeface="EB Garamond"/>
                <a:ea typeface="EB Garamond"/>
                <a:cs typeface="EB Garamond"/>
                <a:sym typeface="EB Garamond"/>
              </a:rPr>
              <a:t>disp</a:t>
            </a:r>
            <a:endParaRPr baseline="-25000" sz="1800">
              <a:solidFill>
                <a:srgbClr val="A4C2F4"/>
              </a:solidFill>
              <a:latin typeface="EB Garamond"/>
              <a:ea typeface="EB Garamond"/>
              <a:cs typeface="EB Garamond"/>
              <a:sym typeface="EB Garamond"/>
            </a:endParaRPr>
          </a:p>
        </p:txBody>
      </p:sp>
      <p:sp>
        <p:nvSpPr>
          <p:cNvPr id="334" name="Google Shape;334;p31"/>
          <p:cNvSpPr txBox="1"/>
          <p:nvPr/>
        </p:nvSpPr>
        <p:spPr>
          <a:xfrm>
            <a:off x="357900" y="1539275"/>
            <a:ext cx="3672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A4C2F4"/>
                </a:solidFill>
                <a:latin typeface="EB Garamond"/>
                <a:ea typeface="EB Garamond"/>
                <a:cs typeface="EB Garamond"/>
                <a:sym typeface="EB Garamond"/>
              </a:rPr>
              <a:t>x</a:t>
            </a:r>
            <a:r>
              <a:rPr baseline="-25000" lang="en" sz="1800">
                <a:solidFill>
                  <a:srgbClr val="A4C2F4"/>
                </a:solidFill>
                <a:latin typeface="EB Garamond"/>
                <a:ea typeface="EB Garamond"/>
                <a:cs typeface="EB Garamond"/>
                <a:sym typeface="EB Garamond"/>
              </a:rPr>
              <a:t>disp</a:t>
            </a:r>
            <a:endParaRPr baseline="-25000" sz="1800">
              <a:solidFill>
                <a:srgbClr val="A4C2F4"/>
              </a:solidFill>
              <a:latin typeface="EB Garamond"/>
              <a:ea typeface="EB Garamond"/>
              <a:cs typeface="EB Garamond"/>
              <a:sym typeface="EB Garamond"/>
            </a:endParaRPr>
          </a:p>
        </p:txBody>
      </p:sp>
      <p:pic>
        <p:nvPicPr>
          <p:cNvPr id="335" name="Google Shape;335;p31"/>
          <p:cNvPicPr preferRelativeResize="0"/>
          <p:nvPr/>
        </p:nvPicPr>
        <p:blipFill>
          <a:blip r:embed="rId4">
            <a:alphaModFix/>
          </a:blip>
          <a:stretch>
            <a:fillRect/>
          </a:stretch>
        </p:blipFill>
        <p:spPr>
          <a:xfrm>
            <a:off x="1975040" y="3280850"/>
            <a:ext cx="5193921" cy="827350"/>
          </a:xfrm>
          <a:prstGeom prst="rect">
            <a:avLst/>
          </a:prstGeom>
          <a:noFill/>
          <a:ln>
            <a:noFill/>
          </a:ln>
        </p:spPr>
      </p:pic>
      <p:cxnSp>
        <p:nvCxnSpPr>
          <p:cNvPr id="336" name="Google Shape;336;p31"/>
          <p:cNvCxnSpPr/>
          <p:nvPr/>
        </p:nvCxnSpPr>
        <p:spPr>
          <a:xfrm>
            <a:off x="3643150" y="4088375"/>
            <a:ext cx="368400" cy="0"/>
          </a:xfrm>
          <a:prstGeom prst="straightConnector1">
            <a:avLst/>
          </a:prstGeom>
          <a:noFill/>
          <a:ln cap="flat" cmpd="sng" w="19050">
            <a:solidFill>
              <a:srgbClr val="FFBBED"/>
            </a:solidFill>
            <a:prstDash val="solid"/>
            <a:round/>
            <a:headEnd len="med" w="med" type="none"/>
            <a:tailEnd len="med" w="med" type="none"/>
          </a:ln>
        </p:spPr>
      </p:cxnSp>
      <p:cxnSp>
        <p:nvCxnSpPr>
          <p:cNvPr id="337" name="Google Shape;337;p31"/>
          <p:cNvCxnSpPr/>
          <p:nvPr/>
        </p:nvCxnSpPr>
        <p:spPr>
          <a:xfrm>
            <a:off x="4092637" y="4088375"/>
            <a:ext cx="552000" cy="0"/>
          </a:xfrm>
          <a:prstGeom prst="straightConnector1">
            <a:avLst/>
          </a:prstGeom>
          <a:noFill/>
          <a:ln cap="flat" cmpd="sng" w="19050">
            <a:solidFill>
              <a:srgbClr val="F9CB9C"/>
            </a:solidFill>
            <a:prstDash val="solid"/>
            <a:round/>
            <a:headEnd len="med" w="med" type="none"/>
            <a:tailEnd len="med" w="med" type="none"/>
          </a:ln>
        </p:spPr>
      </p:cxnSp>
      <p:cxnSp>
        <p:nvCxnSpPr>
          <p:cNvPr id="338" name="Google Shape;338;p31"/>
          <p:cNvCxnSpPr/>
          <p:nvPr/>
        </p:nvCxnSpPr>
        <p:spPr>
          <a:xfrm>
            <a:off x="4736387" y="4088375"/>
            <a:ext cx="552000" cy="0"/>
          </a:xfrm>
          <a:prstGeom prst="straightConnector1">
            <a:avLst/>
          </a:prstGeom>
          <a:noFill/>
          <a:ln cap="flat" cmpd="sng" w="19050">
            <a:solidFill>
              <a:srgbClr val="FFE599"/>
            </a:solidFill>
            <a:prstDash val="solid"/>
            <a:round/>
            <a:headEnd len="med" w="med" type="none"/>
            <a:tailEnd len="med" w="med" type="none"/>
          </a:ln>
        </p:spPr>
      </p:cxnSp>
      <p:cxnSp>
        <p:nvCxnSpPr>
          <p:cNvPr id="339" name="Google Shape;339;p31"/>
          <p:cNvCxnSpPr/>
          <p:nvPr/>
        </p:nvCxnSpPr>
        <p:spPr>
          <a:xfrm>
            <a:off x="5458912" y="4143425"/>
            <a:ext cx="840000" cy="0"/>
          </a:xfrm>
          <a:prstGeom prst="straightConnector1">
            <a:avLst/>
          </a:prstGeom>
          <a:noFill/>
          <a:ln cap="flat" cmpd="sng" w="19050">
            <a:solidFill>
              <a:srgbClr val="B6D7A8"/>
            </a:solidFill>
            <a:prstDash val="solid"/>
            <a:round/>
            <a:headEnd len="med" w="med" type="none"/>
            <a:tailEnd len="med" w="med" type="none"/>
          </a:ln>
        </p:spPr>
      </p:cxnSp>
      <p:pic>
        <p:nvPicPr>
          <p:cNvPr id="340" name="Google Shape;340;p31"/>
          <p:cNvPicPr preferRelativeResize="0"/>
          <p:nvPr/>
        </p:nvPicPr>
        <p:blipFill>
          <a:blip r:embed="rId5">
            <a:alphaModFix/>
          </a:blip>
          <a:stretch>
            <a:fillRect/>
          </a:stretch>
        </p:blipFill>
        <p:spPr>
          <a:xfrm>
            <a:off x="0" y="4191893"/>
            <a:ext cx="9143997" cy="799207"/>
          </a:xfrm>
          <a:prstGeom prst="rect">
            <a:avLst/>
          </a:prstGeom>
          <a:noFill/>
          <a:ln>
            <a:noFill/>
          </a:ln>
        </p:spPr>
      </p:pic>
      <p:cxnSp>
        <p:nvCxnSpPr>
          <p:cNvPr id="341" name="Google Shape;341;p31"/>
          <p:cNvCxnSpPr/>
          <p:nvPr/>
        </p:nvCxnSpPr>
        <p:spPr>
          <a:xfrm>
            <a:off x="1501225" y="5033375"/>
            <a:ext cx="2253300" cy="0"/>
          </a:xfrm>
          <a:prstGeom prst="straightConnector1">
            <a:avLst/>
          </a:prstGeom>
          <a:noFill/>
          <a:ln cap="flat" cmpd="sng" w="19050">
            <a:solidFill>
              <a:srgbClr val="FFBBED"/>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2"/>
          <p:cNvSpPr txBox="1"/>
          <p:nvPr>
            <p:ph type="title"/>
          </p:nvPr>
        </p:nvSpPr>
        <p:spPr>
          <a:xfrm>
            <a:off x="311700" y="132100"/>
            <a:ext cx="8520600" cy="73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Double IMC frequency noisebudget </a:t>
            </a:r>
            <a:endParaRPr/>
          </a:p>
          <a:p>
            <a:pPr indent="0" lvl="0" marL="0" rtl="0" algn="l">
              <a:spcBef>
                <a:spcPts val="0"/>
              </a:spcBef>
              <a:spcAft>
                <a:spcPts val="0"/>
              </a:spcAft>
              <a:buNone/>
            </a:pPr>
            <a:r>
              <a:rPr lang="en"/>
              <a:t>(CE estimate, updated since [1])</a:t>
            </a:r>
            <a:endParaRPr/>
          </a:p>
        </p:txBody>
      </p:sp>
      <p:sp>
        <p:nvSpPr>
          <p:cNvPr id="347" name="Google Shape;347;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48" name="Google Shape;348;p32"/>
          <p:cNvPicPr preferRelativeResize="0"/>
          <p:nvPr/>
        </p:nvPicPr>
        <p:blipFill>
          <a:blip r:embed="rId3">
            <a:alphaModFix/>
          </a:blip>
          <a:stretch>
            <a:fillRect/>
          </a:stretch>
        </p:blipFill>
        <p:spPr>
          <a:xfrm>
            <a:off x="0" y="1102509"/>
            <a:ext cx="9144003" cy="396478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3"/>
          <p:cNvSpPr txBox="1"/>
          <p:nvPr>
            <p:ph type="title"/>
          </p:nvPr>
        </p:nvSpPr>
        <p:spPr>
          <a:xfrm>
            <a:off x="311700" y="992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Problems to consider</a:t>
            </a:r>
            <a:endParaRPr/>
          </a:p>
        </p:txBody>
      </p:sp>
      <p:sp>
        <p:nvSpPr>
          <p:cNvPr id="354" name="Google Shape;354;p33"/>
          <p:cNvSpPr txBox="1"/>
          <p:nvPr>
            <p:ph idx="1" type="body"/>
          </p:nvPr>
        </p:nvSpPr>
        <p:spPr>
          <a:xfrm>
            <a:off x="311700" y="763825"/>
            <a:ext cx="8520600" cy="4204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arenR"/>
            </a:pPr>
            <a:r>
              <a:rPr lang="en"/>
              <a:t>What are the requirements on the </a:t>
            </a:r>
            <a:r>
              <a:rPr lang="en">
                <a:solidFill>
                  <a:srgbClr val="B4A7D6"/>
                </a:solidFill>
              </a:rPr>
              <a:t>IMC lengths</a:t>
            </a:r>
            <a:r>
              <a:rPr lang="en"/>
              <a:t>?</a:t>
            </a:r>
            <a:endParaRPr/>
          </a:p>
          <a:p>
            <a:pPr indent="-317500" lvl="1" marL="914400" rtl="0" algn="l">
              <a:spcBef>
                <a:spcPts val="0"/>
              </a:spcBef>
              <a:spcAft>
                <a:spcPts val="0"/>
              </a:spcAft>
              <a:buSzPts val="1400"/>
              <a:buAutoNum type="alphaLcParenR"/>
            </a:pPr>
            <a:r>
              <a:rPr lang="en"/>
              <a:t>Can we piggyback on the CE filter cavity beam tube to save on facilities costs?</a:t>
            </a:r>
            <a:endParaRPr/>
          </a:p>
          <a:p>
            <a:pPr indent="-342900" lvl="0" marL="457200" rtl="0" algn="l">
              <a:spcBef>
                <a:spcPts val="0"/>
              </a:spcBef>
              <a:spcAft>
                <a:spcPts val="0"/>
              </a:spcAft>
              <a:buSzPts val="1800"/>
              <a:buAutoNum type="arabicParenR"/>
            </a:pPr>
            <a:r>
              <a:rPr lang="en"/>
              <a:t>What are the requirements on the </a:t>
            </a:r>
            <a:r>
              <a:rPr lang="en">
                <a:solidFill>
                  <a:srgbClr val="9FC5E8"/>
                </a:solidFill>
              </a:rPr>
              <a:t>IMC test masses</a:t>
            </a:r>
            <a:r>
              <a:rPr lang="en"/>
              <a:t>?</a:t>
            </a:r>
            <a:endParaRPr/>
          </a:p>
          <a:p>
            <a:pPr indent="-317500" lvl="1" marL="914400" rtl="0" algn="l">
              <a:spcBef>
                <a:spcPts val="0"/>
              </a:spcBef>
              <a:spcAft>
                <a:spcPts val="0"/>
              </a:spcAft>
              <a:buSzPts val="1400"/>
              <a:buAutoNum type="alphaLcParenR"/>
            </a:pPr>
            <a:r>
              <a:rPr lang="en"/>
              <a:t>Are Advanced LIGO style triples sufficient? not enough? </a:t>
            </a:r>
            <a:endParaRPr/>
          </a:p>
          <a:p>
            <a:pPr indent="-342900" lvl="0" marL="457200" rtl="0" algn="l">
              <a:spcBef>
                <a:spcPts val="0"/>
              </a:spcBef>
              <a:spcAft>
                <a:spcPts val="0"/>
              </a:spcAft>
              <a:buSzPts val="1800"/>
              <a:buAutoNum type="arabicParenR"/>
            </a:pPr>
            <a:r>
              <a:rPr lang="en"/>
              <a:t>Will we need </a:t>
            </a:r>
            <a:r>
              <a:rPr lang="en">
                <a:solidFill>
                  <a:srgbClr val="EA9999"/>
                </a:solidFill>
              </a:rPr>
              <a:t>mode sensing and control</a:t>
            </a:r>
            <a:r>
              <a:rPr lang="en"/>
              <a:t> on the IMCs?</a:t>
            </a:r>
            <a:endParaRPr/>
          </a:p>
          <a:p>
            <a:pPr indent="-317500" lvl="1" marL="914400" rtl="0" algn="l">
              <a:spcBef>
                <a:spcPts val="0"/>
              </a:spcBef>
              <a:spcAft>
                <a:spcPts val="0"/>
              </a:spcAft>
              <a:buSzPts val="1400"/>
              <a:buAutoNum type="alphaLcParenR"/>
            </a:pPr>
            <a:r>
              <a:rPr lang="en"/>
              <a:t>Want to control the </a:t>
            </a:r>
            <a:r>
              <a:rPr lang="en">
                <a:solidFill>
                  <a:srgbClr val="F9CB9C"/>
                </a:solidFill>
              </a:rPr>
              <a:t>mode matching</a:t>
            </a:r>
            <a:r>
              <a:rPr lang="en"/>
              <a:t> of IMCs to main IFO</a:t>
            </a:r>
            <a:endParaRPr/>
          </a:p>
          <a:p>
            <a:pPr indent="-317500" lvl="1" marL="914400" rtl="0" algn="l">
              <a:spcBef>
                <a:spcPts val="0"/>
              </a:spcBef>
              <a:spcAft>
                <a:spcPts val="0"/>
              </a:spcAft>
              <a:buSzPts val="1400"/>
              <a:buAutoNum type="alphaLcParenR"/>
            </a:pPr>
            <a:r>
              <a:rPr lang="en"/>
              <a:t>IMC2 will be especially susceptible to high power thermal transients</a:t>
            </a:r>
            <a:endParaRPr/>
          </a:p>
          <a:p>
            <a:pPr indent="-317500" lvl="1" marL="914400" rtl="0" algn="l">
              <a:spcBef>
                <a:spcPts val="0"/>
              </a:spcBef>
              <a:spcAft>
                <a:spcPts val="0"/>
              </a:spcAft>
              <a:buSzPts val="1400"/>
              <a:buAutoNum type="alphaLcParenR"/>
            </a:pPr>
            <a:r>
              <a:rPr lang="en"/>
              <a:t>Will </a:t>
            </a:r>
            <a:r>
              <a:rPr lang="en">
                <a:solidFill>
                  <a:srgbClr val="B6D7A8"/>
                </a:solidFill>
              </a:rPr>
              <a:t>beam jitter</a:t>
            </a:r>
            <a:r>
              <a:rPr lang="en"/>
              <a:t> be a problem (currently is in Advanced LIGO)</a:t>
            </a:r>
            <a:endParaRPr/>
          </a:p>
          <a:p>
            <a:pPr indent="-342900" lvl="0" marL="457200" rtl="0" algn="l">
              <a:spcBef>
                <a:spcPts val="0"/>
              </a:spcBef>
              <a:spcAft>
                <a:spcPts val="0"/>
              </a:spcAft>
              <a:buSzPts val="1800"/>
              <a:buAutoNum type="arabicParenR"/>
            </a:pPr>
            <a:r>
              <a:rPr lang="en"/>
              <a:t>What is an acceptable </a:t>
            </a:r>
            <a:r>
              <a:rPr lang="en">
                <a:solidFill>
                  <a:srgbClr val="FFE599"/>
                </a:solidFill>
              </a:rPr>
              <a:t>intensity servo</a:t>
            </a:r>
            <a:r>
              <a:rPr lang="en"/>
              <a:t>?</a:t>
            </a:r>
            <a:endParaRPr/>
          </a:p>
          <a:p>
            <a:pPr indent="-317500" lvl="1" marL="914400" rtl="0" algn="l">
              <a:spcBef>
                <a:spcPts val="0"/>
              </a:spcBef>
              <a:spcAft>
                <a:spcPts val="0"/>
              </a:spcAft>
              <a:buSzPts val="1400"/>
              <a:buAutoNum type="alphaLcParenR"/>
            </a:pPr>
            <a:r>
              <a:rPr lang="en"/>
              <a:t>Will stabilizing to </a:t>
            </a:r>
            <a:r>
              <a:rPr lang="en">
                <a:solidFill>
                  <a:srgbClr val="FFE599"/>
                </a:solidFill>
              </a:rPr>
              <a:t>100 mW</a:t>
            </a:r>
            <a:r>
              <a:rPr lang="en"/>
              <a:t> be enough?  Do we need AC coupling?</a:t>
            </a:r>
            <a:endParaRPr/>
          </a:p>
          <a:p>
            <a:pPr indent="-342900" lvl="0" marL="457200" rtl="0" algn="l">
              <a:spcBef>
                <a:spcPts val="0"/>
              </a:spcBef>
              <a:spcAft>
                <a:spcPts val="0"/>
              </a:spcAft>
              <a:buSzPts val="1800"/>
              <a:buAutoNum type="arabicParenR"/>
            </a:pPr>
            <a:r>
              <a:rPr lang="en"/>
              <a:t>Are there ways we can improve </a:t>
            </a:r>
            <a:r>
              <a:rPr lang="en">
                <a:solidFill>
                  <a:srgbClr val="D5A6BD"/>
                </a:solidFill>
              </a:rPr>
              <a:t>lock acquisition</a:t>
            </a:r>
            <a:r>
              <a:rPr lang="en"/>
              <a:t>?</a:t>
            </a:r>
            <a:endParaRPr/>
          </a:p>
          <a:p>
            <a:pPr indent="-317500" lvl="1" marL="914400" rtl="0" algn="l">
              <a:spcBef>
                <a:spcPts val="0"/>
              </a:spcBef>
              <a:spcAft>
                <a:spcPts val="0"/>
              </a:spcAft>
              <a:buSzPts val="1400"/>
              <a:buAutoNum type="alphaLcParenR"/>
            </a:pPr>
            <a:r>
              <a:rPr lang="en"/>
              <a:t>Three input RF sidebands (one non-resonant in the IFO)?</a:t>
            </a:r>
            <a:endParaRPr/>
          </a:p>
          <a:p>
            <a:pPr indent="-317500" lvl="1" marL="914400" rtl="0" algn="l">
              <a:spcBef>
                <a:spcPts val="0"/>
              </a:spcBef>
              <a:spcAft>
                <a:spcPts val="0"/>
              </a:spcAft>
              <a:buSzPts val="1400"/>
              <a:buAutoNum type="alphaLcParenR"/>
            </a:pPr>
            <a:r>
              <a:rPr lang="en"/>
              <a:t>In-vacuum, suspended, high-power EOMs?</a:t>
            </a:r>
            <a:endParaRPr/>
          </a:p>
          <a:p>
            <a:pPr indent="-317500" lvl="2" marL="1371600" rtl="0" algn="l">
              <a:spcBef>
                <a:spcPts val="0"/>
              </a:spcBef>
              <a:spcAft>
                <a:spcPts val="0"/>
              </a:spcAft>
              <a:buSzPts val="1400"/>
              <a:buAutoNum type="romanLcParenR"/>
            </a:pPr>
            <a:r>
              <a:rPr lang="en"/>
              <a:t>RF sidebands won’t constrain IMC length, could avoid sideband FM-to-AM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Future Work</a:t>
            </a:r>
            <a:endParaRPr/>
          </a:p>
        </p:txBody>
      </p:sp>
      <p:sp>
        <p:nvSpPr>
          <p:cNvPr id="360" name="Google Shape;360;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Model some of the competing designs for the input optics</a:t>
            </a:r>
            <a:endParaRPr/>
          </a:p>
          <a:p>
            <a:pPr indent="-342900" lvl="0" marL="457200" rtl="0" algn="l">
              <a:spcBef>
                <a:spcPts val="0"/>
              </a:spcBef>
              <a:spcAft>
                <a:spcPts val="0"/>
              </a:spcAft>
              <a:buSzPts val="1800"/>
              <a:buAutoNum type="arabicPeriod"/>
            </a:pPr>
            <a:r>
              <a:rPr lang="en"/>
              <a:t>Further investigate the impact of thermal compensation on laser noise coupling</a:t>
            </a:r>
            <a:endParaRPr/>
          </a:p>
          <a:p>
            <a:pPr indent="-342900" lvl="0" marL="457200" rtl="0" algn="l">
              <a:spcBef>
                <a:spcPts val="0"/>
              </a:spcBef>
              <a:spcAft>
                <a:spcPts val="0"/>
              </a:spcAft>
              <a:buSzPts val="1800"/>
              <a:buAutoNum type="arabicPeriod"/>
            </a:pPr>
            <a:r>
              <a:rPr lang="en"/>
              <a:t>Assuming some IFO, estimate transfer function noise requirements for:</a:t>
            </a:r>
            <a:endParaRPr/>
          </a:p>
          <a:p>
            <a:pPr indent="-317500" lvl="1" marL="914400" rtl="0" algn="l">
              <a:spcBef>
                <a:spcPts val="0"/>
              </a:spcBef>
              <a:spcAft>
                <a:spcPts val="0"/>
              </a:spcAft>
              <a:buSzPts val="1400"/>
              <a:buAutoNum type="alphaLcPeriod"/>
            </a:pPr>
            <a:r>
              <a:rPr lang="en"/>
              <a:t>Frequency noise</a:t>
            </a:r>
            <a:endParaRPr/>
          </a:p>
          <a:p>
            <a:pPr indent="-317500" lvl="1" marL="914400" rtl="0" algn="l">
              <a:spcBef>
                <a:spcPts val="0"/>
              </a:spcBef>
              <a:spcAft>
                <a:spcPts val="0"/>
              </a:spcAft>
              <a:buSzPts val="1400"/>
              <a:buAutoNum type="alphaLcPeriod"/>
            </a:pPr>
            <a:r>
              <a:rPr lang="en"/>
              <a:t>Intensity noise</a:t>
            </a:r>
            <a:endParaRPr/>
          </a:p>
          <a:p>
            <a:pPr indent="-317500" lvl="1" marL="914400" rtl="0" algn="l">
              <a:spcBef>
                <a:spcPts val="0"/>
              </a:spcBef>
              <a:spcAft>
                <a:spcPts val="0"/>
              </a:spcAft>
              <a:buSzPts val="1400"/>
              <a:buAutoNum type="alphaLcPeriod"/>
            </a:pPr>
            <a:r>
              <a:rPr lang="en"/>
              <a:t>Jitter noise</a:t>
            </a:r>
            <a:endParaRPr/>
          </a:p>
          <a:p>
            <a:pPr indent="-317500" lvl="1" marL="914400" rtl="0" algn="l">
              <a:spcBef>
                <a:spcPts val="0"/>
              </a:spcBef>
              <a:spcAft>
                <a:spcPts val="0"/>
              </a:spcAft>
              <a:buSzPts val="1400"/>
              <a:buAutoNum type="alphaLcPeriod"/>
            </a:pPr>
            <a:r>
              <a:rPr lang="en"/>
              <a:t>RF phase noise </a:t>
            </a:r>
            <a:endParaRPr/>
          </a:p>
          <a:p>
            <a:pPr indent="-317500" lvl="1" marL="914400" rtl="0" algn="l">
              <a:spcBef>
                <a:spcPts val="0"/>
              </a:spcBef>
              <a:spcAft>
                <a:spcPts val="0"/>
              </a:spcAft>
              <a:buSzPts val="1400"/>
              <a:buAutoNum type="alphaLcPeriod"/>
            </a:pPr>
            <a:r>
              <a:rPr lang="en"/>
              <a:t>RF amplitude noise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Bibliography</a:t>
            </a:r>
            <a:endParaRPr/>
          </a:p>
        </p:txBody>
      </p:sp>
      <p:sp>
        <p:nvSpPr>
          <p:cNvPr id="366" name="Google Shape;366;p35"/>
          <p:cNvSpPr txBox="1"/>
          <p:nvPr/>
        </p:nvSpPr>
        <p:spPr>
          <a:xfrm>
            <a:off x="311700" y="1152475"/>
            <a:ext cx="8520600" cy="3867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1200"/>
              </a:spcAft>
              <a:buNone/>
            </a:pPr>
            <a:r>
              <a:rPr lang="en" sz="1000">
                <a:solidFill>
                  <a:srgbClr val="FFFFFF"/>
                </a:solidFill>
                <a:latin typeface="Spectral"/>
                <a:ea typeface="Spectral"/>
                <a:cs typeface="Spectral"/>
                <a:sym typeface="Spectral"/>
              </a:rPr>
              <a:t>[1] Craig Cahillane, Georgia Mansell, Daniel Sigg, “Laser frequency noise in next generation gravitational-wave detectors” </a:t>
            </a:r>
            <a:r>
              <a:rPr lang="en" sz="1000" u="sng">
                <a:solidFill>
                  <a:srgbClr val="4DD0E1"/>
                </a:solidFill>
                <a:latin typeface="Spectral"/>
                <a:ea typeface="Spectral"/>
                <a:cs typeface="Spectral"/>
                <a:sym typeface="Spectral"/>
                <a:hlinkClick r:id="rId3">
                  <a:extLst>
                    <a:ext uri="{A12FA001-AC4F-418D-AE19-62706E023703}">
                      <ahyp:hlinkClr val="tx"/>
                    </a:ext>
                  </a:extLst>
                </a:hlinkClick>
              </a:rPr>
              <a:t>https://doi.org/10.1364/OE.439253</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[2] Arai, Koji “Finesse simulation for the alignment control signal of the aLIGO input mode cleaner” </a:t>
            </a:r>
            <a:r>
              <a:rPr lang="en" sz="1000" u="sng">
                <a:solidFill>
                  <a:srgbClr val="4DD0E1"/>
                </a:solidFill>
                <a:latin typeface="Spectral"/>
                <a:ea typeface="Spectral"/>
                <a:cs typeface="Spectral"/>
                <a:sym typeface="Spectral"/>
                <a:hlinkClick r:id="rId4">
                  <a:extLst>
                    <a:ext uri="{A12FA001-AC4F-418D-AE19-62706E023703}">
                      <ahyp:hlinkClr val="tx"/>
                    </a:ext>
                  </a:extLst>
                </a:hlinkClick>
              </a:rPr>
              <a:t>https://dcc.ligo.org/LIGO-T1300074</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[3] T. Akutsu, “Input optics systems of the KAGRA detector during O3GK” </a:t>
            </a:r>
            <a:r>
              <a:rPr lang="en" sz="1000" u="sng">
                <a:solidFill>
                  <a:srgbClr val="4DD0E1"/>
                </a:solidFill>
                <a:latin typeface="Spectral"/>
                <a:ea typeface="Spectral"/>
                <a:cs typeface="Spectral"/>
                <a:sym typeface="Spectral"/>
                <a:hlinkClick r:id="rId5">
                  <a:extLst>
                    <a:ext uri="{A12FA001-AC4F-418D-AE19-62706E023703}">
                      <ahyp:hlinkClr val="tx"/>
                    </a:ext>
                  </a:extLst>
                </a:hlinkClick>
              </a:rPr>
              <a:t>https://arxiv.org/abs/2210.05934</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[4] B. Willke, “Spatial and temporal filtering of a 10-W Nd:YAG laser with a Fabry–Perot ring-cavity premode cleaner” </a:t>
            </a:r>
            <a:r>
              <a:rPr lang="en" sz="1000" u="sng">
                <a:solidFill>
                  <a:srgbClr val="4DD0E1"/>
                </a:solidFill>
                <a:latin typeface="Spectral"/>
                <a:ea typeface="Spectral"/>
                <a:cs typeface="Spectral"/>
                <a:sym typeface="Spectral"/>
                <a:hlinkClick r:id="rId6">
                  <a:extLst>
                    <a:ext uri="{A12FA001-AC4F-418D-AE19-62706E023703}">
                      <ahyp:hlinkClr val="tx"/>
                    </a:ext>
                  </a:extLst>
                </a:hlinkClick>
              </a:rPr>
              <a:t>https://opg.optica.org/ol/fulltext.cfm?uri=ol-23-21-1704&amp;id=62753</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[5] C. Mueller, “The Advanced LIGO input optics” </a:t>
            </a:r>
            <a:r>
              <a:rPr lang="en" sz="1000" u="sng">
                <a:solidFill>
                  <a:srgbClr val="4DD0E1"/>
                </a:solidFill>
                <a:latin typeface="Spectral"/>
                <a:ea typeface="Spectral"/>
                <a:cs typeface="Spectral"/>
                <a:sym typeface="Spectral"/>
                <a:hlinkClick r:id="rId7">
                  <a:extLst>
                    <a:ext uri="{A12FA001-AC4F-418D-AE19-62706E023703}">
                      <ahyp:hlinkClr val="tx"/>
                    </a:ext>
                  </a:extLst>
                </a:hlinkClick>
              </a:rPr>
              <a:t>https://pubs.aip.org/aip/rsi/article/87/1/014502/367353/The-advanced-LIGO-input-optics</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[6] Gabriele Vajente, “Frequency noise coupling through ISC loops”, </a:t>
            </a:r>
            <a:r>
              <a:rPr lang="en" sz="1000" u="sng">
                <a:solidFill>
                  <a:srgbClr val="4DD0E1"/>
                </a:solidFill>
                <a:latin typeface="Spectral"/>
                <a:ea typeface="Spectral"/>
                <a:cs typeface="Spectral"/>
                <a:sym typeface="Spectral"/>
                <a:hlinkClick r:id="rId8">
                  <a:extLst>
                    <a:ext uri="{A12FA001-AC4F-418D-AE19-62706E023703}">
                      <ahyp:hlinkClr val="tx"/>
                    </a:ext>
                  </a:extLst>
                </a:hlinkClick>
              </a:rPr>
              <a:t>https://alog.ligo-wa.caltech.edu/aLOG/index.php?callRep=67871</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[7] Craig Cahillane, “Frequency and intensity to DARM TFs (January 2023)” </a:t>
            </a:r>
            <a:r>
              <a:rPr lang="en" sz="1000" u="sng">
                <a:solidFill>
                  <a:srgbClr val="4DD0E1"/>
                </a:solidFill>
                <a:latin typeface="Spectral"/>
                <a:ea typeface="Spectral"/>
                <a:cs typeface="Spectral"/>
                <a:sym typeface="Spectral"/>
                <a:hlinkClick r:id="rId9">
                  <a:extLst>
                    <a:ext uri="{A12FA001-AC4F-418D-AE19-62706E023703}">
                      <ahyp:hlinkClr val="tx"/>
                    </a:ext>
                  </a:extLst>
                </a:hlinkClick>
              </a:rPr>
              <a:t>https://alog.ligo-wa.caltech.edu/aLOG/index.php?callRep=66866</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[8] Robert Schofield, “Broad 120 Hz peak no longer in DARM after PSL periscope tuning and shutdown of SF2” </a:t>
            </a:r>
            <a:r>
              <a:rPr lang="en" sz="1000" u="sng">
                <a:solidFill>
                  <a:srgbClr val="4DD0E1"/>
                </a:solidFill>
                <a:latin typeface="Spectral"/>
                <a:ea typeface="Spectral"/>
                <a:cs typeface="Spectral"/>
                <a:sym typeface="Spectral"/>
                <a:hlinkClick r:id="rId10">
                  <a:extLst>
                    <a:ext uri="{A12FA001-AC4F-418D-AE19-62706E023703}">
                      <ahyp:hlinkClr val="tx"/>
                    </a:ext>
                  </a:extLst>
                </a:hlinkClick>
              </a:rPr>
              <a:t>https://alog.ligo-wa.caltech.edu/aLOG/index.php?callRep=73403</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[9] Robert Schofield, “Does vibration coupling tend to increase with main laser power? Coupling dropped at PSL by roughly two and at EX by three when power was dropped from 75W to 60W” </a:t>
            </a:r>
            <a:r>
              <a:rPr lang="en" sz="1000" u="sng">
                <a:solidFill>
                  <a:srgbClr val="4DD0E1"/>
                </a:solidFill>
                <a:latin typeface="Spectral"/>
                <a:ea typeface="Spectral"/>
                <a:cs typeface="Spectral"/>
                <a:sym typeface="Spectral"/>
                <a:hlinkClick r:id="rId11">
                  <a:extLst>
                    <a:ext uri="{A12FA001-AC4F-418D-AE19-62706E023703}">
                      <ahyp:hlinkClr val="tx"/>
                    </a:ext>
                  </a:extLst>
                </a:hlinkClick>
              </a:rPr>
              <a:t>https://alog.ligo-wa.caltech.edu/aLOG/index.php?callRep=70808</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[10] Daniel Sigg, “Interferometer Mode Matching and Reflectivity” </a:t>
            </a:r>
            <a:r>
              <a:rPr lang="en" sz="1000" u="sng">
                <a:solidFill>
                  <a:srgbClr val="4DD0E1"/>
                </a:solidFill>
                <a:latin typeface="Spectral"/>
                <a:ea typeface="Spectral"/>
                <a:cs typeface="Spectral"/>
                <a:sym typeface="Spectral"/>
                <a:hlinkClick r:id="rId12">
                  <a:extLst>
                    <a:ext uri="{A12FA001-AC4F-418D-AE19-62706E023703}">
                      <ahyp:hlinkClr val="tx"/>
                    </a:ext>
                  </a:extLst>
                </a:hlinkClick>
              </a:rPr>
              <a:t>https://alog.ligo-wa.caltech.edu/aLOG/index.php?callRep=70985</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[11] Kiwamu Izumi, “Beam size jitter coupling” </a:t>
            </a:r>
            <a:r>
              <a:rPr lang="en" sz="1000" u="sng">
                <a:solidFill>
                  <a:schemeClr val="hlink"/>
                </a:solidFill>
                <a:latin typeface="Spectral"/>
                <a:ea typeface="Spectral"/>
                <a:cs typeface="Spectral"/>
                <a:sym typeface="Spectral"/>
                <a:hlinkClick r:id="rId13"/>
              </a:rPr>
              <a:t>https://dcc.ligo.org/LIGO-T1700353</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[12] Daniel Sigg, “Jittery Presentation” </a:t>
            </a:r>
            <a:r>
              <a:rPr lang="en" sz="1000" u="sng">
                <a:solidFill>
                  <a:schemeClr val="hlink"/>
                </a:solidFill>
                <a:latin typeface="Spectral"/>
                <a:ea typeface="Spectral"/>
                <a:cs typeface="Spectral"/>
                <a:sym typeface="Spectral"/>
                <a:hlinkClick r:id="rId14"/>
              </a:rPr>
              <a:t>https://dcc.ligo.org/LIGO-G1602269</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[13] Masayuki Nakano, “Jitter attenuation cavity (JAC) and PSL+” </a:t>
            </a:r>
            <a:r>
              <a:rPr lang="en" sz="1000" u="sng">
                <a:solidFill>
                  <a:schemeClr val="hlink"/>
                </a:solidFill>
                <a:latin typeface="Spectral"/>
                <a:ea typeface="Spectral"/>
                <a:cs typeface="Spectral"/>
                <a:sym typeface="Spectral"/>
                <a:hlinkClick r:id="rId15"/>
              </a:rPr>
              <a:t>https://dcc.ligo.org/LIGO-G2401139</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[14] Craig Cahillane, “Interferometer reflection and the right-half-plane zero” </a:t>
            </a:r>
            <a:r>
              <a:rPr lang="en" sz="1000" u="sng">
                <a:solidFill>
                  <a:schemeClr val="hlink"/>
                </a:solidFill>
                <a:latin typeface="Spectral"/>
                <a:ea typeface="Spectral"/>
                <a:cs typeface="Spectral"/>
                <a:sym typeface="Spectral"/>
                <a:hlinkClick r:id="rId16"/>
              </a:rPr>
              <a:t>https://dcc.cosmicexplorer.org/CE-T2400008</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[15] Kiwamu Izumi, “Frequency Response of the aLIGO Interferometer: part3” </a:t>
            </a:r>
            <a:r>
              <a:rPr lang="en" sz="1000" u="sng">
                <a:solidFill>
                  <a:schemeClr val="hlink"/>
                </a:solidFill>
                <a:latin typeface="Spectral"/>
                <a:ea typeface="Spectral"/>
                <a:cs typeface="Spectral"/>
                <a:sym typeface="Spectral"/>
                <a:hlinkClick r:id="rId17"/>
              </a:rPr>
              <a:t>https://dcc.ligo.org/LIGO-T1500559/public</a:t>
            </a:r>
            <a:br>
              <a:rPr lang="en" sz="1000">
                <a:solidFill>
                  <a:srgbClr val="FFFFFF"/>
                </a:solidFill>
                <a:latin typeface="Spectral"/>
                <a:ea typeface="Spectral"/>
                <a:cs typeface="Spectral"/>
                <a:sym typeface="Spectral"/>
              </a:rPr>
            </a:br>
            <a:r>
              <a:rPr lang="en" sz="1000">
                <a:solidFill>
                  <a:srgbClr val="FFFFFF"/>
                </a:solidFill>
                <a:latin typeface="Spectral"/>
                <a:ea typeface="Spectral"/>
                <a:cs typeface="Spectral"/>
                <a:sym typeface="Spectral"/>
              </a:rPr>
              <a:t>[16] Kentaro Somiya, et al. “Frequency noise and intensity noise of next-generation gravitational-wave detectors with RF/DC readout schemes” </a:t>
            </a:r>
            <a:r>
              <a:rPr lang="en" sz="1000" u="sng">
                <a:solidFill>
                  <a:schemeClr val="hlink"/>
                </a:solidFill>
                <a:latin typeface="Spectral"/>
                <a:ea typeface="Spectral"/>
                <a:cs typeface="Spectral"/>
                <a:sym typeface="Spectral"/>
                <a:hlinkClick r:id="rId18"/>
              </a:rPr>
              <a:t>https://doi.org/10.1103/PhysRevD.73.122005</a:t>
            </a:r>
            <a:br>
              <a:rPr lang="en" sz="1000">
                <a:solidFill>
                  <a:srgbClr val="FFFFFF"/>
                </a:solidFill>
                <a:latin typeface="Spectral"/>
                <a:ea typeface="Spectral"/>
                <a:cs typeface="Spectral"/>
                <a:sym typeface="Spectral"/>
              </a:rPr>
            </a:br>
            <a:endParaRPr sz="1000">
              <a:solidFill>
                <a:srgbClr val="FFFFFF"/>
              </a:solidFill>
              <a:latin typeface="Spectral"/>
              <a:ea typeface="Spectral"/>
              <a:cs typeface="Spectral"/>
              <a:sym typeface="Spectr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Extra Slides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Coupling </a:t>
            </a:r>
            <a:endParaRPr/>
          </a:p>
          <a:p>
            <a:pPr indent="0" lvl="0" marL="0" rtl="0" algn="l">
              <a:spcBef>
                <a:spcPts val="0"/>
              </a:spcBef>
              <a:spcAft>
                <a:spcPts val="0"/>
              </a:spcAft>
              <a:buNone/>
            </a:pPr>
            <a:r>
              <a:rPr lang="en"/>
              <a:t>Functions</a:t>
            </a:r>
            <a:endParaRPr/>
          </a:p>
          <a:p>
            <a:pPr indent="0" lvl="0" marL="0" rtl="0" algn="l">
              <a:spcBef>
                <a:spcPts val="0"/>
              </a:spcBef>
              <a:spcAft>
                <a:spcPts val="0"/>
              </a:spcAft>
              <a:buNone/>
            </a:pPr>
            <a:r>
              <a:rPr lang="en"/>
              <a:t>for noise</a:t>
            </a:r>
            <a:endParaRPr/>
          </a:p>
          <a:p>
            <a:pPr indent="0" lvl="0" marL="0" rtl="0" algn="l">
              <a:spcBef>
                <a:spcPts val="0"/>
              </a:spcBef>
              <a:spcAft>
                <a:spcPts val="0"/>
              </a:spcAft>
              <a:buNone/>
            </a:pPr>
            <a:r>
              <a:rPr lang="en"/>
              <a:t>through</a:t>
            </a:r>
            <a:endParaRPr/>
          </a:p>
          <a:p>
            <a:pPr indent="0" lvl="0" marL="0" rtl="0" algn="l">
              <a:spcBef>
                <a:spcPts val="0"/>
              </a:spcBef>
              <a:spcAft>
                <a:spcPts val="0"/>
              </a:spcAft>
              <a:buNone/>
            </a:pPr>
            <a:r>
              <a:rPr lang="en"/>
              <a:t>IMC1</a:t>
            </a:r>
            <a:endParaRPr/>
          </a:p>
        </p:txBody>
      </p:sp>
      <p:pic>
        <p:nvPicPr>
          <p:cNvPr id="377" name="Google Shape;377;p37"/>
          <p:cNvPicPr preferRelativeResize="0"/>
          <p:nvPr/>
        </p:nvPicPr>
        <p:blipFill>
          <a:blip r:embed="rId3">
            <a:alphaModFix/>
          </a:blip>
          <a:stretch>
            <a:fillRect/>
          </a:stretch>
        </p:blipFill>
        <p:spPr>
          <a:xfrm>
            <a:off x="2455809" y="0"/>
            <a:ext cx="6688184" cy="51435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Coupling </a:t>
            </a:r>
            <a:endParaRPr/>
          </a:p>
          <a:p>
            <a:pPr indent="0" lvl="0" marL="0" rtl="0" algn="l">
              <a:spcBef>
                <a:spcPts val="0"/>
              </a:spcBef>
              <a:spcAft>
                <a:spcPts val="0"/>
              </a:spcAft>
              <a:buNone/>
            </a:pPr>
            <a:r>
              <a:rPr lang="en"/>
              <a:t>Functions</a:t>
            </a:r>
            <a:endParaRPr/>
          </a:p>
          <a:p>
            <a:pPr indent="0" lvl="0" marL="0" rtl="0" algn="l">
              <a:spcBef>
                <a:spcPts val="0"/>
              </a:spcBef>
              <a:spcAft>
                <a:spcPts val="0"/>
              </a:spcAft>
              <a:buNone/>
            </a:pPr>
            <a:r>
              <a:rPr lang="en"/>
              <a:t>for noise</a:t>
            </a:r>
            <a:endParaRPr/>
          </a:p>
          <a:p>
            <a:pPr indent="0" lvl="0" marL="0" rtl="0" algn="l">
              <a:spcBef>
                <a:spcPts val="0"/>
              </a:spcBef>
              <a:spcAft>
                <a:spcPts val="0"/>
              </a:spcAft>
              <a:buNone/>
            </a:pPr>
            <a:r>
              <a:rPr lang="en"/>
              <a:t>through</a:t>
            </a:r>
            <a:endParaRPr/>
          </a:p>
          <a:p>
            <a:pPr indent="0" lvl="0" marL="0" rtl="0" algn="l">
              <a:spcBef>
                <a:spcPts val="0"/>
              </a:spcBef>
              <a:spcAft>
                <a:spcPts val="0"/>
              </a:spcAft>
              <a:buNone/>
            </a:pPr>
            <a:r>
              <a:rPr lang="en"/>
              <a:t>IMC2</a:t>
            </a:r>
            <a:endParaRPr/>
          </a:p>
        </p:txBody>
      </p:sp>
      <p:pic>
        <p:nvPicPr>
          <p:cNvPr id="383" name="Google Shape;383;p38"/>
          <p:cNvPicPr preferRelativeResize="0"/>
          <p:nvPr/>
        </p:nvPicPr>
        <p:blipFill>
          <a:blip r:embed="rId3">
            <a:alphaModFix/>
          </a:blip>
          <a:stretch>
            <a:fillRect/>
          </a:stretch>
        </p:blipFill>
        <p:spPr>
          <a:xfrm>
            <a:off x="2443039" y="-1"/>
            <a:ext cx="6700964" cy="5143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Coupling </a:t>
            </a:r>
            <a:endParaRPr/>
          </a:p>
          <a:p>
            <a:pPr indent="0" lvl="0" marL="0" rtl="0" algn="l">
              <a:spcBef>
                <a:spcPts val="0"/>
              </a:spcBef>
              <a:spcAft>
                <a:spcPts val="0"/>
              </a:spcAft>
              <a:buNone/>
            </a:pPr>
            <a:r>
              <a:rPr lang="en"/>
              <a:t>Functions</a:t>
            </a:r>
            <a:endParaRPr/>
          </a:p>
          <a:p>
            <a:pPr indent="0" lvl="0" marL="0" rtl="0" algn="l">
              <a:spcBef>
                <a:spcPts val="0"/>
              </a:spcBef>
              <a:spcAft>
                <a:spcPts val="0"/>
              </a:spcAft>
              <a:buNone/>
            </a:pPr>
            <a:r>
              <a:rPr lang="en"/>
              <a:t>for noise</a:t>
            </a:r>
            <a:endParaRPr/>
          </a:p>
          <a:p>
            <a:pPr indent="0" lvl="0" marL="0" rtl="0" algn="l">
              <a:spcBef>
                <a:spcPts val="0"/>
              </a:spcBef>
              <a:spcAft>
                <a:spcPts val="0"/>
              </a:spcAft>
              <a:buNone/>
            </a:pPr>
            <a:r>
              <a:rPr lang="en"/>
              <a:t>through</a:t>
            </a:r>
            <a:endParaRPr/>
          </a:p>
          <a:p>
            <a:pPr indent="0" lvl="0" marL="0" rtl="0" algn="l">
              <a:spcBef>
                <a:spcPts val="0"/>
              </a:spcBef>
              <a:spcAft>
                <a:spcPts val="0"/>
              </a:spcAft>
              <a:buNone/>
            </a:pPr>
            <a:r>
              <a:rPr lang="en"/>
              <a:t>CE</a:t>
            </a:r>
            <a:endParaRPr/>
          </a:p>
        </p:txBody>
      </p:sp>
      <p:pic>
        <p:nvPicPr>
          <p:cNvPr id="389" name="Google Shape;389;p39"/>
          <p:cNvPicPr preferRelativeResize="0"/>
          <p:nvPr/>
        </p:nvPicPr>
        <p:blipFill>
          <a:blip r:embed="rId3">
            <a:alphaModFix/>
          </a:blip>
          <a:stretch>
            <a:fillRect/>
          </a:stretch>
        </p:blipFill>
        <p:spPr>
          <a:xfrm>
            <a:off x="2447311" y="0"/>
            <a:ext cx="6696689" cy="514350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0"/>
          <p:cNvSpPr txBox="1"/>
          <p:nvPr>
            <p:ph type="title"/>
          </p:nvPr>
        </p:nvSpPr>
        <p:spPr>
          <a:xfrm>
            <a:off x="311700" y="-121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Configurations</a:t>
            </a:r>
            <a:endParaRPr/>
          </a:p>
        </p:txBody>
      </p:sp>
      <p:sp>
        <p:nvSpPr>
          <p:cNvPr id="395" name="Google Shape;395;p40"/>
          <p:cNvSpPr txBox="1"/>
          <p:nvPr/>
        </p:nvSpPr>
        <p:spPr>
          <a:xfrm>
            <a:off x="1579275" y="393975"/>
            <a:ext cx="252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One IMC</a:t>
            </a:r>
            <a:endParaRPr>
              <a:solidFill>
                <a:schemeClr val="dk1"/>
              </a:solidFill>
              <a:latin typeface="Spectral"/>
              <a:ea typeface="Spectral"/>
              <a:cs typeface="Spectral"/>
              <a:sym typeface="Spectral"/>
            </a:endParaRPr>
          </a:p>
        </p:txBody>
      </p:sp>
      <p:sp>
        <p:nvSpPr>
          <p:cNvPr id="396" name="Google Shape;396;p40"/>
          <p:cNvSpPr txBox="1"/>
          <p:nvPr/>
        </p:nvSpPr>
        <p:spPr>
          <a:xfrm>
            <a:off x="5647500" y="395905"/>
            <a:ext cx="252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Two IMCs</a:t>
            </a:r>
            <a:endParaRPr>
              <a:solidFill>
                <a:schemeClr val="dk1"/>
              </a:solidFill>
              <a:latin typeface="Spectral"/>
              <a:ea typeface="Spectral"/>
              <a:cs typeface="Spectral"/>
              <a:sym typeface="Spectral"/>
            </a:endParaRPr>
          </a:p>
        </p:txBody>
      </p:sp>
      <p:cxnSp>
        <p:nvCxnSpPr>
          <p:cNvPr id="397" name="Google Shape;397;p40"/>
          <p:cNvCxnSpPr>
            <a:stCxn id="398" idx="3"/>
          </p:cNvCxnSpPr>
          <p:nvPr/>
        </p:nvCxnSpPr>
        <p:spPr>
          <a:xfrm rot="10800000">
            <a:off x="6253941" y="3409725"/>
            <a:ext cx="221400" cy="1341300"/>
          </a:xfrm>
          <a:prstGeom prst="straightConnector1">
            <a:avLst/>
          </a:prstGeom>
          <a:noFill/>
          <a:ln cap="flat" cmpd="sng" w="19075">
            <a:solidFill>
              <a:srgbClr val="FF0000"/>
            </a:solidFill>
            <a:prstDash val="solid"/>
            <a:round/>
            <a:headEnd len="sm" w="sm" type="none"/>
            <a:tailEnd len="sm" w="sm" type="none"/>
          </a:ln>
        </p:spPr>
      </p:cxnSp>
      <p:cxnSp>
        <p:nvCxnSpPr>
          <p:cNvPr id="399" name="Google Shape;399;p40"/>
          <p:cNvCxnSpPr>
            <a:endCxn id="400" idx="1"/>
          </p:cNvCxnSpPr>
          <p:nvPr/>
        </p:nvCxnSpPr>
        <p:spPr>
          <a:xfrm flipH="1">
            <a:off x="6035617" y="3409108"/>
            <a:ext cx="219000" cy="1332600"/>
          </a:xfrm>
          <a:prstGeom prst="straightConnector1">
            <a:avLst/>
          </a:prstGeom>
          <a:noFill/>
          <a:ln cap="flat" cmpd="sng" w="19075">
            <a:solidFill>
              <a:srgbClr val="FF0000"/>
            </a:solidFill>
            <a:prstDash val="solid"/>
            <a:round/>
            <a:headEnd len="sm" w="sm" type="none"/>
            <a:tailEnd len="sm" w="sm" type="none"/>
          </a:ln>
        </p:spPr>
      </p:cxnSp>
      <p:cxnSp>
        <p:nvCxnSpPr>
          <p:cNvPr id="401" name="Google Shape;401;p40"/>
          <p:cNvCxnSpPr/>
          <p:nvPr/>
        </p:nvCxnSpPr>
        <p:spPr>
          <a:xfrm rot="10800000">
            <a:off x="5762416" y="4741642"/>
            <a:ext cx="1438500" cy="17700"/>
          </a:xfrm>
          <a:prstGeom prst="straightConnector1">
            <a:avLst/>
          </a:prstGeom>
          <a:noFill/>
          <a:ln cap="flat" cmpd="sng" w="19075">
            <a:solidFill>
              <a:srgbClr val="FF0000"/>
            </a:solidFill>
            <a:prstDash val="solid"/>
            <a:round/>
            <a:headEnd len="sm" w="sm" type="none"/>
            <a:tailEnd len="sm" w="sm" type="none"/>
          </a:ln>
        </p:spPr>
      </p:cxnSp>
      <p:sp>
        <p:nvSpPr>
          <p:cNvPr id="398" name="Google Shape;398;p40"/>
          <p:cNvSpPr/>
          <p:nvPr/>
        </p:nvSpPr>
        <p:spPr>
          <a:xfrm rot="-8100000">
            <a:off x="6473042" y="4698238"/>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0"/>
          <p:cNvSpPr/>
          <p:nvPr/>
        </p:nvSpPr>
        <p:spPr>
          <a:xfrm rot="8100000">
            <a:off x="6022219" y="4688921"/>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0"/>
          <p:cNvSpPr/>
          <p:nvPr/>
        </p:nvSpPr>
        <p:spPr>
          <a:xfrm rot="-5400000">
            <a:off x="6243911" y="3342807"/>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3" name="Google Shape;403;p40"/>
          <p:cNvCxnSpPr>
            <a:stCxn id="404" idx="3"/>
          </p:cNvCxnSpPr>
          <p:nvPr/>
        </p:nvCxnSpPr>
        <p:spPr>
          <a:xfrm rot="10800000">
            <a:off x="7436716" y="3418042"/>
            <a:ext cx="221400" cy="1341300"/>
          </a:xfrm>
          <a:prstGeom prst="straightConnector1">
            <a:avLst/>
          </a:prstGeom>
          <a:noFill/>
          <a:ln cap="flat" cmpd="sng" w="19075">
            <a:solidFill>
              <a:srgbClr val="FF0000"/>
            </a:solidFill>
            <a:prstDash val="solid"/>
            <a:round/>
            <a:headEnd len="sm" w="sm" type="none"/>
            <a:tailEnd len="sm" w="sm" type="none"/>
          </a:ln>
        </p:spPr>
      </p:cxnSp>
      <p:cxnSp>
        <p:nvCxnSpPr>
          <p:cNvPr id="405" name="Google Shape;405;p40"/>
          <p:cNvCxnSpPr>
            <a:endCxn id="406" idx="1"/>
          </p:cNvCxnSpPr>
          <p:nvPr/>
        </p:nvCxnSpPr>
        <p:spPr>
          <a:xfrm flipH="1">
            <a:off x="7218393" y="3417425"/>
            <a:ext cx="219000" cy="1332600"/>
          </a:xfrm>
          <a:prstGeom prst="straightConnector1">
            <a:avLst/>
          </a:prstGeom>
          <a:noFill/>
          <a:ln cap="flat" cmpd="sng" w="19075">
            <a:solidFill>
              <a:srgbClr val="FF0000"/>
            </a:solidFill>
            <a:prstDash val="solid"/>
            <a:round/>
            <a:headEnd len="sm" w="sm" type="none"/>
            <a:tailEnd len="sm" w="sm" type="none"/>
          </a:ln>
        </p:spPr>
      </p:cxnSp>
      <p:cxnSp>
        <p:nvCxnSpPr>
          <p:cNvPr id="407" name="Google Shape;407;p40"/>
          <p:cNvCxnSpPr/>
          <p:nvPr/>
        </p:nvCxnSpPr>
        <p:spPr>
          <a:xfrm rot="10800000">
            <a:off x="7216700" y="4754325"/>
            <a:ext cx="718800" cy="9300"/>
          </a:xfrm>
          <a:prstGeom prst="straightConnector1">
            <a:avLst/>
          </a:prstGeom>
          <a:noFill/>
          <a:ln cap="flat" cmpd="sng" w="19075">
            <a:solidFill>
              <a:srgbClr val="FF0000"/>
            </a:solidFill>
            <a:prstDash val="solid"/>
            <a:round/>
            <a:headEnd len="sm" w="sm" type="none"/>
            <a:tailEnd len="sm" w="sm" type="none"/>
          </a:ln>
        </p:spPr>
      </p:cxnSp>
      <p:sp>
        <p:nvSpPr>
          <p:cNvPr id="404" name="Google Shape;404;p40"/>
          <p:cNvSpPr/>
          <p:nvPr/>
        </p:nvSpPr>
        <p:spPr>
          <a:xfrm rot="-8100000">
            <a:off x="7655817" y="470655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0"/>
          <p:cNvSpPr/>
          <p:nvPr/>
        </p:nvSpPr>
        <p:spPr>
          <a:xfrm rot="8100000">
            <a:off x="7204994" y="4697239"/>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0"/>
          <p:cNvSpPr/>
          <p:nvPr/>
        </p:nvSpPr>
        <p:spPr>
          <a:xfrm rot="-5400000">
            <a:off x="7426687" y="3351124"/>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9" name="Google Shape;409;p40"/>
          <p:cNvCxnSpPr/>
          <p:nvPr/>
        </p:nvCxnSpPr>
        <p:spPr>
          <a:xfrm>
            <a:off x="5499900" y="4747250"/>
            <a:ext cx="306300" cy="0"/>
          </a:xfrm>
          <a:prstGeom prst="straightConnector1">
            <a:avLst/>
          </a:prstGeom>
          <a:noFill/>
          <a:ln cap="flat" cmpd="sng" w="19075">
            <a:solidFill>
              <a:srgbClr val="FF0000"/>
            </a:solidFill>
            <a:prstDash val="solid"/>
            <a:round/>
            <a:headEnd len="sm" w="sm" type="none"/>
            <a:tailEnd len="sm" w="sm" type="triangle"/>
          </a:ln>
        </p:spPr>
      </p:cxnSp>
      <p:cxnSp>
        <p:nvCxnSpPr>
          <p:cNvPr id="410" name="Google Shape;410;p40"/>
          <p:cNvCxnSpPr/>
          <p:nvPr/>
        </p:nvCxnSpPr>
        <p:spPr>
          <a:xfrm>
            <a:off x="7896002" y="4764900"/>
            <a:ext cx="744300" cy="3000"/>
          </a:xfrm>
          <a:prstGeom prst="straightConnector1">
            <a:avLst/>
          </a:prstGeom>
          <a:noFill/>
          <a:ln cap="flat" cmpd="sng" w="19075">
            <a:solidFill>
              <a:srgbClr val="FF0000"/>
            </a:solidFill>
            <a:prstDash val="solid"/>
            <a:round/>
            <a:headEnd len="sm" w="sm" type="none"/>
            <a:tailEnd len="sm" w="sm" type="triangle"/>
          </a:ln>
        </p:spPr>
      </p:cxnSp>
      <p:sp>
        <p:nvSpPr>
          <p:cNvPr id="411" name="Google Shape;411;p40"/>
          <p:cNvSpPr/>
          <p:nvPr/>
        </p:nvSpPr>
        <p:spPr>
          <a:xfrm>
            <a:off x="6718575" y="4658575"/>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412" name="Google Shape;412;p40"/>
          <p:cNvSpPr/>
          <p:nvPr/>
        </p:nvSpPr>
        <p:spPr>
          <a:xfrm>
            <a:off x="7987425" y="4676700"/>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413" name="Google Shape;413;p40"/>
          <p:cNvCxnSpPr/>
          <p:nvPr/>
        </p:nvCxnSpPr>
        <p:spPr>
          <a:xfrm flipH="1">
            <a:off x="1996216" y="4759342"/>
            <a:ext cx="785100" cy="4200"/>
          </a:xfrm>
          <a:prstGeom prst="straightConnector1">
            <a:avLst/>
          </a:prstGeom>
          <a:noFill/>
          <a:ln cap="flat" cmpd="sng" w="19075">
            <a:solidFill>
              <a:srgbClr val="FF0000"/>
            </a:solidFill>
            <a:prstDash val="solid"/>
            <a:round/>
            <a:headEnd len="sm" w="sm" type="none"/>
            <a:tailEnd len="sm" w="sm" type="none"/>
          </a:ln>
        </p:spPr>
      </p:cxnSp>
      <p:cxnSp>
        <p:nvCxnSpPr>
          <p:cNvPr id="414" name="Google Shape;414;p40"/>
          <p:cNvCxnSpPr>
            <a:stCxn id="415" idx="3"/>
          </p:cNvCxnSpPr>
          <p:nvPr/>
        </p:nvCxnSpPr>
        <p:spPr>
          <a:xfrm rot="10800000">
            <a:off x="3017116" y="3418042"/>
            <a:ext cx="221400" cy="1341300"/>
          </a:xfrm>
          <a:prstGeom prst="straightConnector1">
            <a:avLst/>
          </a:prstGeom>
          <a:noFill/>
          <a:ln cap="flat" cmpd="sng" w="19075">
            <a:solidFill>
              <a:srgbClr val="FF0000"/>
            </a:solidFill>
            <a:prstDash val="solid"/>
            <a:round/>
            <a:headEnd len="sm" w="sm" type="none"/>
            <a:tailEnd len="sm" w="sm" type="none"/>
          </a:ln>
        </p:spPr>
      </p:cxnSp>
      <p:cxnSp>
        <p:nvCxnSpPr>
          <p:cNvPr id="416" name="Google Shape;416;p40"/>
          <p:cNvCxnSpPr>
            <a:endCxn id="417" idx="1"/>
          </p:cNvCxnSpPr>
          <p:nvPr/>
        </p:nvCxnSpPr>
        <p:spPr>
          <a:xfrm flipH="1">
            <a:off x="2798793" y="3417425"/>
            <a:ext cx="219000" cy="1332600"/>
          </a:xfrm>
          <a:prstGeom prst="straightConnector1">
            <a:avLst/>
          </a:prstGeom>
          <a:noFill/>
          <a:ln cap="flat" cmpd="sng" w="19075">
            <a:solidFill>
              <a:srgbClr val="FF0000"/>
            </a:solidFill>
            <a:prstDash val="solid"/>
            <a:round/>
            <a:headEnd len="sm" w="sm" type="none"/>
            <a:tailEnd len="sm" w="sm" type="none"/>
          </a:ln>
        </p:spPr>
      </p:cxnSp>
      <p:cxnSp>
        <p:nvCxnSpPr>
          <p:cNvPr id="418" name="Google Shape;418;p40"/>
          <p:cNvCxnSpPr/>
          <p:nvPr/>
        </p:nvCxnSpPr>
        <p:spPr>
          <a:xfrm rot="10800000">
            <a:off x="2797100" y="4754325"/>
            <a:ext cx="718800" cy="9300"/>
          </a:xfrm>
          <a:prstGeom prst="straightConnector1">
            <a:avLst/>
          </a:prstGeom>
          <a:noFill/>
          <a:ln cap="flat" cmpd="sng" w="19075">
            <a:solidFill>
              <a:srgbClr val="FF0000"/>
            </a:solidFill>
            <a:prstDash val="solid"/>
            <a:round/>
            <a:headEnd len="sm" w="sm" type="none"/>
            <a:tailEnd len="sm" w="sm" type="none"/>
          </a:ln>
        </p:spPr>
      </p:cxnSp>
      <p:sp>
        <p:nvSpPr>
          <p:cNvPr id="415" name="Google Shape;415;p40"/>
          <p:cNvSpPr/>
          <p:nvPr/>
        </p:nvSpPr>
        <p:spPr>
          <a:xfrm rot="-8100000">
            <a:off x="3236217" y="470655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0"/>
          <p:cNvSpPr/>
          <p:nvPr/>
        </p:nvSpPr>
        <p:spPr>
          <a:xfrm rot="8100000">
            <a:off x="2785394" y="4697239"/>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0"/>
          <p:cNvSpPr/>
          <p:nvPr/>
        </p:nvSpPr>
        <p:spPr>
          <a:xfrm rot="-5400000">
            <a:off x="3007087" y="3351124"/>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0" name="Google Shape;420;p40"/>
          <p:cNvCxnSpPr/>
          <p:nvPr/>
        </p:nvCxnSpPr>
        <p:spPr>
          <a:xfrm>
            <a:off x="3476402" y="4764900"/>
            <a:ext cx="744300" cy="3000"/>
          </a:xfrm>
          <a:prstGeom prst="straightConnector1">
            <a:avLst/>
          </a:prstGeom>
          <a:noFill/>
          <a:ln cap="flat" cmpd="sng" w="19075">
            <a:solidFill>
              <a:srgbClr val="FF0000"/>
            </a:solidFill>
            <a:prstDash val="solid"/>
            <a:round/>
            <a:headEnd len="sm" w="sm" type="none"/>
            <a:tailEnd len="sm" w="sm" type="triangle"/>
          </a:ln>
        </p:spPr>
      </p:cxnSp>
      <p:sp>
        <p:nvSpPr>
          <p:cNvPr id="421" name="Google Shape;421;p40"/>
          <p:cNvSpPr/>
          <p:nvPr/>
        </p:nvSpPr>
        <p:spPr>
          <a:xfrm>
            <a:off x="3567825" y="4676700"/>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422" name="Google Shape;422;p40"/>
          <p:cNvCxnSpPr/>
          <p:nvPr/>
        </p:nvCxnSpPr>
        <p:spPr>
          <a:xfrm>
            <a:off x="1996225" y="4755575"/>
            <a:ext cx="306300" cy="0"/>
          </a:xfrm>
          <a:prstGeom prst="straightConnector1">
            <a:avLst/>
          </a:prstGeom>
          <a:noFill/>
          <a:ln cap="flat" cmpd="sng" w="19075">
            <a:solidFill>
              <a:srgbClr val="FF0000"/>
            </a:solidFill>
            <a:prstDash val="solid"/>
            <a:round/>
            <a:headEnd len="sm" w="sm" type="none"/>
            <a:tailEnd len="sm" w="sm" type="triangle"/>
          </a:ln>
        </p:spPr>
      </p:cxnSp>
      <p:cxnSp>
        <p:nvCxnSpPr>
          <p:cNvPr id="423" name="Google Shape;423;p40"/>
          <p:cNvCxnSpPr>
            <a:stCxn id="424" idx="1"/>
            <a:endCxn id="425" idx="3"/>
          </p:cNvCxnSpPr>
          <p:nvPr/>
        </p:nvCxnSpPr>
        <p:spPr>
          <a:xfrm flipH="1" rot="10800000">
            <a:off x="3014261" y="964258"/>
            <a:ext cx="2100" cy="1817700"/>
          </a:xfrm>
          <a:prstGeom prst="straightConnector1">
            <a:avLst/>
          </a:prstGeom>
          <a:noFill/>
          <a:ln cap="flat" cmpd="sng" w="19075">
            <a:solidFill>
              <a:srgbClr val="FF0000"/>
            </a:solidFill>
            <a:prstDash val="solid"/>
            <a:round/>
            <a:headEnd len="sm" w="sm" type="none"/>
            <a:tailEnd len="sm" w="sm" type="none"/>
          </a:ln>
        </p:spPr>
      </p:cxnSp>
      <p:cxnSp>
        <p:nvCxnSpPr>
          <p:cNvPr id="426" name="Google Shape;426;p40"/>
          <p:cNvCxnSpPr>
            <a:stCxn id="424" idx="1"/>
          </p:cNvCxnSpPr>
          <p:nvPr/>
        </p:nvCxnSpPr>
        <p:spPr>
          <a:xfrm>
            <a:off x="3014261" y="2781958"/>
            <a:ext cx="1223100" cy="2100"/>
          </a:xfrm>
          <a:prstGeom prst="straightConnector1">
            <a:avLst/>
          </a:prstGeom>
          <a:noFill/>
          <a:ln cap="flat" cmpd="sng" w="19075">
            <a:solidFill>
              <a:srgbClr val="FF0000"/>
            </a:solidFill>
            <a:prstDash val="solid"/>
            <a:round/>
            <a:headEnd len="sm" w="sm" type="none"/>
            <a:tailEnd len="sm" w="sm" type="triangle"/>
          </a:ln>
        </p:spPr>
      </p:cxnSp>
      <p:sp>
        <p:nvSpPr>
          <p:cNvPr id="427" name="Google Shape;427;p40"/>
          <p:cNvSpPr/>
          <p:nvPr/>
        </p:nvSpPr>
        <p:spPr>
          <a:xfrm>
            <a:off x="3567825" y="2695500"/>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424" name="Google Shape;424;p40"/>
          <p:cNvSpPr/>
          <p:nvPr/>
        </p:nvSpPr>
        <p:spPr>
          <a:xfrm rot="8100000">
            <a:off x="3000862" y="2729171"/>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0"/>
          <p:cNvSpPr/>
          <p:nvPr/>
        </p:nvSpPr>
        <p:spPr>
          <a:xfrm rot="8100000">
            <a:off x="3013994" y="900371"/>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0"/>
          <p:cNvSpPr/>
          <p:nvPr/>
        </p:nvSpPr>
        <p:spPr>
          <a:xfrm rot="-5400000">
            <a:off x="2987876" y="2415575"/>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9" name="Google Shape;429;p40"/>
          <p:cNvCxnSpPr>
            <a:endCxn id="425" idx="3"/>
          </p:cNvCxnSpPr>
          <p:nvPr/>
        </p:nvCxnSpPr>
        <p:spPr>
          <a:xfrm flipH="1" rot="10800000">
            <a:off x="2280693" y="964258"/>
            <a:ext cx="735600" cy="7500"/>
          </a:xfrm>
          <a:prstGeom prst="straightConnector1">
            <a:avLst/>
          </a:prstGeom>
          <a:noFill/>
          <a:ln cap="flat" cmpd="sng" w="19075">
            <a:solidFill>
              <a:srgbClr val="FF0000"/>
            </a:solidFill>
            <a:prstDash val="solid"/>
            <a:round/>
            <a:headEnd len="sm" w="sm" type="none"/>
            <a:tailEnd len="sm" w="sm" type="none"/>
          </a:ln>
        </p:spPr>
      </p:cxnSp>
      <p:sp>
        <p:nvSpPr>
          <p:cNvPr id="430" name="Google Shape;430;p40"/>
          <p:cNvSpPr/>
          <p:nvPr/>
        </p:nvSpPr>
        <p:spPr>
          <a:xfrm>
            <a:off x="1904150" y="845500"/>
            <a:ext cx="376500" cy="2451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chemeClr val="dk1"/>
              </a:solidFill>
              <a:latin typeface="Spectral"/>
              <a:ea typeface="Spectral"/>
              <a:cs typeface="Spectral"/>
              <a:sym typeface="Spectral"/>
            </a:endParaRPr>
          </a:p>
        </p:txBody>
      </p:sp>
      <p:sp>
        <p:nvSpPr>
          <p:cNvPr id="431" name="Google Shape;431;p40"/>
          <p:cNvSpPr/>
          <p:nvPr/>
        </p:nvSpPr>
        <p:spPr>
          <a:xfrm>
            <a:off x="1991848" y="878350"/>
            <a:ext cx="205675" cy="179400"/>
          </a:xfrm>
          <a:prstGeom prst="flowChartExtrac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0"/>
          <p:cNvSpPr/>
          <p:nvPr/>
        </p:nvSpPr>
        <p:spPr>
          <a:xfrm>
            <a:off x="1642175" y="4625725"/>
            <a:ext cx="376500" cy="2451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chemeClr val="dk1"/>
              </a:solidFill>
              <a:latin typeface="Spectral"/>
              <a:ea typeface="Spectral"/>
              <a:cs typeface="Spectral"/>
              <a:sym typeface="Spectral"/>
            </a:endParaRPr>
          </a:p>
        </p:txBody>
      </p:sp>
      <p:sp>
        <p:nvSpPr>
          <p:cNvPr id="433" name="Google Shape;433;p40"/>
          <p:cNvSpPr/>
          <p:nvPr/>
        </p:nvSpPr>
        <p:spPr>
          <a:xfrm>
            <a:off x="1729873" y="4658575"/>
            <a:ext cx="205675" cy="179400"/>
          </a:xfrm>
          <a:prstGeom prst="flowChartExtrac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0"/>
          <p:cNvSpPr/>
          <p:nvPr/>
        </p:nvSpPr>
        <p:spPr>
          <a:xfrm>
            <a:off x="5125275" y="4643850"/>
            <a:ext cx="376500" cy="2451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chemeClr val="dk1"/>
              </a:solidFill>
              <a:latin typeface="Spectral"/>
              <a:ea typeface="Spectral"/>
              <a:cs typeface="Spectral"/>
              <a:sym typeface="Spectral"/>
            </a:endParaRPr>
          </a:p>
        </p:txBody>
      </p:sp>
      <p:sp>
        <p:nvSpPr>
          <p:cNvPr id="435" name="Google Shape;435;p40"/>
          <p:cNvSpPr/>
          <p:nvPr/>
        </p:nvSpPr>
        <p:spPr>
          <a:xfrm>
            <a:off x="5212973" y="4676700"/>
            <a:ext cx="205675" cy="179400"/>
          </a:xfrm>
          <a:prstGeom prst="flowChartExtrac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0"/>
          <p:cNvSpPr/>
          <p:nvPr/>
        </p:nvSpPr>
        <p:spPr>
          <a:xfrm rot="-5400000">
            <a:off x="2987876" y="1120175"/>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7" name="Google Shape;437;p40"/>
          <p:cNvCxnSpPr>
            <a:stCxn id="438" idx="1"/>
            <a:endCxn id="439" idx="3"/>
          </p:cNvCxnSpPr>
          <p:nvPr/>
        </p:nvCxnSpPr>
        <p:spPr>
          <a:xfrm flipH="1" rot="10800000">
            <a:off x="7281461" y="964258"/>
            <a:ext cx="2100" cy="1817700"/>
          </a:xfrm>
          <a:prstGeom prst="straightConnector1">
            <a:avLst/>
          </a:prstGeom>
          <a:noFill/>
          <a:ln cap="flat" cmpd="sng" w="19075">
            <a:solidFill>
              <a:srgbClr val="FF0000"/>
            </a:solidFill>
            <a:prstDash val="solid"/>
            <a:round/>
            <a:headEnd len="sm" w="sm" type="none"/>
            <a:tailEnd len="sm" w="sm" type="none"/>
          </a:ln>
        </p:spPr>
      </p:cxnSp>
      <p:cxnSp>
        <p:nvCxnSpPr>
          <p:cNvPr id="440" name="Google Shape;440;p40"/>
          <p:cNvCxnSpPr>
            <a:stCxn id="438" idx="1"/>
          </p:cNvCxnSpPr>
          <p:nvPr/>
        </p:nvCxnSpPr>
        <p:spPr>
          <a:xfrm>
            <a:off x="7281461" y="2781958"/>
            <a:ext cx="1223100" cy="2100"/>
          </a:xfrm>
          <a:prstGeom prst="straightConnector1">
            <a:avLst/>
          </a:prstGeom>
          <a:noFill/>
          <a:ln cap="flat" cmpd="sng" w="19075">
            <a:solidFill>
              <a:srgbClr val="FF0000"/>
            </a:solidFill>
            <a:prstDash val="solid"/>
            <a:round/>
            <a:headEnd len="sm" w="sm" type="none"/>
            <a:tailEnd len="sm" w="sm" type="triangle"/>
          </a:ln>
        </p:spPr>
      </p:cxnSp>
      <p:sp>
        <p:nvSpPr>
          <p:cNvPr id="441" name="Google Shape;441;p40"/>
          <p:cNvSpPr/>
          <p:nvPr/>
        </p:nvSpPr>
        <p:spPr>
          <a:xfrm>
            <a:off x="7835025" y="2695500"/>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sp>
        <p:nvSpPr>
          <p:cNvPr id="438" name="Google Shape;438;p40"/>
          <p:cNvSpPr/>
          <p:nvPr/>
        </p:nvSpPr>
        <p:spPr>
          <a:xfrm rot="8100000">
            <a:off x="7268062" y="2729171"/>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0"/>
          <p:cNvSpPr/>
          <p:nvPr/>
        </p:nvSpPr>
        <p:spPr>
          <a:xfrm rot="8100000">
            <a:off x="7281194" y="900371"/>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0"/>
          <p:cNvSpPr/>
          <p:nvPr/>
        </p:nvSpPr>
        <p:spPr>
          <a:xfrm rot="-5400000">
            <a:off x="7255076" y="2415575"/>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3" name="Google Shape;443;p40"/>
          <p:cNvCxnSpPr>
            <a:endCxn id="439" idx="3"/>
          </p:cNvCxnSpPr>
          <p:nvPr/>
        </p:nvCxnSpPr>
        <p:spPr>
          <a:xfrm flipH="1" rot="10800000">
            <a:off x="6547893" y="964258"/>
            <a:ext cx="735600" cy="7500"/>
          </a:xfrm>
          <a:prstGeom prst="straightConnector1">
            <a:avLst/>
          </a:prstGeom>
          <a:noFill/>
          <a:ln cap="flat" cmpd="sng" w="19075">
            <a:solidFill>
              <a:srgbClr val="FF0000"/>
            </a:solidFill>
            <a:prstDash val="solid"/>
            <a:round/>
            <a:headEnd len="sm" w="sm" type="none"/>
            <a:tailEnd len="sm" w="sm" type="none"/>
          </a:ln>
        </p:spPr>
      </p:cxnSp>
      <p:sp>
        <p:nvSpPr>
          <p:cNvPr id="444" name="Google Shape;444;p40"/>
          <p:cNvSpPr/>
          <p:nvPr/>
        </p:nvSpPr>
        <p:spPr>
          <a:xfrm>
            <a:off x="5485550" y="2637497"/>
            <a:ext cx="376500" cy="2451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chemeClr val="dk1"/>
              </a:solidFill>
              <a:latin typeface="Spectral"/>
              <a:ea typeface="Spectral"/>
              <a:cs typeface="Spectral"/>
              <a:sym typeface="Spectral"/>
            </a:endParaRPr>
          </a:p>
        </p:txBody>
      </p:sp>
      <p:sp>
        <p:nvSpPr>
          <p:cNvPr id="445" name="Google Shape;445;p40"/>
          <p:cNvSpPr/>
          <p:nvPr/>
        </p:nvSpPr>
        <p:spPr>
          <a:xfrm>
            <a:off x="5573248" y="2670347"/>
            <a:ext cx="205675" cy="179400"/>
          </a:xfrm>
          <a:prstGeom prst="flowChartExtract">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0"/>
          <p:cNvSpPr/>
          <p:nvPr/>
        </p:nvSpPr>
        <p:spPr>
          <a:xfrm rot="-5400000">
            <a:off x="7255076" y="1120175"/>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7" name="Google Shape;447;p40"/>
          <p:cNvCxnSpPr/>
          <p:nvPr/>
        </p:nvCxnSpPr>
        <p:spPr>
          <a:xfrm flipH="1" rot="10800000">
            <a:off x="6532593" y="964258"/>
            <a:ext cx="2100" cy="1817700"/>
          </a:xfrm>
          <a:prstGeom prst="straightConnector1">
            <a:avLst/>
          </a:prstGeom>
          <a:noFill/>
          <a:ln cap="flat" cmpd="sng" w="19075">
            <a:solidFill>
              <a:srgbClr val="FF0000"/>
            </a:solidFill>
            <a:prstDash val="solid"/>
            <a:round/>
            <a:headEnd len="sm" w="sm" type="none"/>
            <a:tailEnd len="sm" w="sm" type="none"/>
          </a:ln>
        </p:spPr>
      </p:cxnSp>
      <p:sp>
        <p:nvSpPr>
          <p:cNvPr id="448" name="Google Shape;448;p40"/>
          <p:cNvSpPr/>
          <p:nvPr/>
        </p:nvSpPr>
        <p:spPr>
          <a:xfrm rot="-5400000">
            <a:off x="6506208" y="2415575"/>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0"/>
          <p:cNvSpPr/>
          <p:nvPr/>
        </p:nvSpPr>
        <p:spPr>
          <a:xfrm rot="-5400000">
            <a:off x="6506208" y="1120175"/>
            <a:ext cx="54900" cy="1791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0"/>
          <p:cNvSpPr/>
          <p:nvPr/>
        </p:nvSpPr>
        <p:spPr>
          <a:xfrm rot="-8100000">
            <a:off x="6521572" y="900933"/>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0"/>
          <p:cNvSpPr/>
          <p:nvPr/>
        </p:nvSpPr>
        <p:spPr>
          <a:xfrm rot="-8100000">
            <a:off x="6530327" y="2712224"/>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0"/>
          <p:cNvSpPr/>
          <p:nvPr/>
        </p:nvSpPr>
        <p:spPr>
          <a:xfrm>
            <a:off x="6755093" y="875455"/>
            <a:ext cx="306300" cy="1794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latin typeface="Spectral"/>
                <a:ea typeface="Spectral"/>
                <a:cs typeface="Spectral"/>
                <a:sym typeface="Spectral"/>
              </a:rPr>
              <a:t>FI</a:t>
            </a:r>
            <a:endParaRPr sz="800">
              <a:latin typeface="Spectral"/>
              <a:ea typeface="Spectral"/>
              <a:cs typeface="Spectral"/>
              <a:sym typeface="Spectral"/>
            </a:endParaRPr>
          </a:p>
        </p:txBody>
      </p:sp>
      <p:cxnSp>
        <p:nvCxnSpPr>
          <p:cNvPr id="453" name="Google Shape;453;p40"/>
          <p:cNvCxnSpPr>
            <a:stCxn id="444" idx="3"/>
            <a:endCxn id="451" idx="3"/>
          </p:cNvCxnSpPr>
          <p:nvPr/>
        </p:nvCxnSpPr>
        <p:spPr>
          <a:xfrm>
            <a:off x="5862050" y="2760047"/>
            <a:ext cx="670500" cy="5100"/>
          </a:xfrm>
          <a:prstGeom prst="straightConnector1">
            <a:avLst/>
          </a:prstGeom>
          <a:noFill/>
          <a:ln cap="flat" cmpd="sng" w="19075">
            <a:solidFill>
              <a:srgbClr val="FF0000"/>
            </a:solidFill>
            <a:prstDash val="solid"/>
            <a:round/>
            <a:headEnd len="sm" w="sm" type="none"/>
            <a:tailEnd len="sm" w="sm" type="triangle"/>
          </a:ln>
        </p:spPr>
      </p:cxnSp>
      <p:sp>
        <p:nvSpPr>
          <p:cNvPr id="454" name="Google Shape;454;p40"/>
          <p:cNvSpPr txBox="1"/>
          <p:nvPr/>
        </p:nvSpPr>
        <p:spPr>
          <a:xfrm>
            <a:off x="1490600" y="1146750"/>
            <a:ext cx="1660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2 mirrors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1 beam tube</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1 Faraday isolator</a:t>
            </a:r>
            <a:endParaRPr>
              <a:solidFill>
                <a:schemeClr val="dk1"/>
              </a:solidFill>
              <a:latin typeface="Spectral"/>
              <a:ea typeface="Spectral"/>
              <a:cs typeface="Spectral"/>
              <a:sym typeface="Spectral"/>
            </a:endParaRPr>
          </a:p>
        </p:txBody>
      </p:sp>
      <p:sp>
        <p:nvSpPr>
          <p:cNvPr id="455" name="Google Shape;455;p40"/>
          <p:cNvSpPr txBox="1"/>
          <p:nvPr/>
        </p:nvSpPr>
        <p:spPr>
          <a:xfrm>
            <a:off x="1407850" y="3075575"/>
            <a:ext cx="1660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3 mirrors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1 large beam tube</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1 Faraday isolator</a:t>
            </a:r>
            <a:endParaRPr>
              <a:solidFill>
                <a:schemeClr val="dk1"/>
              </a:solidFill>
              <a:latin typeface="Spectral"/>
              <a:ea typeface="Spectral"/>
              <a:cs typeface="Spectral"/>
              <a:sym typeface="Spectral"/>
            </a:endParaRPr>
          </a:p>
        </p:txBody>
      </p:sp>
      <p:sp>
        <p:nvSpPr>
          <p:cNvPr id="456" name="Google Shape;456;p40"/>
          <p:cNvSpPr txBox="1"/>
          <p:nvPr/>
        </p:nvSpPr>
        <p:spPr>
          <a:xfrm>
            <a:off x="4702300" y="1301138"/>
            <a:ext cx="1660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4 mirrors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2 beam tubes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2 Faraday isolators</a:t>
            </a:r>
            <a:endParaRPr>
              <a:solidFill>
                <a:schemeClr val="dk1"/>
              </a:solidFill>
              <a:latin typeface="Spectral"/>
              <a:ea typeface="Spectral"/>
              <a:cs typeface="Spectral"/>
              <a:sym typeface="Spectral"/>
            </a:endParaRPr>
          </a:p>
        </p:txBody>
      </p:sp>
      <p:sp>
        <p:nvSpPr>
          <p:cNvPr id="457" name="Google Shape;457;p40"/>
          <p:cNvSpPr txBox="1"/>
          <p:nvPr/>
        </p:nvSpPr>
        <p:spPr>
          <a:xfrm>
            <a:off x="4398050" y="3399263"/>
            <a:ext cx="1660800" cy="831300"/>
          </a:xfrm>
          <a:prstGeom prst="rect">
            <a:avLst/>
          </a:prstGeom>
          <a:noFill/>
          <a:ln cap="flat" cmpd="sng" w="9525">
            <a:solidFill>
              <a:srgbClr val="FFE59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6 mirrors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2 large beam tubes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2 Faraday isolators</a:t>
            </a:r>
            <a:endParaRPr>
              <a:solidFill>
                <a:schemeClr val="dk1"/>
              </a:solidFill>
              <a:latin typeface="Spectral"/>
              <a:ea typeface="Spectral"/>
              <a:cs typeface="Spectral"/>
              <a:sym typeface="Spectral"/>
            </a:endParaRPr>
          </a:p>
        </p:txBody>
      </p:sp>
      <p:sp>
        <p:nvSpPr>
          <p:cNvPr id="458" name="Google Shape;458;p40"/>
          <p:cNvSpPr txBox="1"/>
          <p:nvPr/>
        </p:nvSpPr>
        <p:spPr>
          <a:xfrm>
            <a:off x="178650" y="3857850"/>
            <a:ext cx="127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Spectral"/>
                <a:ea typeface="Spectral"/>
                <a:cs typeface="Spectral"/>
                <a:sym typeface="Spectral"/>
              </a:rPr>
              <a:t>Triangular</a:t>
            </a:r>
            <a:endParaRPr sz="1800">
              <a:solidFill>
                <a:schemeClr val="dk1"/>
              </a:solidFill>
              <a:latin typeface="Spectral"/>
              <a:ea typeface="Spectral"/>
              <a:cs typeface="Spectral"/>
              <a:sym typeface="Spectral"/>
            </a:endParaRPr>
          </a:p>
        </p:txBody>
      </p:sp>
      <p:sp>
        <p:nvSpPr>
          <p:cNvPr id="459" name="Google Shape;459;p40"/>
          <p:cNvSpPr txBox="1"/>
          <p:nvPr/>
        </p:nvSpPr>
        <p:spPr>
          <a:xfrm>
            <a:off x="91100" y="1642250"/>
            <a:ext cx="1488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latin typeface="Spectral"/>
                <a:ea typeface="Spectral"/>
                <a:cs typeface="Spectral"/>
                <a:sym typeface="Spectral"/>
              </a:rPr>
              <a:t>Fabry-Pérot</a:t>
            </a:r>
            <a:endParaRPr sz="1800">
              <a:solidFill>
                <a:schemeClr val="dk1"/>
              </a:solidFill>
              <a:latin typeface="Spectral"/>
              <a:ea typeface="Spectral"/>
              <a:cs typeface="Spectral"/>
              <a:sym typeface="Spectral"/>
            </a:endParaRPr>
          </a:p>
        </p:txBody>
      </p:sp>
      <p:sp>
        <p:nvSpPr>
          <p:cNvPr id="460" name="Google Shape;460;p40"/>
          <p:cNvSpPr txBox="1"/>
          <p:nvPr/>
        </p:nvSpPr>
        <p:spPr>
          <a:xfrm>
            <a:off x="4331025" y="3051075"/>
            <a:ext cx="252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E599"/>
                </a:solidFill>
                <a:latin typeface="Spectral"/>
                <a:ea typeface="Spectral"/>
                <a:cs typeface="Spectral"/>
                <a:sym typeface="Spectral"/>
              </a:rPr>
              <a:t>M</a:t>
            </a:r>
            <a:r>
              <a:rPr lang="en">
                <a:solidFill>
                  <a:srgbClr val="FFE599"/>
                </a:solidFill>
                <a:latin typeface="Spectral"/>
                <a:ea typeface="Spectral"/>
                <a:cs typeface="Spectral"/>
                <a:sym typeface="Spectral"/>
              </a:rPr>
              <a:t>ost expensive</a:t>
            </a:r>
            <a:endParaRPr>
              <a:solidFill>
                <a:srgbClr val="FFE599"/>
              </a:solidFill>
              <a:latin typeface="Spectral"/>
              <a:ea typeface="Spectral"/>
              <a:cs typeface="Spectral"/>
              <a:sym typeface="Spectral"/>
            </a:endParaRPr>
          </a:p>
        </p:txBody>
      </p:sp>
      <p:sp>
        <p:nvSpPr>
          <p:cNvPr id="461" name="Google Shape;461;p40"/>
          <p:cNvSpPr txBox="1"/>
          <p:nvPr/>
        </p:nvSpPr>
        <p:spPr>
          <a:xfrm>
            <a:off x="4398050" y="3399263"/>
            <a:ext cx="1660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6 mirrors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2 large beam tubes</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2 Faraday isolators</a:t>
            </a:r>
            <a:endParaRPr>
              <a:solidFill>
                <a:schemeClr val="dk1"/>
              </a:solidFill>
              <a:latin typeface="Spectral"/>
              <a:ea typeface="Spectral"/>
              <a:cs typeface="Spectral"/>
              <a:sym typeface="Spectr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Intensity Noise</a:t>
            </a:r>
            <a:endParaRPr/>
          </a:p>
        </p:txBody>
      </p:sp>
      <p:sp>
        <p:nvSpPr>
          <p:cNvPr id="467" name="Google Shape;467;p41"/>
          <p:cNvSpPr txBox="1"/>
          <p:nvPr>
            <p:ph idx="1" type="body"/>
          </p:nvPr>
        </p:nvSpPr>
        <p:spPr>
          <a:xfrm>
            <a:off x="311700" y="847675"/>
            <a:ext cx="8730300" cy="409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 Advanced LIGO we stabilize to </a:t>
            </a:r>
            <a:r>
              <a:rPr lang="en">
                <a:solidFill>
                  <a:srgbClr val="EA9999"/>
                </a:solidFill>
              </a:rPr>
              <a:t>30 mW</a:t>
            </a:r>
            <a:r>
              <a:rPr lang="en"/>
              <a:t> of power.</a:t>
            </a:r>
            <a:endParaRPr/>
          </a:p>
          <a:p>
            <a:pPr indent="0" lvl="0" marL="0" rtl="0" algn="l">
              <a:spcBef>
                <a:spcPts val="1200"/>
              </a:spcBef>
              <a:spcAft>
                <a:spcPts val="0"/>
              </a:spcAft>
              <a:buNone/>
            </a:pPr>
            <a:r>
              <a:rPr lang="en"/>
              <a:t>We anticipate </a:t>
            </a:r>
            <a:r>
              <a:rPr lang="en">
                <a:solidFill>
                  <a:srgbClr val="B6D7A8"/>
                </a:solidFill>
              </a:rPr>
              <a:t>finesse ~ 1500</a:t>
            </a:r>
            <a:r>
              <a:rPr lang="en"/>
              <a:t> for IMC2.</a:t>
            </a:r>
            <a:endParaRPr/>
          </a:p>
          <a:p>
            <a:pPr indent="0" lvl="0" marL="0" rtl="0" algn="l">
              <a:spcBef>
                <a:spcPts val="1200"/>
              </a:spcBef>
              <a:spcAft>
                <a:spcPts val="0"/>
              </a:spcAft>
              <a:buNone/>
            </a:pPr>
            <a:r>
              <a:rPr lang="en"/>
              <a:t>With </a:t>
            </a:r>
            <a:r>
              <a:rPr lang="en">
                <a:solidFill>
                  <a:srgbClr val="E06666"/>
                </a:solidFill>
              </a:rPr>
              <a:t>200 W</a:t>
            </a:r>
            <a:r>
              <a:rPr lang="en"/>
              <a:t> of input power, we get around </a:t>
            </a:r>
            <a:r>
              <a:rPr lang="en">
                <a:solidFill>
                  <a:srgbClr val="FF0000"/>
                </a:solidFill>
              </a:rPr>
              <a:t>1</a:t>
            </a:r>
            <a:r>
              <a:rPr lang="en">
                <a:solidFill>
                  <a:srgbClr val="FF0000"/>
                </a:solidFill>
              </a:rPr>
              <a:t>00 kW</a:t>
            </a:r>
            <a:r>
              <a:rPr lang="en"/>
              <a:t> of power in IMC2. </a:t>
            </a:r>
            <a:br>
              <a:rPr lang="en"/>
            </a:br>
            <a:r>
              <a:rPr lang="en"/>
              <a:t>Shot noise limited RIN:</a:t>
            </a:r>
            <a:endParaRPr/>
          </a:p>
          <a:p>
            <a:pPr indent="0" lvl="0" marL="0" rtl="0" algn="ctr">
              <a:spcBef>
                <a:spcPts val="1200"/>
              </a:spcBef>
              <a:spcAft>
                <a:spcPts val="0"/>
              </a:spcAft>
              <a:buNone/>
            </a:pPr>
            <a:r>
              <a:rPr lang="en">
                <a:solidFill>
                  <a:schemeClr val="dk1"/>
                </a:solidFill>
              </a:rPr>
              <a:t>RIN = 3 x 10</a:t>
            </a:r>
            <a:r>
              <a:rPr baseline="30000" lang="en">
                <a:solidFill>
                  <a:schemeClr val="dk1"/>
                </a:solidFill>
              </a:rPr>
              <a:t>-9</a:t>
            </a:r>
            <a:r>
              <a:rPr lang="en">
                <a:solidFill>
                  <a:schemeClr val="dk1"/>
                </a:solidFill>
              </a:rPr>
              <a:t> (W/W)/rtHz</a:t>
            </a:r>
            <a:endParaRPr>
              <a:solidFill>
                <a:schemeClr val="dk1"/>
              </a:solidFill>
            </a:endParaRPr>
          </a:p>
          <a:p>
            <a:pPr indent="0" lvl="0" marL="0" rtl="0" algn="l">
              <a:spcBef>
                <a:spcPts val="1200"/>
              </a:spcBef>
              <a:spcAft>
                <a:spcPts val="0"/>
              </a:spcAft>
              <a:buNone/>
            </a:pPr>
            <a:r>
              <a:rPr lang="en"/>
              <a:t>Displacement noise from radiation pressure in IMC2:</a:t>
            </a:r>
            <a:endParaRPr/>
          </a:p>
          <a:p>
            <a:pPr indent="0" lvl="0" marL="0" rtl="0" algn="ctr">
              <a:spcBef>
                <a:spcPts val="1200"/>
              </a:spcBef>
              <a:spcAft>
                <a:spcPts val="0"/>
              </a:spcAft>
              <a:buNone/>
            </a:pPr>
            <a:r>
              <a:rPr lang="en">
                <a:solidFill>
                  <a:schemeClr val="dk1"/>
                </a:solidFill>
              </a:rPr>
              <a:t>IN = 2 RIN  Pcav/(m c)  = 1 x 10</a:t>
            </a:r>
            <a:r>
              <a:rPr baseline="30000" lang="en">
                <a:solidFill>
                  <a:schemeClr val="dk1"/>
                </a:solidFill>
              </a:rPr>
              <a:t>-12</a:t>
            </a:r>
            <a:r>
              <a:rPr lang="en">
                <a:solidFill>
                  <a:schemeClr val="dk1"/>
                </a:solidFill>
              </a:rPr>
              <a:t> m/rtHz</a:t>
            </a:r>
            <a:endParaRPr>
              <a:solidFill>
                <a:schemeClr val="dk1"/>
              </a:solidFill>
            </a:endParaRPr>
          </a:p>
          <a:p>
            <a:pPr indent="0" lvl="0" marL="0" rtl="0" algn="l">
              <a:spcBef>
                <a:spcPts val="1200"/>
              </a:spcBef>
              <a:spcAft>
                <a:spcPts val="1200"/>
              </a:spcAft>
              <a:buNone/>
            </a:pPr>
            <a:r>
              <a:rPr lang="en"/>
              <a:t>Can induce significant radiation pressure displacement noise for an IMC with </a:t>
            </a:r>
            <a:r>
              <a:rPr lang="en">
                <a:solidFill>
                  <a:srgbClr val="A4C2F4"/>
                </a:solidFill>
              </a:rPr>
              <a:t>3 kg</a:t>
            </a:r>
            <a:r>
              <a:rPr lang="en"/>
              <a:t> </a:t>
            </a:r>
            <a:r>
              <a:rPr lang="en">
                <a:solidFill>
                  <a:srgbClr val="A4C2F4"/>
                </a:solidFill>
              </a:rPr>
              <a:t>mirrors</a:t>
            </a:r>
            <a:r>
              <a:rPr lang="en"/>
              <a:t>, and we have no control authority in IMC2  (thanks to Benno Willke for asking us about this)</a:t>
            </a:r>
            <a:endParaRPr/>
          </a:p>
        </p:txBody>
      </p:sp>
      <p:sp>
        <p:nvSpPr>
          <p:cNvPr id="468" name="Google Shape;468;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69" name="Google Shape;469;p41"/>
          <p:cNvPicPr preferRelativeResize="0"/>
          <p:nvPr/>
        </p:nvPicPr>
        <p:blipFill>
          <a:blip r:embed="rId3">
            <a:alphaModFix/>
          </a:blip>
          <a:stretch>
            <a:fillRect/>
          </a:stretch>
        </p:blipFill>
        <p:spPr>
          <a:xfrm>
            <a:off x="6543725" y="48800"/>
            <a:ext cx="2600275" cy="1327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42"/>
          <p:cNvPicPr preferRelativeResize="0"/>
          <p:nvPr/>
        </p:nvPicPr>
        <p:blipFill>
          <a:blip r:embed="rId3">
            <a:alphaModFix/>
          </a:blip>
          <a:stretch>
            <a:fillRect/>
          </a:stretch>
        </p:blipFill>
        <p:spPr>
          <a:xfrm>
            <a:off x="0" y="1828800"/>
            <a:ext cx="4572001" cy="2949037"/>
          </a:xfrm>
          <a:prstGeom prst="rect">
            <a:avLst/>
          </a:prstGeom>
          <a:noFill/>
          <a:ln>
            <a:noFill/>
          </a:ln>
        </p:spPr>
      </p:pic>
      <p:pic>
        <p:nvPicPr>
          <p:cNvPr id="475" name="Google Shape;475;p42"/>
          <p:cNvPicPr preferRelativeResize="0"/>
          <p:nvPr/>
        </p:nvPicPr>
        <p:blipFill>
          <a:blip r:embed="rId4">
            <a:alphaModFix/>
          </a:blip>
          <a:stretch>
            <a:fillRect/>
          </a:stretch>
        </p:blipFill>
        <p:spPr>
          <a:xfrm>
            <a:off x="4572000" y="1828796"/>
            <a:ext cx="4572001" cy="2949040"/>
          </a:xfrm>
          <a:prstGeom prst="rect">
            <a:avLst/>
          </a:prstGeom>
          <a:noFill/>
          <a:ln>
            <a:noFill/>
          </a:ln>
        </p:spPr>
      </p:pic>
      <p:sp>
        <p:nvSpPr>
          <p:cNvPr id="476" name="Google Shape;476;p42"/>
          <p:cNvSpPr txBox="1"/>
          <p:nvPr/>
        </p:nvSpPr>
        <p:spPr>
          <a:xfrm>
            <a:off x="1025250" y="1263150"/>
            <a:ext cx="252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Single IMC</a:t>
            </a:r>
            <a:endParaRPr>
              <a:solidFill>
                <a:schemeClr val="dk1"/>
              </a:solidFill>
              <a:latin typeface="Spectral"/>
              <a:ea typeface="Spectral"/>
              <a:cs typeface="Spectral"/>
              <a:sym typeface="Spectral"/>
            </a:endParaRPr>
          </a:p>
        </p:txBody>
      </p:sp>
      <p:sp>
        <p:nvSpPr>
          <p:cNvPr id="477" name="Google Shape;477;p42"/>
          <p:cNvSpPr txBox="1"/>
          <p:nvPr/>
        </p:nvSpPr>
        <p:spPr>
          <a:xfrm>
            <a:off x="6338500" y="784725"/>
            <a:ext cx="252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Double IMC</a:t>
            </a:r>
            <a:endParaRPr>
              <a:solidFill>
                <a:schemeClr val="dk1"/>
              </a:solidFill>
              <a:latin typeface="Spectral"/>
              <a:ea typeface="Spectral"/>
              <a:cs typeface="Spectral"/>
              <a:sym typeface="Spectral"/>
            </a:endParaRPr>
          </a:p>
        </p:txBody>
      </p:sp>
      <p:cxnSp>
        <p:nvCxnSpPr>
          <p:cNvPr id="478" name="Google Shape;478;p42"/>
          <p:cNvCxnSpPr>
            <a:stCxn id="479" idx="3"/>
            <a:endCxn id="480" idx="1"/>
          </p:cNvCxnSpPr>
          <p:nvPr/>
        </p:nvCxnSpPr>
        <p:spPr>
          <a:xfrm flipH="1" rot="10800000">
            <a:off x="6166396" y="701226"/>
            <a:ext cx="656100" cy="223200"/>
          </a:xfrm>
          <a:prstGeom prst="straightConnector1">
            <a:avLst/>
          </a:prstGeom>
          <a:noFill/>
          <a:ln cap="flat" cmpd="sng" w="19075">
            <a:solidFill>
              <a:srgbClr val="FF0000"/>
            </a:solidFill>
            <a:prstDash val="solid"/>
            <a:round/>
            <a:headEnd len="sm" w="sm" type="none"/>
            <a:tailEnd len="sm" w="sm" type="none"/>
          </a:ln>
        </p:spPr>
      </p:cxnSp>
      <p:cxnSp>
        <p:nvCxnSpPr>
          <p:cNvPr id="481" name="Google Shape;481;p42"/>
          <p:cNvCxnSpPr>
            <a:stCxn id="480" idx="1"/>
            <a:endCxn id="482" idx="1"/>
          </p:cNvCxnSpPr>
          <p:nvPr/>
        </p:nvCxnSpPr>
        <p:spPr>
          <a:xfrm rot="10800000">
            <a:off x="6175564" y="484646"/>
            <a:ext cx="646800" cy="216600"/>
          </a:xfrm>
          <a:prstGeom prst="straightConnector1">
            <a:avLst/>
          </a:prstGeom>
          <a:noFill/>
          <a:ln cap="flat" cmpd="sng" w="19075">
            <a:solidFill>
              <a:srgbClr val="FF0000"/>
            </a:solidFill>
            <a:prstDash val="solid"/>
            <a:round/>
            <a:headEnd len="sm" w="sm" type="none"/>
            <a:tailEnd len="sm" w="sm" type="none"/>
          </a:ln>
        </p:spPr>
      </p:cxnSp>
      <p:cxnSp>
        <p:nvCxnSpPr>
          <p:cNvPr id="483" name="Google Shape;483;p42"/>
          <p:cNvCxnSpPr/>
          <p:nvPr/>
        </p:nvCxnSpPr>
        <p:spPr>
          <a:xfrm rot="10800000">
            <a:off x="6162350" y="307525"/>
            <a:ext cx="4500" cy="1505700"/>
          </a:xfrm>
          <a:prstGeom prst="straightConnector1">
            <a:avLst/>
          </a:prstGeom>
          <a:noFill/>
          <a:ln cap="flat" cmpd="sng" w="19075">
            <a:solidFill>
              <a:srgbClr val="FF0000"/>
            </a:solidFill>
            <a:prstDash val="solid"/>
            <a:round/>
            <a:headEnd len="sm" w="sm" type="none"/>
            <a:tailEnd len="sm" w="sm" type="none"/>
          </a:ln>
        </p:spPr>
      </p:cxnSp>
      <p:sp>
        <p:nvSpPr>
          <p:cNvPr id="479" name="Google Shape;479;p42"/>
          <p:cNvSpPr/>
          <p:nvPr/>
        </p:nvSpPr>
        <p:spPr>
          <a:xfrm rot="-2700000">
            <a:off x="6152997" y="871639"/>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2"/>
          <p:cNvSpPr/>
          <p:nvPr/>
        </p:nvSpPr>
        <p:spPr>
          <a:xfrm rot="-8100000">
            <a:off x="6162314" y="42081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2"/>
          <p:cNvSpPr/>
          <p:nvPr/>
        </p:nvSpPr>
        <p:spPr>
          <a:xfrm>
            <a:off x="6822364" y="643046"/>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4" name="Google Shape;484;p42"/>
          <p:cNvCxnSpPr>
            <a:stCxn id="485" idx="3"/>
            <a:endCxn id="486" idx="1"/>
          </p:cNvCxnSpPr>
          <p:nvPr/>
        </p:nvCxnSpPr>
        <p:spPr>
          <a:xfrm flipH="1" rot="10800000">
            <a:off x="6175588" y="1426801"/>
            <a:ext cx="2332500" cy="223200"/>
          </a:xfrm>
          <a:prstGeom prst="straightConnector1">
            <a:avLst/>
          </a:prstGeom>
          <a:noFill/>
          <a:ln cap="flat" cmpd="sng" w="19075">
            <a:solidFill>
              <a:srgbClr val="FF0000"/>
            </a:solidFill>
            <a:prstDash val="solid"/>
            <a:round/>
            <a:headEnd len="sm" w="sm" type="none"/>
            <a:tailEnd len="sm" w="sm" type="none"/>
          </a:ln>
        </p:spPr>
      </p:cxnSp>
      <p:cxnSp>
        <p:nvCxnSpPr>
          <p:cNvPr id="487" name="Google Shape;487;p42"/>
          <p:cNvCxnSpPr>
            <a:stCxn id="486" idx="1"/>
            <a:endCxn id="488" idx="1"/>
          </p:cNvCxnSpPr>
          <p:nvPr/>
        </p:nvCxnSpPr>
        <p:spPr>
          <a:xfrm rot="10800000">
            <a:off x="6184756" y="1210222"/>
            <a:ext cx="2323200" cy="216600"/>
          </a:xfrm>
          <a:prstGeom prst="straightConnector1">
            <a:avLst/>
          </a:prstGeom>
          <a:noFill/>
          <a:ln cap="flat" cmpd="sng" w="19075">
            <a:solidFill>
              <a:srgbClr val="FF0000"/>
            </a:solidFill>
            <a:prstDash val="solid"/>
            <a:round/>
            <a:headEnd len="sm" w="sm" type="none"/>
            <a:tailEnd len="sm" w="sm" type="none"/>
          </a:ln>
        </p:spPr>
      </p:cxnSp>
      <p:sp>
        <p:nvSpPr>
          <p:cNvPr id="485" name="Google Shape;485;p42"/>
          <p:cNvSpPr/>
          <p:nvPr/>
        </p:nvSpPr>
        <p:spPr>
          <a:xfrm rot="-2700000">
            <a:off x="6162189" y="1597215"/>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2"/>
          <p:cNvSpPr/>
          <p:nvPr/>
        </p:nvSpPr>
        <p:spPr>
          <a:xfrm rot="-8100000">
            <a:off x="6171506" y="1146392"/>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2"/>
          <p:cNvSpPr/>
          <p:nvPr/>
        </p:nvSpPr>
        <p:spPr>
          <a:xfrm>
            <a:off x="8507956" y="1368622"/>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9" name="Google Shape;489;p42"/>
          <p:cNvCxnSpPr>
            <a:stCxn id="490" idx="3"/>
          </p:cNvCxnSpPr>
          <p:nvPr/>
        </p:nvCxnSpPr>
        <p:spPr>
          <a:xfrm flipH="1" rot="10800000">
            <a:off x="316506" y="1465026"/>
            <a:ext cx="1341300" cy="221400"/>
          </a:xfrm>
          <a:prstGeom prst="straightConnector1">
            <a:avLst/>
          </a:prstGeom>
          <a:noFill/>
          <a:ln cap="flat" cmpd="sng" w="19075">
            <a:solidFill>
              <a:srgbClr val="FF0000"/>
            </a:solidFill>
            <a:prstDash val="solid"/>
            <a:round/>
            <a:headEnd len="sm" w="sm" type="none"/>
            <a:tailEnd len="sm" w="sm" type="none"/>
          </a:ln>
        </p:spPr>
      </p:cxnSp>
      <p:cxnSp>
        <p:nvCxnSpPr>
          <p:cNvPr id="491" name="Google Shape;491;p42"/>
          <p:cNvCxnSpPr>
            <a:endCxn id="492" idx="1"/>
          </p:cNvCxnSpPr>
          <p:nvPr/>
        </p:nvCxnSpPr>
        <p:spPr>
          <a:xfrm rot="10800000">
            <a:off x="325823" y="1246702"/>
            <a:ext cx="1332600" cy="219000"/>
          </a:xfrm>
          <a:prstGeom prst="straightConnector1">
            <a:avLst/>
          </a:prstGeom>
          <a:noFill/>
          <a:ln cap="flat" cmpd="sng" w="19075">
            <a:solidFill>
              <a:srgbClr val="FF0000"/>
            </a:solidFill>
            <a:prstDash val="solid"/>
            <a:round/>
            <a:headEnd len="sm" w="sm" type="none"/>
            <a:tailEnd len="sm" w="sm" type="none"/>
          </a:ln>
        </p:spPr>
      </p:cxnSp>
      <p:cxnSp>
        <p:nvCxnSpPr>
          <p:cNvPr id="493" name="Google Shape;493;p42"/>
          <p:cNvCxnSpPr/>
          <p:nvPr/>
        </p:nvCxnSpPr>
        <p:spPr>
          <a:xfrm rot="10800000">
            <a:off x="321550" y="1136675"/>
            <a:ext cx="4500" cy="669600"/>
          </a:xfrm>
          <a:prstGeom prst="straightConnector1">
            <a:avLst/>
          </a:prstGeom>
          <a:noFill/>
          <a:ln cap="flat" cmpd="sng" w="19075">
            <a:solidFill>
              <a:srgbClr val="FF0000"/>
            </a:solidFill>
            <a:prstDash val="solid"/>
            <a:round/>
            <a:headEnd len="sm" w="sm" type="none"/>
            <a:tailEnd len="sm" w="sm" type="none"/>
          </a:ln>
        </p:spPr>
      </p:cxnSp>
      <p:sp>
        <p:nvSpPr>
          <p:cNvPr id="490" name="Google Shape;490;p42"/>
          <p:cNvSpPr/>
          <p:nvPr/>
        </p:nvSpPr>
        <p:spPr>
          <a:xfrm rot="-2700000">
            <a:off x="303107" y="1633639"/>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2"/>
          <p:cNvSpPr/>
          <p:nvPr/>
        </p:nvSpPr>
        <p:spPr>
          <a:xfrm rot="-8100000">
            <a:off x="312424" y="1182816"/>
            <a:ext cx="15698" cy="116673"/>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2"/>
          <p:cNvSpPr/>
          <p:nvPr/>
        </p:nvSpPr>
        <p:spPr>
          <a:xfrm>
            <a:off x="1658273" y="1405046"/>
            <a:ext cx="16500" cy="116400"/>
          </a:xfrm>
          <a:prstGeom prst="rect">
            <a:avLst/>
          </a:prstGeom>
          <a:solidFill>
            <a:srgbClr val="729F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2"/>
          <p:cNvSpPr txBox="1"/>
          <p:nvPr/>
        </p:nvSpPr>
        <p:spPr>
          <a:xfrm>
            <a:off x="130525" y="133200"/>
            <a:ext cx="3108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D9D2E9"/>
                </a:solidFill>
                <a:latin typeface="Spectral"/>
                <a:ea typeface="Spectral"/>
                <a:cs typeface="Spectral"/>
                <a:sym typeface="Spectral"/>
              </a:rPr>
              <a:t>CE frequency noise requirement:</a:t>
            </a:r>
            <a:endParaRPr>
              <a:solidFill>
                <a:srgbClr val="D9D2E9"/>
              </a:solidFill>
              <a:latin typeface="Spectral"/>
              <a:ea typeface="Spectral"/>
              <a:cs typeface="Spectral"/>
              <a:sym typeface="Spectral"/>
            </a:endParaRPr>
          </a:p>
          <a:p>
            <a:pPr indent="0" lvl="0" marL="0" rtl="0" algn="l">
              <a:spcBef>
                <a:spcPts val="0"/>
              </a:spcBef>
              <a:spcAft>
                <a:spcPts val="0"/>
              </a:spcAft>
              <a:buNone/>
            </a:pPr>
            <a:r>
              <a:rPr lang="en">
                <a:solidFill>
                  <a:srgbClr val="D9D2E9"/>
                </a:solidFill>
                <a:latin typeface="Spectral"/>
                <a:ea typeface="Spectral"/>
                <a:cs typeface="Spectral"/>
                <a:sym typeface="Spectral"/>
              </a:rPr>
              <a:t>Determined by the O3 observed HOM frequency to DARM coupling</a:t>
            </a:r>
            <a:endParaRPr>
              <a:solidFill>
                <a:srgbClr val="D9D2E9"/>
              </a:solidFill>
              <a:latin typeface="Spectral"/>
              <a:ea typeface="Spectral"/>
              <a:cs typeface="Spectral"/>
              <a:sym typeface="Spectral"/>
            </a:endParaRPr>
          </a:p>
        </p:txBody>
      </p:sp>
      <p:sp>
        <p:nvSpPr>
          <p:cNvPr id="496" name="Google Shape;496;p42"/>
          <p:cNvSpPr txBox="1"/>
          <p:nvPr/>
        </p:nvSpPr>
        <p:spPr>
          <a:xfrm>
            <a:off x="3312000" y="0"/>
            <a:ext cx="2899800" cy="2350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Finesse = 700</a:t>
            </a:r>
            <a:endParaRPr>
              <a:solidFill>
                <a:schemeClr val="dk1"/>
              </a:solidFill>
              <a:latin typeface="Spectral"/>
              <a:ea typeface="Spectral"/>
              <a:cs typeface="Spectral"/>
              <a:sym typeface="Spectral"/>
            </a:endParaRPr>
          </a:p>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L</a:t>
            </a:r>
            <a:r>
              <a:rPr baseline="-25000" lang="en">
                <a:solidFill>
                  <a:schemeClr val="dk1"/>
                </a:solidFill>
                <a:latin typeface="Spectral"/>
                <a:ea typeface="Spectral"/>
                <a:cs typeface="Spectral"/>
                <a:sym typeface="Spectral"/>
              </a:rPr>
              <a:t>imc1</a:t>
            </a:r>
            <a:r>
              <a:rPr lang="en">
                <a:solidFill>
                  <a:schemeClr val="dk1"/>
                </a:solidFill>
                <a:latin typeface="Spectral"/>
                <a:ea typeface="Spectral"/>
                <a:cs typeface="Spectral"/>
                <a:sym typeface="Spectral"/>
              </a:rPr>
              <a:t> = 100 m</a:t>
            </a:r>
            <a:endParaRPr>
              <a:solidFill>
                <a:schemeClr val="dk1"/>
              </a:solidFill>
              <a:latin typeface="Spectral"/>
              <a:ea typeface="Spectral"/>
              <a:cs typeface="Spectral"/>
              <a:sym typeface="Spectral"/>
            </a:endParaRPr>
          </a:p>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L</a:t>
            </a:r>
            <a:r>
              <a:rPr baseline="-25000" lang="en">
                <a:solidFill>
                  <a:schemeClr val="dk1"/>
                </a:solidFill>
                <a:latin typeface="Spectral"/>
                <a:ea typeface="Spectral"/>
                <a:cs typeface="Spectral"/>
                <a:sym typeface="Spectral"/>
              </a:rPr>
              <a:t>imc2</a:t>
            </a:r>
            <a:r>
              <a:rPr lang="en">
                <a:solidFill>
                  <a:schemeClr val="dk1"/>
                </a:solidFill>
                <a:latin typeface="Spectral"/>
                <a:ea typeface="Spectral"/>
                <a:cs typeface="Spectral"/>
                <a:sym typeface="Spectral"/>
              </a:rPr>
              <a:t> = 330 m</a:t>
            </a:r>
            <a:endParaRPr>
              <a:solidFill>
                <a:schemeClr val="dk1"/>
              </a:solidFill>
              <a:latin typeface="Spectral"/>
              <a:ea typeface="Spectral"/>
              <a:cs typeface="Spectral"/>
              <a:sym typeface="Spectral"/>
            </a:endParaRPr>
          </a:p>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FSR</a:t>
            </a:r>
            <a:r>
              <a:rPr baseline="-25000" lang="en">
                <a:solidFill>
                  <a:schemeClr val="dk1"/>
                </a:solidFill>
                <a:latin typeface="Spectral"/>
                <a:ea typeface="Spectral"/>
                <a:cs typeface="Spectral"/>
                <a:sym typeface="Spectral"/>
              </a:rPr>
              <a:t>imc1</a:t>
            </a:r>
            <a:r>
              <a:rPr lang="en">
                <a:solidFill>
                  <a:schemeClr val="dk1"/>
                </a:solidFill>
                <a:latin typeface="Spectral"/>
                <a:ea typeface="Spectral"/>
                <a:cs typeface="Spectral"/>
                <a:sym typeface="Spectral"/>
              </a:rPr>
              <a:t> = c/(2L) = 1.5 MHz</a:t>
            </a:r>
            <a:endParaRPr>
              <a:solidFill>
                <a:schemeClr val="dk1"/>
              </a:solidFill>
              <a:latin typeface="Spectral"/>
              <a:ea typeface="Spectral"/>
              <a:cs typeface="Spectral"/>
              <a:sym typeface="Spectral"/>
            </a:endParaRPr>
          </a:p>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FSR</a:t>
            </a:r>
            <a:r>
              <a:rPr baseline="-25000" lang="en">
                <a:solidFill>
                  <a:schemeClr val="dk1"/>
                </a:solidFill>
                <a:latin typeface="Spectral"/>
                <a:ea typeface="Spectral"/>
                <a:cs typeface="Spectral"/>
                <a:sym typeface="Spectral"/>
              </a:rPr>
              <a:t>imc2</a:t>
            </a:r>
            <a:r>
              <a:rPr lang="en">
                <a:solidFill>
                  <a:schemeClr val="dk1"/>
                </a:solidFill>
                <a:latin typeface="Spectral"/>
                <a:ea typeface="Spectral"/>
                <a:cs typeface="Spectral"/>
                <a:sym typeface="Spectral"/>
              </a:rPr>
              <a:t> = c/(2L) = 450 kHz</a:t>
            </a:r>
            <a:endParaRPr>
              <a:solidFill>
                <a:schemeClr val="dk1"/>
              </a:solidFill>
              <a:latin typeface="Spectral"/>
              <a:ea typeface="Spectral"/>
              <a:cs typeface="Spectral"/>
              <a:sym typeface="Spectral"/>
            </a:endParaRPr>
          </a:p>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IMC1 pole = 1 kHz</a:t>
            </a:r>
            <a:endParaRPr>
              <a:solidFill>
                <a:schemeClr val="dk1"/>
              </a:solidFill>
              <a:latin typeface="Spectral"/>
              <a:ea typeface="Spectral"/>
              <a:cs typeface="Spectral"/>
              <a:sym typeface="Spectral"/>
            </a:endParaRPr>
          </a:p>
          <a:p>
            <a:pPr indent="0" lvl="0" marL="0" rtl="0" algn="l">
              <a:lnSpc>
                <a:spcPct val="115000"/>
              </a:lnSpc>
              <a:spcBef>
                <a:spcPts val="0"/>
              </a:spcBef>
              <a:spcAft>
                <a:spcPts val="0"/>
              </a:spcAft>
              <a:buNone/>
            </a:pPr>
            <a:r>
              <a:rPr lang="en">
                <a:solidFill>
                  <a:schemeClr val="dk1"/>
                </a:solidFill>
                <a:latin typeface="Spectral"/>
                <a:ea typeface="Spectral"/>
                <a:cs typeface="Spectral"/>
                <a:sym typeface="Spectral"/>
              </a:rPr>
              <a:t>- IMC2 pole = 500 kHz</a:t>
            </a:r>
            <a:endParaRPr>
              <a:solidFill>
                <a:schemeClr val="dk1"/>
              </a:solidFill>
              <a:latin typeface="Spectral"/>
              <a:ea typeface="Spectral"/>
              <a:cs typeface="Spectral"/>
              <a:sym typeface="Spectral"/>
            </a:endParaRPr>
          </a:p>
          <a:p>
            <a:pPr indent="0" lvl="0" marL="0" rtl="0" algn="l">
              <a:spcBef>
                <a:spcPts val="0"/>
              </a:spcBef>
              <a:spcAft>
                <a:spcPts val="0"/>
              </a:spcAft>
              <a:buNone/>
            </a:pPr>
            <a:r>
              <a:t/>
            </a:r>
            <a:endParaRPr>
              <a:latin typeface="Spectral"/>
              <a:ea typeface="Spectral"/>
              <a:cs typeface="Spectral"/>
              <a:sym typeface="Spectral"/>
            </a:endParaRPr>
          </a:p>
          <a:p>
            <a:pPr indent="0" lvl="0" marL="0" rtl="0" algn="l">
              <a:spcBef>
                <a:spcPts val="0"/>
              </a:spcBef>
              <a:spcAft>
                <a:spcPts val="0"/>
              </a:spcAft>
              <a:buNone/>
            </a:pPr>
            <a:r>
              <a:t/>
            </a:r>
            <a:endParaRPr>
              <a:latin typeface="Spectral"/>
              <a:ea typeface="Spectral"/>
              <a:cs typeface="Spectral"/>
              <a:sym typeface="Spectr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43"/>
          <p:cNvSpPr txBox="1"/>
          <p:nvPr>
            <p:ph type="title"/>
          </p:nvPr>
        </p:nvSpPr>
        <p:spPr>
          <a:xfrm>
            <a:off x="311700" y="2926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Single IMC noisebudget</a:t>
            </a:r>
            <a:endParaRPr/>
          </a:p>
        </p:txBody>
      </p:sp>
      <p:sp>
        <p:nvSpPr>
          <p:cNvPr id="502" name="Google Shape;502;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03" name="Google Shape;503;p43"/>
          <p:cNvPicPr preferRelativeResize="0"/>
          <p:nvPr/>
        </p:nvPicPr>
        <p:blipFill>
          <a:blip r:embed="rId3">
            <a:alphaModFix/>
          </a:blip>
          <a:stretch>
            <a:fillRect/>
          </a:stretch>
        </p:blipFill>
        <p:spPr>
          <a:xfrm>
            <a:off x="0" y="1017732"/>
            <a:ext cx="9144003" cy="411658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