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56" r:id="rId2"/>
    <p:sldId id="665" r:id="rId3"/>
    <p:sldId id="1008" r:id="rId4"/>
    <p:sldId id="663" r:id="rId5"/>
    <p:sldId id="480" r:id="rId6"/>
    <p:sldId id="347" r:id="rId7"/>
    <p:sldId id="348" r:id="rId8"/>
    <p:sldId id="362" r:id="rId9"/>
    <p:sldId id="349" r:id="rId10"/>
    <p:sldId id="364" r:id="rId11"/>
    <p:sldId id="664" r:id="rId12"/>
    <p:sldId id="974" r:id="rId13"/>
    <p:sldId id="666" r:id="rId14"/>
    <p:sldId id="975" r:id="rId15"/>
    <p:sldId id="976" r:id="rId16"/>
    <p:sldId id="977" r:id="rId17"/>
    <p:sldId id="978" r:id="rId18"/>
    <p:sldId id="979" r:id="rId19"/>
    <p:sldId id="1007" r:id="rId20"/>
    <p:sldId id="998" r:id="rId21"/>
    <p:sldId id="1002" r:id="rId22"/>
    <p:sldId id="999" r:id="rId23"/>
    <p:sldId id="1001" r:id="rId24"/>
    <p:sldId id="1000" r:id="rId25"/>
    <p:sldId id="994" r:id="rId26"/>
    <p:sldId id="1004" r:id="rId27"/>
    <p:sldId id="1005" r:id="rId28"/>
    <p:sldId id="1006" r:id="rId29"/>
    <p:sldId id="661" r:id="rId30"/>
    <p:sldId id="648" r:id="rId31"/>
    <p:sldId id="995" r:id="rId32"/>
    <p:sldId id="996" r:id="rId33"/>
    <p:sldId id="997" r:id="rId34"/>
    <p:sldId id="100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73"/>
    <p:restoredTop sz="73197"/>
  </p:normalViewPr>
  <p:slideViewPr>
    <p:cSldViewPr snapToGrid="0">
      <p:cViewPr>
        <p:scale>
          <a:sx n="80" d="100"/>
          <a:sy n="80" d="100"/>
        </p:scale>
        <p:origin x="1232" y="3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897EE6-46D3-4901-81FE-47530B2416B8}"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98909289-EC21-43FF-AA00-EA2ABBF48556}">
      <dgm:prSet/>
      <dgm:spPr/>
      <dgm:t>
        <a:bodyPr/>
        <a:lstStyle/>
        <a:p>
          <a:r>
            <a:rPr lang="en-US" dirty="0"/>
            <a:t>Neutrino: </a:t>
          </a:r>
        </a:p>
        <a:p>
          <a:r>
            <a:rPr lang="en-US" dirty="0"/>
            <a:t>DUNE, NKM3Net, </a:t>
          </a:r>
          <a:r>
            <a:rPr lang="en-US" dirty="0" err="1"/>
            <a:t>IceCube</a:t>
          </a:r>
          <a:r>
            <a:rPr lang="en-US" dirty="0"/>
            <a:t> Gen2</a:t>
          </a:r>
        </a:p>
      </dgm:t>
    </dgm:pt>
    <dgm:pt modelId="{90254681-91E2-422B-8548-95F14562F84F}" type="parTrans" cxnId="{6A1232E9-15F1-4CAE-94B8-9CEFCC3DAF41}">
      <dgm:prSet/>
      <dgm:spPr/>
      <dgm:t>
        <a:bodyPr/>
        <a:lstStyle/>
        <a:p>
          <a:endParaRPr lang="en-US"/>
        </a:p>
      </dgm:t>
    </dgm:pt>
    <dgm:pt modelId="{E34C6582-C701-4C20-9943-D3FB23D35814}" type="sibTrans" cxnId="{6A1232E9-15F1-4CAE-94B8-9CEFCC3DAF41}">
      <dgm:prSet/>
      <dgm:spPr/>
      <dgm:t>
        <a:bodyPr/>
        <a:lstStyle/>
        <a:p>
          <a:endParaRPr lang="en-US"/>
        </a:p>
      </dgm:t>
    </dgm:pt>
    <dgm:pt modelId="{813A42FA-D572-449B-A598-9AA6695446F1}">
      <dgm:prSet/>
      <dgm:spPr/>
      <dgm:t>
        <a:bodyPr/>
        <a:lstStyle/>
        <a:p>
          <a:r>
            <a:rPr lang="en-US" dirty="0"/>
            <a:t>Radio:</a:t>
          </a:r>
        </a:p>
        <a:p>
          <a:r>
            <a:rPr lang="en-US" dirty="0"/>
            <a:t>ng VLA, SKA</a:t>
          </a:r>
        </a:p>
      </dgm:t>
    </dgm:pt>
    <dgm:pt modelId="{689186AF-3D95-4C13-AC41-2B39E22C7443}" type="parTrans" cxnId="{A55ED2C7-6AC5-4FC2-8C5D-1B66C6888391}">
      <dgm:prSet/>
      <dgm:spPr/>
      <dgm:t>
        <a:bodyPr/>
        <a:lstStyle/>
        <a:p>
          <a:endParaRPr lang="en-US"/>
        </a:p>
      </dgm:t>
    </dgm:pt>
    <dgm:pt modelId="{966BA974-4A0C-455A-A7FD-72753DFC3A22}" type="sibTrans" cxnId="{A55ED2C7-6AC5-4FC2-8C5D-1B66C6888391}">
      <dgm:prSet/>
      <dgm:spPr/>
      <dgm:t>
        <a:bodyPr/>
        <a:lstStyle/>
        <a:p>
          <a:endParaRPr lang="en-US"/>
        </a:p>
      </dgm:t>
    </dgm:pt>
    <dgm:pt modelId="{1BA9F34E-5252-4ECE-BB08-7C8F8B17A67A}">
      <dgm:prSet/>
      <dgm:spPr/>
      <dgm:t>
        <a:bodyPr/>
        <a:lstStyle/>
        <a:p>
          <a:r>
            <a:rPr lang="en-US" dirty="0"/>
            <a:t>X-ray/Gamma-ray:</a:t>
          </a:r>
        </a:p>
        <a:p>
          <a:r>
            <a:rPr lang="en-US" dirty="0"/>
            <a:t> Einstein Probe, Athena, THESEUS, HERMES</a:t>
          </a:r>
        </a:p>
      </dgm:t>
    </dgm:pt>
    <dgm:pt modelId="{38945323-99AC-493C-B216-CEB3A5A49E05}" type="parTrans" cxnId="{E2C7A259-A642-4FD8-8C32-BEC8D8EDD124}">
      <dgm:prSet/>
      <dgm:spPr/>
      <dgm:t>
        <a:bodyPr/>
        <a:lstStyle/>
        <a:p>
          <a:endParaRPr lang="en-US"/>
        </a:p>
      </dgm:t>
    </dgm:pt>
    <dgm:pt modelId="{FEC8732E-8923-48BA-9CB3-D63B57106BE3}" type="sibTrans" cxnId="{E2C7A259-A642-4FD8-8C32-BEC8D8EDD124}">
      <dgm:prSet/>
      <dgm:spPr/>
      <dgm:t>
        <a:bodyPr/>
        <a:lstStyle/>
        <a:p>
          <a:endParaRPr lang="en-US"/>
        </a:p>
      </dgm:t>
    </dgm:pt>
    <dgm:pt modelId="{32B125B3-AEB4-4EB4-8858-9B5667107A3F}">
      <dgm:prSet/>
      <dgm:spPr/>
      <dgm:t>
        <a:bodyPr/>
        <a:lstStyle/>
        <a:p>
          <a:r>
            <a:rPr lang="en-US" dirty="0"/>
            <a:t>Optical/IR:</a:t>
          </a:r>
        </a:p>
        <a:p>
          <a:r>
            <a:rPr lang="en-US" dirty="0"/>
            <a:t>Nancy Grace Roman, ELTs, VRO LSST</a:t>
          </a:r>
        </a:p>
      </dgm:t>
    </dgm:pt>
    <dgm:pt modelId="{3662572C-C958-46C1-A848-BC12DDDA6392}" type="parTrans" cxnId="{61F5E897-AF16-4CF1-9C4D-2EA36326C1A4}">
      <dgm:prSet/>
      <dgm:spPr/>
      <dgm:t>
        <a:bodyPr/>
        <a:lstStyle/>
        <a:p>
          <a:endParaRPr lang="en-US"/>
        </a:p>
      </dgm:t>
    </dgm:pt>
    <dgm:pt modelId="{6E013B7B-580C-4703-8ACF-3E8F0ABF1C32}" type="sibTrans" cxnId="{61F5E897-AF16-4CF1-9C4D-2EA36326C1A4}">
      <dgm:prSet/>
      <dgm:spPr/>
      <dgm:t>
        <a:bodyPr/>
        <a:lstStyle/>
        <a:p>
          <a:endParaRPr lang="en-US"/>
        </a:p>
      </dgm:t>
    </dgm:pt>
    <dgm:pt modelId="{DB70B865-1F53-EB49-B67F-31FA02668935}" type="pres">
      <dgm:prSet presAssocID="{82897EE6-46D3-4901-81FE-47530B2416B8}" presName="matrix" presStyleCnt="0">
        <dgm:presLayoutVars>
          <dgm:chMax val="1"/>
          <dgm:dir/>
          <dgm:resizeHandles val="exact"/>
        </dgm:presLayoutVars>
      </dgm:prSet>
      <dgm:spPr/>
    </dgm:pt>
    <dgm:pt modelId="{51746850-DD46-A244-8226-88F7A8CF980E}" type="pres">
      <dgm:prSet presAssocID="{82897EE6-46D3-4901-81FE-47530B2416B8}" presName="diamond" presStyleLbl="bgShp" presStyleIdx="0" presStyleCnt="1"/>
      <dgm:spPr/>
    </dgm:pt>
    <dgm:pt modelId="{987C63B4-380D-0E43-828E-1797DFAE2974}" type="pres">
      <dgm:prSet presAssocID="{82897EE6-46D3-4901-81FE-47530B2416B8}" presName="quad1" presStyleLbl="node1" presStyleIdx="0" presStyleCnt="4">
        <dgm:presLayoutVars>
          <dgm:chMax val="0"/>
          <dgm:chPref val="0"/>
          <dgm:bulletEnabled val="1"/>
        </dgm:presLayoutVars>
      </dgm:prSet>
      <dgm:spPr/>
    </dgm:pt>
    <dgm:pt modelId="{C5A4E519-88FA-DB4F-842C-91F70D1A1190}" type="pres">
      <dgm:prSet presAssocID="{82897EE6-46D3-4901-81FE-47530B2416B8}" presName="quad2" presStyleLbl="node1" presStyleIdx="1" presStyleCnt="4">
        <dgm:presLayoutVars>
          <dgm:chMax val="0"/>
          <dgm:chPref val="0"/>
          <dgm:bulletEnabled val="1"/>
        </dgm:presLayoutVars>
      </dgm:prSet>
      <dgm:spPr/>
    </dgm:pt>
    <dgm:pt modelId="{EF945DCD-5CBA-4A46-951F-078C87DC7D9B}" type="pres">
      <dgm:prSet presAssocID="{82897EE6-46D3-4901-81FE-47530B2416B8}" presName="quad3" presStyleLbl="node1" presStyleIdx="2" presStyleCnt="4">
        <dgm:presLayoutVars>
          <dgm:chMax val="0"/>
          <dgm:chPref val="0"/>
          <dgm:bulletEnabled val="1"/>
        </dgm:presLayoutVars>
      </dgm:prSet>
      <dgm:spPr/>
    </dgm:pt>
    <dgm:pt modelId="{5889B485-ABC8-6646-8FEF-902213EECEC0}" type="pres">
      <dgm:prSet presAssocID="{82897EE6-46D3-4901-81FE-47530B2416B8}" presName="quad4" presStyleLbl="node1" presStyleIdx="3" presStyleCnt="4">
        <dgm:presLayoutVars>
          <dgm:chMax val="0"/>
          <dgm:chPref val="0"/>
          <dgm:bulletEnabled val="1"/>
        </dgm:presLayoutVars>
      </dgm:prSet>
      <dgm:spPr/>
    </dgm:pt>
  </dgm:ptLst>
  <dgm:cxnLst>
    <dgm:cxn modelId="{E2C7A259-A642-4FD8-8C32-BEC8D8EDD124}" srcId="{82897EE6-46D3-4901-81FE-47530B2416B8}" destId="{1BA9F34E-5252-4ECE-BB08-7C8F8B17A67A}" srcOrd="2" destOrd="0" parTransId="{38945323-99AC-493C-B216-CEB3A5A49E05}" sibTransId="{FEC8732E-8923-48BA-9CB3-D63B57106BE3}"/>
    <dgm:cxn modelId="{C4A04A70-ED8E-4B49-9DAB-04D67DE2FC23}" type="presOf" srcId="{32B125B3-AEB4-4EB4-8858-9B5667107A3F}" destId="{5889B485-ABC8-6646-8FEF-902213EECEC0}" srcOrd="0" destOrd="0" presId="urn:microsoft.com/office/officeart/2005/8/layout/matrix3"/>
    <dgm:cxn modelId="{4267FC7C-FB95-F444-A9FA-6BDFF1EA3012}" type="presOf" srcId="{98909289-EC21-43FF-AA00-EA2ABBF48556}" destId="{987C63B4-380D-0E43-828E-1797DFAE2974}" srcOrd="0" destOrd="0" presId="urn:microsoft.com/office/officeart/2005/8/layout/matrix3"/>
    <dgm:cxn modelId="{598D5D83-B093-A943-88B7-51769E99135A}" type="presOf" srcId="{813A42FA-D572-449B-A598-9AA6695446F1}" destId="{C5A4E519-88FA-DB4F-842C-91F70D1A1190}" srcOrd="0" destOrd="0" presId="urn:microsoft.com/office/officeart/2005/8/layout/matrix3"/>
    <dgm:cxn modelId="{61F5E897-AF16-4CF1-9C4D-2EA36326C1A4}" srcId="{82897EE6-46D3-4901-81FE-47530B2416B8}" destId="{32B125B3-AEB4-4EB4-8858-9B5667107A3F}" srcOrd="3" destOrd="0" parTransId="{3662572C-C958-46C1-A848-BC12DDDA6392}" sibTransId="{6E013B7B-580C-4703-8ACF-3E8F0ABF1C32}"/>
    <dgm:cxn modelId="{A55ED2C7-6AC5-4FC2-8C5D-1B66C6888391}" srcId="{82897EE6-46D3-4901-81FE-47530B2416B8}" destId="{813A42FA-D572-449B-A598-9AA6695446F1}" srcOrd="1" destOrd="0" parTransId="{689186AF-3D95-4C13-AC41-2B39E22C7443}" sibTransId="{966BA974-4A0C-455A-A7FD-72753DFC3A22}"/>
    <dgm:cxn modelId="{6A1232E9-15F1-4CAE-94B8-9CEFCC3DAF41}" srcId="{82897EE6-46D3-4901-81FE-47530B2416B8}" destId="{98909289-EC21-43FF-AA00-EA2ABBF48556}" srcOrd="0" destOrd="0" parTransId="{90254681-91E2-422B-8548-95F14562F84F}" sibTransId="{E34C6582-C701-4C20-9943-D3FB23D35814}"/>
    <dgm:cxn modelId="{21E8CEEB-A55B-0440-9E0C-A6F7A4F35BAC}" type="presOf" srcId="{1BA9F34E-5252-4ECE-BB08-7C8F8B17A67A}" destId="{EF945DCD-5CBA-4A46-951F-078C87DC7D9B}" srcOrd="0" destOrd="0" presId="urn:microsoft.com/office/officeart/2005/8/layout/matrix3"/>
    <dgm:cxn modelId="{F81664F3-024A-044E-9109-26B916B5D5DD}" type="presOf" srcId="{82897EE6-46D3-4901-81FE-47530B2416B8}" destId="{DB70B865-1F53-EB49-B67F-31FA02668935}" srcOrd="0" destOrd="0" presId="urn:microsoft.com/office/officeart/2005/8/layout/matrix3"/>
    <dgm:cxn modelId="{449A1EC7-3978-4340-9CC2-369EC1A82115}" type="presParOf" srcId="{DB70B865-1F53-EB49-B67F-31FA02668935}" destId="{51746850-DD46-A244-8226-88F7A8CF980E}" srcOrd="0" destOrd="0" presId="urn:microsoft.com/office/officeart/2005/8/layout/matrix3"/>
    <dgm:cxn modelId="{135986B3-83DD-7441-8468-36D0BB959037}" type="presParOf" srcId="{DB70B865-1F53-EB49-B67F-31FA02668935}" destId="{987C63B4-380D-0E43-828E-1797DFAE2974}" srcOrd="1" destOrd="0" presId="urn:microsoft.com/office/officeart/2005/8/layout/matrix3"/>
    <dgm:cxn modelId="{63BD8B32-1B26-0440-9C5C-2E93A8165D7B}" type="presParOf" srcId="{DB70B865-1F53-EB49-B67F-31FA02668935}" destId="{C5A4E519-88FA-DB4F-842C-91F70D1A1190}" srcOrd="2" destOrd="0" presId="urn:microsoft.com/office/officeart/2005/8/layout/matrix3"/>
    <dgm:cxn modelId="{90161292-A538-954C-A9FD-C254AAFDB05B}" type="presParOf" srcId="{DB70B865-1F53-EB49-B67F-31FA02668935}" destId="{EF945DCD-5CBA-4A46-951F-078C87DC7D9B}" srcOrd="3" destOrd="0" presId="urn:microsoft.com/office/officeart/2005/8/layout/matrix3"/>
    <dgm:cxn modelId="{957F4F86-ED4B-D148-BBC2-978B2BB4C918}" type="presParOf" srcId="{DB70B865-1F53-EB49-B67F-31FA02668935}" destId="{5889B485-ABC8-6646-8FEF-902213EECEC0}"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746850-DD46-A244-8226-88F7A8CF980E}">
      <dsp:nvSpPr>
        <dsp:cNvPr id="0" name=""/>
        <dsp:cNvSpPr/>
      </dsp:nvSpPr>
      <dsp:spPr>
        <a:xfrm>
          <a:off x="2792773" y="0"/>
          <a:ext cx="4930054" cy="4930054"/>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7C63B4-380D-0E43-828E-1797DFAE2974}">
      <dsp:nvSpPr>
        <dsp:cNvPr id="0" name=""/>
        <dsp:cNvSpPr/>
      </dsp:nvSpPr>
      <dsp:spPr>
        <a:xfrm>
          <a:off x="3261128" y="468355"/>
          <a:ext cx="1922721" cy="19227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Neutrino: </a:t>
          </a:r>
        </a:p>
        <a:p>
          <a:pPr marL="0" lvl="0" indent="0" algn="ctr" defTabSz="755650">
            <a:lnSpc>
              <a:spcPct val="90000"/>
            </a:lnSpc>
            <a:spcBef>
              <a:spcPct val="0"/>
            </a:spcBef>
            <a:spcAft>
              <a:spcPct val="35000"/>
            </a:spcAft>
            <a:buNone/>
          </a:pPr>
          <a:r>
            <a:rPr lang="en-US" sz="1700" kern="1200" dirty="0"/>
            <a:t>DUNE, NKM3Net, </a:t>
          </a:r>
          <a:r>
            <a:rPr lang="en-US" sz="1700" kern="1200" dirty="0" err="1"/>
            <a:t>IceCube</a:t>
          </a:r>
          <a:r>
            <a:rPr lang="en-US" sz="1700" kern="1200" dirty="0"/>
            <a:t> Gen2</a:t>
          </a:r>
        </a:p>
      </dsp:txBody>
      <dsp:txXfrm>
        <a:off x="3354988" y="562215"/>
        <a:ext cx="1735001" cy="1735001"/>
      </dsp:txXfrm>
    </dsp:sp>
    <dsp:sp modelId="{C5A4E519-88FA-DB4F-842C-91F70D1A1190}">
      <dsp:nvSpPr>
        <dsp:cNvPr id="0" name=""/>
        <dsp:cNvSpPr/>
      </dsp:nvSpPr>
      <dsp:spPr>
        <a:xfrm>
          <a:off x="5331750" y="468355"/>
          <a:ext cx="1922721" cy="19227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Radio:</a:t>
          </a:r>
        </a:p>
        <a:p>
          <a:pPr marL="0" lvl="0" indent="0" algn="ctr" defTabSz="755650">
            <a:lnSpc>
              <a:spcPct val="90000"/>
            </a:lnSpc>
            <a:spcBef>
              <a:spcPct val="0"/>
            </a:spcBef>
            <a:spcAft>
              <a:spcPct val="35000"/>
            </a:spcAft>
            <a:buNone/>
          </a:pPr>
          <a:r>
            <a:rPr lang="en-US" sz="1700" kern="1200" dirty="0"/>
            <a:t>ng VLA, SKA</a:t>
          </a:r>
        </a:p>
      </dsp:txBody>
      <dsp:txXfrm>
        <a:off x="5425610" y="562215"/>
        <a:ext cx="1735001" cy="1735001"/>
      </dsp:txXfrm>
    </dsp:sp>
    <dsp:sp modelId="{EF945DCD-5CBA-4A46-951F-078C87DC7D9B}">
      <dsp:nvSpPr>
        <dsp:cNvPr id="0" name=""/>
        <dsp:cNvSpPr/>
      </dsp:nvSpPr>
      <dsp:spPr>
        <a:xfrm>
          <a:off x="3261128" y="2538977"/>
          <a:ext cx="1922721" cy="19227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X-ray/Gamma-ray:</a:t>
          </a:r>
        </a:p>
        <a:p>
          <a:pPr marL="0" lvl="0" indent="0" algn="ctr" defTabSz="755650">
            <a:lnSpc>
              <a:spcPct val="90000"/>
            </a:lnSpc>
            <a:spcBef>
              <a:spcPct val="0"/>
            </a:spcBef>
            <a:spcAft>
              <a:spcPct val="35000"/>
            </a:spcAft>
            <a:buNone/>
          </a:pPr>
          <a:r>
            <a:rPr lang="en-US" sz="1700" kern="1200" dirty="0"/>
            <a:t> Einstein Probe, Athena, THESEUS, HERMES</a:t>
          </a:r>
        </a:p>
      </dsp:txBody>
      <dsp:txXfrm>
        <a:off x="3354988" y="2632837"/>
        <a:ext cx="1735001" cy="1735001"/>
      </dsp:txXfrm>
    </dsp:sp>
    <dsp:sp modelId="{5889B485-ABC8-6646-8FEF-902213EECEC0}">
      <dsp:nvSpPr>
        <dsp:cNvPr id="0" name=""/>
        <dsp:cNvSpPr/>
      </dsp:nvSpPr>
      <dsp:spPr>
        <a:xfrm>
          <a:off x="5331750" y="2538977"/>
          <a:ext cx="1922721" cy="192272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Optical/IR:</a:t>
          </a:r>
        </a:p>
        <a:p>
          <a:pPr marL="0" lvl="0" indent="0" algn="ctr" defTabSz="755650">
            <a:lnSpc>
              <a:spcPct val="90000"/>
            </a:lnSpc>
            <a:spcBef>
              <a:spcPct val="0"/>
            </a:spcBef>
            <a:spcAft>
              <a:spcPct val="35000"/>
            </a:spcAft>
            <a:buNone/>
          </a:pPr>
          <a:r>
            <a:rPr lang="en-US" sz="1700" kern="1200" dirty="0"/>
            <a:t>Nancy Grace Roman, ELTs, VRO LSST</a:t>
          </a:r>
        </a:p>
      </dsp:txBody>
      <dsp:txXfrm>
        <a:off x="5425610" y="2632837"/>
        <a:ext cx="1735001" cy="1735001"/>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07T16:24:19.832"/>
    </inkml:context>
    <inkml:brush xml:id="br0">
      <inkml:brushProperty name="width" value="0.1" units="cm"/>
      <inkml:brushProperty name="height" value="0.1" units="cm"/>
      <inkml:brushProperty name="color" value="#AE198D"/>
      <inkml:brushProperty name="inkEffects" value="galaxy"/>
      <inkml:brushProperty name="anchorX" value="-33392.97266"/>
      <inkml:brushProperty name="anchorY" value="-24170.58984"/>
      <inkml:brushProperty name="scaleFactor" value="0.5"/>
    </inkml:brush>
  </inkml:definitions>
  <inkml:trace contextRef="#ctx0" brushRef="#br0">2094 1 24575,'-10'5'0,"1"3"0,3-3 0,-2 0 0,2 4 0,-4-4 0,0 0 0,0 4 0,4-3 0,-3-1 0,3 4 0,-4-3 0,0 4 0,-1 0 0,1-4 0,0 3 0,-1-3 0,1 4 0,0 0 0,-1-4 0,1 3 0,-1-3 0,1 4 0,0 0 0,-1-4 0,1 2 0,0-2 0,0-1 0,4 4 0,-3-7 0,3 7 0,-4-8 0,0 8 0,0-4 0,-1 6 0,1-6 0,0 4 0,-1-3 0,1 4 0,-6 1 0,-2 0 0,-6 1 0,7-1 0,-6 1 0,6-1 0,-1 0 0,-4 0 0,4 0 0,0 0 0,-4 6 0,5-5 0,-17 10 0,7-9 0,-7 10 0,17-11 0,-6 5 0,12-7 0,-11 2 0,10-2 0,-4 1 0,5-5 0,1 3 0,0-4 0,-1 1 0,1 3 0,-6-3 0,4 5 0,-21 5 0,13 2 0,-14 0 0,10 4 0,1-9 0,-1 10 0,-7-4 0,6 0 0,-6 4 0,7-10 0,-7 11 0,6-6 0,-6 2 0,7 2 0,1-9 0,-1 9 0,-7-2 0,6 4 0,-6 0 0,0 1 0,-12 6 0,8-5 0,-7 4 0,11-11 0,6 3 0,-6-8 0,13 2 0,-4 1 0,10-5 0,-10 5 0,10-7 0,-10 1 0,10 0 0,-4 0 0,6-1 0,-1 0 0,-4 5 0,4-4 0,-10 5 0,9-6 0,-4 1 0,6-1 0,-1-4 0,1 3 0,0-4 0,-1 1 0,5 3 0,-3-8 0,8 8 0,-8-7 0,3 11 0,-4-11 0,-1 12 0,1-9 0,0 6 0,0-2 0,0-3 0,-1 3 0,1-3 0,0 4 0,0-5 0,0 0 0,4-1 0,-3-3 0,8 8 0,-8-8 0,4 3 0,-1 0 0,2-3 0,4 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07T16:24:22.808"/>
    </inkml:context>
    <inkml:brush xml:id="br0">
      <inkml:brushProperty name="width" value="0.1" units="cm"/>
      <inkml:brushProperty name="height" value="0.1" units="cm"/>
      <inkml:brushProperty name="color" value="#AE198D"/>
      <inkml:brushProperty name="inkEffects" value="galaxy"/>
      <inkml:brushProperty name="anchorX" value="-44741.94531"/>
      <inkml:brushProperty name="anchorY" value="-32173.78516"/>
      <inkml:brushProperty name="scaleFactor" value="0.5"/>
    </inkml:brush>
  </inkml:definitions>
  <inkml:trace contextRef="#ctx0" brushRef="#br0">2 0 24575,'0'36'0,"0"-17"0,0 12 0,0-21 0,0 0 0,0 1 0,0-1 0,0 0 0,0-1 0,0 1 0,0-1 0,0 1 0,0-1 0,0 0 0,0 0 0,0 0 0,0 1 0,0-1 0,4-7 0,2-4 0,3-3 0,2-4 0,-1 3 0,0-4 0,0 4 0,0-3 0,1 8 0,-1-4 0,0 5 0,0-4 0,-9-1 0,-1-5 0,-10 1 0,1 0 0,0 4 0,4-4 0,-3 4 0,3-5 0,-1 1 0,-2 4 0,7-3 0,-9 7 0,5-3 0,0-1 0,1 0 0,-1 0 0,4-3 0,-7 7 0,3-8 0,-1 4 0,2-4 0,4 4 0,0 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07T16:24:48.364"/>
    </inkml:context>
    <inkml:brush xml:id="br0">
      <inkml:brushProperty name="width" value="0.1" units="cm"/>
      <inkml:brushProperty name="height" value="0.1" units="cm"/>
      <inkml:brushProperty name="color" value="#AE198D"/>
      <inkml:brushProperty name="inkEffects" value="galaxy"/>
      <inkml:brushProperty name="anchorX" value="-33392.97266"/>
      <inkml:brushProperty name="anchorY" value="-24170.58984"/>
      <inkml:brushProperty name="scaleFactor" value="0.5"/>
    </inkml:brush>
  </inkml:definitions>
  <inkml:trace contextRef="#ctx0" brushRef="#br0">2312 0 24575,'-10'7'0,"-1"2"0,4-4 0,-2 0 0,4 4 0,-7-2 0,1-1 0,1 4 0,3-5 0,-4 2 0,6 2 0,-8-2 0,3 4 0,-2 1 0,1-7 0,-1 6 0,1-4 0,-1 4 0,1-1 0,-1-3 0,1 4 0,-1-6 0,1 7 0,-1-1 0,2-4 0,-1 2 0,-1-2 0,1-2 0,4 6 0,-3-11 0,4 10 0,-6-8 0,1 7 0,-1-2 0,1 3 0,-1-3 0,2 2 0,-3-2 0,3 4 0,-8 1 0,-1 0 0,-8 3 0,8-3 0,-6 0 0,6 1 0,0-1 0,-6 0 0,6 0 0,-1 1 0,-4 4 0,4-3 0,-19 11 0,11-11 0,-10 11 0,18-11 0,-4 4 0,11-6 0,-11 0 0,11-1 0,-4 1 0,4-5 0,3 4 0,-3-6 0,3 2 0,-2 2 0,-6-2 0,4 5 0,-21 6 0,12 1 0,-14 2 0,10 4 0,1-11 0,0 11 0,-8-4 0,6 0 0,-5 5 0,6-12 0,-8 11 0,7-4 0,-6 0 0,8 4 0,1-11 0,-1 11 0,-9-2 0,7 1 0,-6 4 0,1 0 0,-15 6 0,8-6 0,-6 6 0,12-13 0,6 3 0,-5-8 0,12 2 0,-2-1 0,9-3 0,-11 4 0,13-6 0,-13 1 0,13-3 0,-8 3 0,10-1 0,-2-2 0,-4 6 0,3-3 0,-10 4 0,9-4 0,-3-3 0,6 2 0,-1-6 0,1 4 0,-1-3 0,1-1 0,4 4 0,-3-8 0,8 7 0,-7-8 0,2 15 0,-3-14 0,-3 14 0,3-11 0,-3 6 0,3 1 0,-2-7 0,1 6 0,-1-6 0,1 8 0,1-8 0,-1 0 0,4 0 0,-4-5 0,11 11 0,-10-11 0,5 5 0,-2 1 0,3-6 0,4 5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07T16:24:48.365"/>
    </inkml:context>
    <inkml:brush xml:id="br0">
      <inkml:brushProperty name="width" value="0.1" units="cm"/>
      <inkml:brushProperty name="height" value="0.1" units="cm"/>
      <inkml:brushProperty name="color" value="#AE198D"/>
      <inkml:brushProperty name="inkEffects" value="galaxy"/>
      <inkml:brushProperty name="anchorX" value="-44741.94531"/>
      <inkml:brushProperty name="anchorY" value="-32173.78516"/>
      <inkml:brushProperty name="scaleFactor" value="0.5"/>
    </inkml:brush>
  </inkml:definitions>
  <inkml:trace contextRef="#ctx0" brushRef="#br0">4 0 24575,'0'40'0,"0"-18"0,0 11 0,0-22 0,0 1 0,0-1 0,0 1 0,0-2 0,0 1 0,0 0 0,0-1 0,0 1 0,0-3 0,0 3 0,0 0 0,0-1 0,0 1 0,0-3 0,3-6 0,2-4 0,6-3 0,1-5 0,-1 4 0,1-6 0,-1 7 0,-1-6 0,3 9 0,-3-3 0,2 5 0,-1-3 0,-9-3 0,-4-4 0,-7-1 0,-1 1 0,-1 4 0,6-4 0,-4 5 0,2-6 0,2 0 0,-4 6 0,7-4 0,-8 8 0,4-3 0,-1-1 0,4-1 0,-3-1 0,6-1 0,-10 8 0,5-9 0,-1 2 0,1-2 0,5 2 0,0 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9A9F89-9C9D-474A-AC1A-B8F35315FA90}" type="datetimeFigureOut">
              <a:rPr lang="en-US" smtClean="0"/>
              <a:t>3/28/24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B1E129-0E47-BC4C-867A-2D121BAF391D}" type="slidenum">
              <a:rPr lang="en-US" smtClean="0"/>
              <a:t>‹#›</a:t>
            </a:fld>
            <a:endParaRPr lang="en-US"/>
          </a:p>
        </p:txBody>
      </p:sp>
    </p:spTree>
    <p:extLst>
      <p:ext uri="{BB962C8B-B14F-4D97-AF65-F5344CB8AC3E}">
        <p14:creationId xmlns:p14="http://schemas.microsoft.com/office/powerpoint/2010/main" val="2035697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Proposed next-generation ground-based gravitational-wave detector</a:t>
            </a:r>
          </a:p>
        </p:txBody>
      </p:sp>
      <p:sp>
        <p:nvSpPr>
          <p:cNvPr id="4" name="Slide Number Placeholder 3"/>
          <p:cNvSpPr>
            <a:spLocks noGrp="1"/>
          </p:cNvSpPr>
          <p:nvPr>
            <p:ph type="sldNum" sz="quarter" idx="5"/>
          </p:nvPr>
        </p:nvSpPr>
        <p:spPr/>
        <p:txBody>
          <a:bodyPr/>
          <a:lstStyle/>
          <a:p>
            <a:fld id="{8CB1E129-0E47-BC4C-867A-2D121BAF391D}" type="slidenum">
              <a:rPr lang="en-US" smtClean="0"/>
              <a:t>1</a:t>
            </a:fld>
            <a:endParaRPr lang="en-US"/>
          </a:p>
        </p:txBody>
      </p:sp>
    </p:spTree>
    <p:extLst>
      <p:ext uri="{BB962C8B-B14F-4D97-AF65-F5344CB8AC3E}">
        <p14:creationId xmlns:p14="http://schemas.microsoft.com/office/powerpoint/2010/main" val="1837443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Crucial science questions that we cannot yet answer</a:t>
            </a:r>
          </a:p>
        </p:txBody>
      </p:sp>
      <p:sp>
        <p:nvSpPr>
          <p:cNvPr id="4" name="Slide Number Placeholder 3"/>
          <p:cNvSpPr>
            <a:spLocks noGrp="1"/>
          </p:cNvSpPr>
          <p:nvPr>
            <p:ph type="sldNum" sz="quarter" idx="5"/>
          </p:nvPr>
        </p:nvSpPr>
        <p:spPr/>
        <p:txBody>
          <a:bodyPr/>
          <a:lstStyle/>
          <a:p>
            <a:fld id="{8CB1E129-0E47-BC4C-867A-2D121BAF391D}" type="slidenum">
              <a:rPr lang="en-US" smtClean="0"/>
              <a:t>11</a:t>
            </a:fld>
            <a:endParaRPr lang="en-US"/>
          </a:p>
        </p:txBody>
      </p:sp>
    </p:spTree>
    <p:extLst>
      <p:ext uri="{BB962C8B-B14F-4D97-AF65-F5344CB8AC3E}">
        <p14:creationId xmlns:p14="http://schemas.microsoft.com/office/powerpoint/2010/main" val="4258036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Equal mass, SNR&gt;8</a:t>
            </a:r>
          </a:p>
        </p:txBody>
      </p:sp>
      <p:sp>
        <p:nvSpPr>
          <p:cNvPr id="4" name="Slide Number Placeholder 3"/>
          <p:cNvSpPr>
            <a:spLocks noGrp="1"/>
          </p:cNvSpPr>
          <p:nvPr>
            <p:ph type="sldNum" sz="quarter" idx="5"/>
          </p:nvPr>
        </p:nvSpPr>
        <p:spPr/>
        <p:txBody>
          <a:bodyPr/>
          <a:lstStyle/>
          <a:p>
            <a:fld id="{5FDE3033-37E9-F644-B434-8F0FE89713A2}" type="slidenum">
              <a:rPr lang="en-US" smtClean="0"/>
              <a:t>12</a:t>
            </a:fld>
            <a:endParaRPr lang="en-US"/>
          </a:p>
        </p:txBody>
      </p:sp>
    </p:spTree>
    <p:extLst>
      <p:ext uri="{BB962C8B-B14F-4D97-AF65-F5344CB8AC3E}">
        <p14:creationId xmlns:p14="http://schemas.microsoft.com/office/powerpoint/2010/main" val="2577130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Such a large observatory is going to have a large footprint</a:t>
            </a:r>
          </a:p>
          <a:p>
            <a:r>
              <a:rPr lang="en-US" dirty="0"/>
              <a:t>Ancestral lands of indigenous peoples</a:t>
            </a:r>
          </a:p>
          <a:p>
            <a:r>
              <a:rPr lang="en-US" dirty="0"/>
              <a:t>Part of the site selection process is going to involve carefully creating partnerships with the local and indigenous communities that would be affected by the construction of these </a:t>
            </a:r>
            <a:r>
              <a:rPr lang="en-US" dirty="0" err="1"/>
              <a:t>intrusments</a:t>
            </a:r>
            <a:endParaRPr lang="en-US" dirty="0"/>
          </a:p>
        </p:txBody>
      </p:sp>
      <p:sp>
        <p:nvSpPr>
          <p:cNvPr id="4" name="Slide Number Placeholder 3"/>
          <p:cNvSpPr>
            <a:spLocks noGrp="1"/>
          </p:cNvSpPr>
          <p:nvPr>
            <p:ph type="sldNum" sz="quarter" idx="5"/>
          </p:nvPr>
        </p:nvSpPr>
        <p:spPr/>
        <p:txBody>
          <a:bodyPr/>
          <a:lstStyle/>
          <a:p>
            <a:fld id="{8CB1E129-0E47-BC4C-867A-2D121BAF391D}" type="slidenum">
              <a:rPr lang="en-US" smtClean="0"/>
              <a:t>14</a:t>
            </a:fld>
            <a:endParaRPr lang="en-US"/>
          </a:p>
        </p:txBody>
      </p:sp>
    </p:spTree>
    <p:extLst>
      <p:ext uri="{BB962C8B-B14F-4D97-AF65-F5344CB8AC3E}">
        <p14:creationId xmlns:p14="http://schemas.microsoft.com/office/powerpoint/2010/main" val="3295885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highlight>
                  <a:srgbClr val="FFFFFF"/>
                </a:highlight>
                <a:latin typeface="TeXGyreTermes"/>
              </a:rPr>
              <a:t>CE design will provide an order of magnitude improvement over A+ at 100 Hz, increasing to 50 times at 20 Hz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highlight>
                  <a:srgbClr val="FFFFFF"/>
                </a:highlight>
                <a:latin typeface="TeXGyreTermes"/>
              </a:rPr>
              <a:t>For those folks that are electromagnetic observers</a:t>
            </a:r>
            <a:endParaRPr lang="en-US" dirty="0">
              <a:effectLst/>
              <a:highlight>
                <a:srgbClr val="FFFFFF"/>
              </a:highlight>
            </a:endParaRPr>
          </a:p>
          <a:p>
            <a:endParaRPr lang="en-US" dirty="0"/>
          </a:p>
        </p:txBody>
      </p:sp>
      <p:sp>
        <p:nvSpPr>
          <p:cNvPr id="4" name="Slide Number Placeholder 3"/>
          <p:cNvSpPr>
            <a:spLocks noGrp="1"/>
          </p:cNvSpPr>
          <p:nvPr>
            <p:ph type="sldNum" sz="quarter" idx="5"/>
          </p:nvPr>
        </p:nvSpPr>
        <p:spPr/>
        <p:txBody>
          <a:bodyPr/>
          <a:lstStyle/>
          <a:p>
            <a:fld id="{8CB1E129-0E47-BC4C-867A-2D121BAF391D}" type="slidenum">
              <a:rPr lang="en-US" smtClean="0"/>
              <a:t>15</a:t>
            </a:fld>
            <a:endParaRPr lang="en-US"/>
          </a:p>
        </p:txBody>
      </p:sp>
    </p:spTree>
    <p:extLst>
      <p:ext uri="{BB962C8B-B14F-4D97-AF65-F5344CB8AC3E}">
        <p14:creationId xmlns:p14="http://schemas.microsoft.com/office/powerpoint/2010/main" val="11834248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Arm length increase is relatively low risk</a:t>
            </a:r>
          </a:p>
          <a:p>
            <a:r>
              <a:rPr lang="en-US" dirty="0"/>
              <a:t>Dual recycling – power recycling mirror at input, signal recycling (bandwidth) at output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FRM1200"/>
              </a:rPr>
              <a:t>Increased laser power in the arms amplifies the effect of the phase shift induced by an arm length change, leading to a stronger detector response to a passing gravitational wave.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highlight>
                  <a:srgbClr val="FFFFFF"/>
                </a:highlight>
                <a:latin typeface="TeXGyreTermes"/>
              </a:rPr>
              <a:t>Low </a:t>
            </a:r>
            <a:r>
              <a:rPr lang="en-US" sz="1200" dirty="0" err="1">
                <a:effectLst/>
                <a:highlight>
                  <a:srgbClr val="FFFFFF"/>
                </a:highlight>
                <a:latin typeface="TeXGyreTermes"/>
              </a:rPr>
              <a:t>freqs</a:t>
            </a:r>
            <a:r>
              <a:rPr lang="en-US" sz="1200" dirty="0">
                <a:effectLst/>
                <a:highlight>
                  <a:srgbClr val="FFFFFF"/>
                </a:highlight>
                <a:latin typeface="TeXGyreTermes"/>
              </a:rPr>
              <a:t> -&gt; radiation pressure (variation in the number of photos arriving) -&gt; amplitude quadrature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highlight>
                  <a:srgbClr val="FFFFFF"/>
                </a:highlight>
                <a:latin typeface="TeXGyreTermes"/>
              </a:rPr>
              <a:t>High </a:t>
            </a:r>
            <a:r>
              <a:rPr lang="en-US" sz="1200" dirty="0" err="1">
                <a:effectLst/>
                <a:highlight>
                  <a:srgbClr val="FFFFFF"/>
                </a:highlight>
                <a:latin typeface="TeXGyreTermes"/>
              </a:rPr>
              <a:t>freqs</a:t>
            </a:r>
            <a:r>
              <a:rPr lang="en-US" sz="1200" dirty="0">
                <a:effectLst/>
                <a:highlight>
                  <a:srgbClr val="FFFFFF"/>
                </a:highlight>
                <a:latin typeface="TeXGyreTermes"/>
              </a:rPr>
              <a:t> -&gt; shot noise (</a:t>
            </a:r>
            <a:r>
              <a:rPr lang="en-US" sz="1200" dirty="0">
                <a:effectLst/>
                <a:latin typeface="SFRM1200"/>
              </a:rPr>
              <a:t>arrival rate </a:t>
            </a:r>
            <a:r>
              <a:rPr lang="en-US" sz="1800" dirty="0">
                <a:effectLst/>
                <a:latin typeface="+mn-lt"/>
              </a:rPr>
              <a:t>of photos)</a:t>
            </a:r>
            <a:r>
              <a:rPr lang="en-US" sz="1200" dirty="0">
                <a:effectLst/>
                <a:highlight>
                  <a:srgbClr val="FFFFFF"/>
                </a:highlight>
                <a:latin typeface="TeXGyreTermes"/>
              </a:rPr>
              <a:t> -&gt; phase quadrature</a:t>
            </a:r>
          </a:p>
          <a:p>
            <a:endParaRPr lang="en-US" dirty="0"/>
          </a:p>
          <a:p>
            <a:r>
              <a:rPr lang="en-US" dirty="0"/>
              <a:t>1 micrometer wavelength laser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highlight>
                  <a:srgbClr val="FFFFFF"/>
                </a:highlight>
                <a:latin typeface="TeXGyreTermes"/>
              </a:rPr>
              <a:t>thermal noise in the test mass optical coatings is reduced twenty-fold due to the larger optical beams and the longer arms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highlight>
                  <a:srgbClr val="FFFFFF"/>
                </a:highlight>
                <a:latin typeface="TeXGyreHeros"/>
              </a:rPr>
              <a:t>“Test mass coatings” refers to the thermal noise level of the test masses </a:t>
            </a:r>
            <a:endParaRPr lang="en-US" sz="1800" dirty="0">
              <a:effectLst/>
              <a:highlight>
                <a:srgbClr val="FFFFFF"/>
              </a:highlight>
              <a:latin typeface="TeXGyreTerme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highlight>
                  <a:srgbClr val="FFFFFF"/>
                </a:highlight>
                <a:latin typeface="TeXGyreTermes"/>
              </a:rPr>
              <a:t>most other displacement noise couplings are suppressed ten-fold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highlight>
                  <a:srgbClr val="FFFFFF"/>
                </a:highlight>
                <a:latin typeface="TeXGyreTermesMath"/>
              </a:rPr>
              <a:t>2× </a:t>
            </a:r>
            <a:r>
              <a:rPr lang="en-US" sz="1800" dirty="0">
                <a:effectLst/>
                <a:highlight>
                  <a:srgbClr val="FFFFFF"/>
                </a:highlight>
                <a:latin typeface="TeXGyreTermes"/>
              </a:rPr>
              <a:t>quantum noise reduction at the LIGO observatories suggests that the </a:t>
            </a:r>
            <a:r>
              <a:rPr lang="en-US" sz="1800" dirty="0">
                <a:effectLst/>
                <a:highlight>
                  <a:srgbClr val="FFFFFF"/>
                </a:highlight>
                <a:latin typeface="TeXGyreTermesMath"/>
              </a:rPr>
              <a:t>3× </a:t>
            </a:r>
            <a:r>
              <a:rPr lang="en-US" sz="1800" dirty="0">
                <a:effectLst/>
                <a:highlight>
                  <a:srgbClr val="FFFFFF"/>
                </a:highlight>
                <a:latin typeface="TeXGyreTermes"/>
              </a:rPr>
              <a:t>quantum noise reduction assumed for CE is within reach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highlight>
                  <a:srgbClr val="FFFFFF"/>
                </a:highlight>
                <a:latin typeface="TeXGyreTermes"/>
              </a:rPr>
              <a:t>6 dB = factor of 4 improvement, 10 dB = OOM improvement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highlight>
                  <a:srgbClr val="FFFFFF"/>
                </a:highlight>
                <a:latin typeface="TeXGyreTermes"/>
              </a:rPr>
              <a:t>passive and active isolation systems scaled up from those in Advanced LIGO </a:t>
            </a:r>
            <a:endParaRPr lang="en-US" dirty="0">
              <a:effectLst/>
              <a:highlight>
                <a:srgbClr val="FFFFFF"/>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highlight>
                  <a:srgbClr val="FFFFFF"/>
                </a:highlight>
              </a:rPr>
              <a:t>Dedicated seismometer array to subtract Newtonian and gravity gradient noise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highlight>
                  <a:srgbClr val="FFFFFF"/>
                </a:highlight>
                <a:latin typeface="TeXGyreTermes"/>
              </a:rPr>
              <a:t>sum of infrastructure-specific noise sources that would be common to all future detectors utilizing the CE infrastructure </a:t>
            </a:r>
            <a:endParaRPr lang="en-US" dirty="0">
              <a:effectLst/>
              <a:highlight>
                <a:srgbClr val="FFFFFF"/>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highlight>
                <a:srgbClr val="FFFFFF"/>
              </a:highlight>
            </a:endParaRPr>
          </a:p>
        </p:txBody>
      </p:sp>
      <p:sp>
        <p:nvSpPr>
          <p:cNvPr id="4" name="Slide Number Placeholder 3"/>
          <p:cNvSpPr>
            <a:spLocks noGrp="1"/>
          </p:cNvSpPr>
          <p:nvPr>
            <p:ph type="sldNum" sz="quarter" idx="5"/>
          </p:nvPr>
        </p:nvSpPr>
        <p:spPr/>
        <p:txBody>
          <a:bodyPr/>
          <a:lstStyle/>
          <a:p>
            <a:fld id="{8CB1E129-0E47-BC4C-867A-2D121BAF391D}" type="slidenum">
              <a:rPr lang="en-US" smtClean="0"/>
              <a:t>16</a:t>
            </a:fld>
            <a:endParaRPr lang="en-US"/>
          </a:p>
        </p:txBody>
      </p:sp>
    </p:spTree>
    <p:extLst>
      <p:ext uri="{BB962C8B-B14F-4D97-AF65-F5344CB8AC3E}">
        <p14:creationId xmlns:p14="http://schemas.microsoft.com/office/powerpoint/2010/main" val="3228070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Synergy with JWST which can observe galaxies composed of the first stars but not individual stars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least one 40km CE </a:t>
            </a:r>
            <a:r>
              <a:rPr lang="en-US" dirty="0">
                <a:sym typeface="Wingdings" pitchFamily="2" charset="2"/>
              </a:rPr>
              <a:t> </a:t>
            </a:r>
            <a:r>
              <a:rPr lang="en-US" dirty="0"/>
              <a:t>100x higher BNS detection rate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Detection of PBH at z &gt; 15 impossible with </a:t>
            </a:r>
          </a:p>
        </p:txBody>
      </p:sp>
      <p:sp>
        <p:nvSpPr>
          <p:cNvPr id="4" name="Slide Number Placeholder 3"/>
          <p:cNvSpPr>
            <a:spLocks noGrp="1"/>
          </p:cNvSpPr>
          <p:nvPr>
            <p:ph type="sldNum" sz="quarter" idx="5"/>
          </p:nvPr>
        </p:nvSpPr>
        <p:spPr/>
        <p:txBody>
          <a:bodyPr/>
          <a:lstStyle/>
          <a:p>
            <a:fld id="{8CB1E129-0E47-BC4C-867A-2D121BAF391D}" type="slidenum">
              <a:rPr lang="en-US" smtClean="0"/>
              <a:t>18</a:t>
            </a:fld>
            <a:endParaRPr lang="en-US"/>
          </a:p>
        </p:txBody>
      </p:sp>
    </p:spTree>
    <p:extLst>
      <p:ext uri="{BB962C8B-B14F-4D97-AF65-F5344CB8AC3E}">
        <p14:creationId xmlns:p14="http://schemas.microsoft.com/office/powerpoint/2010/main" val="4448374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Synergy with JWST which can observe galaxies composed of the first stars but not individual stars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least one 40km CE </a:t>
            </a:r>
            <a:r>
              <a:rPr lang="en-US" dirty="0">
                <a:sym typeface="Wingdings" pitchFamily="2" charset="2"/>
              </a:rPr>
              <a:t> </a:t>
            </a:r>
            <a:r>
              <a:rPr lang="en-US" dirty="0"/>
              <a:t>100x higher BNS detection rate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Detection of PBH at z &gt; 15 impossible with </a:t>
            </a:r>
          </a:p>
        </p:txBody>
      </p:sp>
      <p:sp>
        <p:nvSpPr>
          <p:cNvPr id="4" name="Slide Number Placeholder 3"/>
          <p:cNvSpPr>
            <a:spLocks noGrp="1"/>
          </p:cNvSpPr>
          <p:nvPr>
            <p:ph type="sldNum" sz="quarter" idx="5"/>
          </p:nvPr>
        </p:nvSpPr>
        <p:spPr/>
        <p:txBody>
          <a:bodyPr/>
          <a:lstStyle/>
          <a:p>
            <a:fld id="{8CB1E129-0E47-BC4C-867A-2D121BAF391D}" type="slidenum">
              <a:rPr lang="en-US" smtClean="0"/>
              <a:t>19</a:t>
            </a:fld>
            <a:endParaRPr lang="en-US"/>
          </a:p>
        </p:txBody>
      </p:sp>
    </p:spTree>
    <p:extLst>
      <p:ext uri="{BB962C8B-B14F-4D97-AF65-F5344CB8AC3E}">
        <p14:creationId xmlns:p14="http://schemas.microsoft.com/office/powerpoint/2010/main" val="11184783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 radius constraint to better than 1% for hundreds of sources/year</a:t>
            </a:r>
          </a:p>
          <a:p>
            <a:r>
              <a:rPr lang="en-US" dirty="0" err="1"/>
              <a:t>Postmerger</a:t>
            </a:r>
            <a:r>
              <a:rPr lang="en-US" dirty="0"/>
              <a:t> detection SNR &gt; 5</a:t>
            </a:r>
          </a:p>
          <a:p>
            <a:r>
              <a:rPr lang="en-US" dirty="0"/>
              <a:t>Representative signal from </a:t>
            </a:r>
            <a:r>
              <a:rPr lang="en-US" dirty="0" err="1"/>
              <a:t>CoRe</a:t>
            </a:r>
            <a:r>
              <a:rPr lang="en-US" dirty="0"/>
              <a:t> simulation database (1.35 x2 NS with Sly </a:t>
            </a:r>
            <a:r>
              <a:rPr lang="en-US" dirty="0" err="1"/>
              <a:t>EoS</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highlight>
                  <a:srgbClr val="FFFFFF"/>
                </a:highlight>
                <a:latin typeface="TeXGyreTermes"/>
              </a:rPr>
              <a:t>finite temperature, rapid rotation and strong magnetic fields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least one 40km CE </a:t>
            </a:r>
            <a:r>
              <a:rPr lang="en-US" dirty="0">
                <a:sym typeface="Wingdings" pitchFamily="2" charset="2"/>
              </a:rPr>
              <a:t> </a:t>
            </a:r>
            <a:r>
              <a:rPr lang="en-US" dirty="0"/>
              <a:t>100x higher BNS detection rate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HLA not guaranteed detection of even </a:t>
            </a:r>
            <a:r>
              <a:rPr lang="en-US" dirty="0" err="1"/>
              <a:t>Sco</a:t>
            </a:r>
            <a:r>
              <a:rPr lang="en-US" dirty="0"/>
              <a:t> X-1 at the torque balance limit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Torque balance: spin-up torque from accretion = spin-down torque from GW emission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Known X-ray binaries with no observed pulsations (unknown GW 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NSs spin faster than 700 Hz, </a:t>
            </a:r>
            <a:r>
              <a:rPr lang="en-US" dirty="0" err="1"/>
              <a:t>f_GW</a:t>
            </a:r>
            <a:r>
              <a:rPr lang="en-US" dirty="0"/>
              <a:t> = 2*</a:t>
            </a:r>
            <a:r>
              <a:rPr lang="en-US" dirty="0" err="1"/>
              <a:t>f_spin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GW strain proportional to square root of X-ray flux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MSP spin down cutoff frequency-dependence is quadrupolar, minimum quadrupole 10^-9 (</a:t>
            </a:r>
            <a:r>
              <a:rPr lang="en-US" dirty="0" err="1"/>
              <a:t>cosn</a:t>
            </a:r>
            <a:endParaRPr lang="en-US" dirty="0"/>
          </a:p>
        </p:txBody>
      </p:sp>
      <p:sp>
        <p:nvSpPr>
          <p:cNvPr id="4" name="Slide Number Placeholder 3"/>
          <p:cNvSpPr>
            <a:spLocks noGrp="1"/>
          </p:cNvSpPr>
          <p:nvPr>
            <p:ph type="sldNum" sz="quarter" idx="5"/>
          </p:nvPr>
        </p:nvSpPr>
        <p:spPr/>
        <p:txBody>
          <a:bodyPr/>
          <a:lstStyle/>
          <a:p>
            <a:fld id="{8CB1E129-0E47-BC4C-867A-2D121BAF391D}" type="slidenum">
              <a:rPr lang="en-US" smtClean="0"/>
              <a:t>20</a:t>
            </a:fld>
            <a:endParaRPr lang="en-US"/>
          </a:p>
        </p:txBody>
      </p:sp>
    </p:spTree>
    <p:extLst>
      <p:ext uri="{BB962C8B-B14F-4D97-AF65-F5344CB8AC3E}">
        <p14:creationId xmlns:p14="http://schemas.microsoft.com/office/powerpoint/2010/main" val="18788262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 radius constraint to better than 1% for hundreds of sources/year</a:t>
            </a:r>
          </a:p>
          <a:p>
            <a:r>
              <a:rPr lang="en-US" dirty="0" err="1"/>
              <a:t>Postmerger</a:t>
            </a:r>
            <a:r>
              <a:rPr lang="en-US" dirty="0"/>
              <a:t> detection SNR &gt; 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highlight>
                  <a:srgbClr val="FFFFFF"/>
                </a:highlight>
                <a:latin typeface="TeXGyreTermes"/>
              </a:rPr>
              <a:t>finite temperature, rapid rotation and strong magnetic fields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HLA not guaranteed detection of even </a:t>
            </a:r>
            <a:r>
              <a:rPr lang="en-US" dirty="0" err="1"/>
              <a:t>Sco</a:t>
            </a:r>
            <a:r>
              <a:rPr lang="en-US" dirty="0"/>
              <a:t> X-1 at the torque balance limit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Synergy with next-generation radio arrays that will expand the population of known MSPs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Supernova detection would be concordant with detection of neutrinos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Torque balance: spin-up torque from accretion = spin-down torque from GW emission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Known X-ray binaries with no observed pulsations (unknown GW 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NSs spin faster than 700 Hz, </a:t>
            </a:r>
            <a:r>
              <a:rPr lang="en-US" dirty="0" err="1"/>
              <a:t>f_GW</a:t>
            </a:r>
            <a:r>
              <a:rPr lang="en-US" dirty="0"/>
              <a:t> = 2*</a:t>
            </a:r>
            <a:r>
              <a:rPr lang="en-US" dirty="0" err="1"/>
              <a:t>f_spin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GW strain proportional to square root of X-ray flux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MSP spin down cutoff frequency-dependence is quadrupolar, minimum quadrupole 10^-9 (</a:t>
            </a:r>
            <a:r>
              <a:rPr lang="en-US" dirty="0" err="1"/>
              <a:t>cosn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Representative signal from </a:t>
            </a:r>
            <a:r>
              <a:rPr lang="en-US" dirty="0" err="1"/>
              <a:t>CoRe</a:t>
            </a:r>
            <a:r>
              <a:rPr lang="en-US" dirty="0"/>
              <a:t> simulation database (1.35 x2 NS with Sly </a:t>
            </a:r>
            <a:r>
              <a:rPr lang="en-US" dirty="0" err="1"/>
              <a:t>EoS</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CB1E129-0E47-BC4C-867A-2D121BAF391D}" type="slidenum">
              <a:rPr lang="en-US" smtClean="0"/>
              <a:t>21</a:t>
            </a:fld>
            <a:endParaRPr lang="en-US"/>
          </a:p>
        </p:txBody>
      </p:sp>
    </p:spTree>
    <p:extLst>
      <p:ext uri="{BB962C8B-B14F-4D97-AF65-F5344CB8AC3E}">
        <p14:creationId xmlns:p14="http://schemas.microsoft.com/office/powerpoint/2010/main" val="2645246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Notes Placeholder 2"/>
              <p:cNvSpPr>
                <a:spLocks noGrp="1"/>
              </p:cNvSpPr>
              <p:nvPr>
                <p:ph type="body" idx="1"/>
              </p:nvPr>
            </p:nvSpPr>
            <p:spPr/>
            <p:txBody>
              <a:bodyPr/>
              <a:lstStyle/>
              <a:p>
                <a:r>
                  <a:rPr lang="en-US" dirty="0"/>
                  <a:t>3 </a:t>
                </a:r>
                <a:r>
                  <a:rPr lang="en-US" dirty="0" err="1"/>
                  <a:t>yrs</a:t>
                </a:r>
                <a:r>
                  <a:rPr lang="en-US" dirty="0"/>
                  <a:t> of operation including at least one 40km CE -&gt; ~10 BBH with SNR &gt; 1000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Precision tests using single sources with SNR &gt; 1000 and ensemble of 10</a:t>
                </a:r>
                <a:r>
                  <a:rPr lang="en-US" baseline="30000" dirty="0"/>
                  <a:t>5</a:t>
                </a:r>
                <a:r>
                  <a:rPr lang="en-US" dirty="0"/>
                  <a:t> black holes/</a:t>
                </a:r>
                <a:r>
                  <a:rPr lang="en-US" dirty="0" err="1"/>
                  <a:t>yr</a:t>
                </a:r>
                <a:endParaRPr lang="en-US" dirty="0"/>
              </a:p>
              <a:p>
                <a:r>
                  <a:rPr lang="en-US" dirty="0"/>
                  <a:t>Improve constraints on theory-agnostic tests of GR by 100x</a:t>
                </a:r>
              </a:p>
              <a:p>
                <a:r>
                  <a:rPr lang="en-US" dirty="0"/>
                  <a:t>Ringdown tests of the no-hair theorem with 100s of sources with post-</a:t>
                </a:r>
                <a:r>
                  <a:rPr lang="en-US" dirty="0" err="1"/>
                  <a:t>inspiral</a:t>
                </a:r>
                <a:r>
                  <a:rPr lang="en-US" dirty="0"/>
                  <a:t> SNR &gt; 100</a:t>
                </a:r>
              </a:p>
              <a:p>
                <a:r>
                  <a:rPr lang="en-US" dirty="0"/>
                  <a:t>40km CE can uniquely distinguish between two scalar non-GR modes</a:t>
                </a:r>
              </a:p>
              <a:p>
                <a:r>
                  <a:rPr lang="en-US" dirty="0"/>
                  <a:t>BNS + counterpart at </a:t>
                </a:r>
                <a14:m>
                  <m:oMath xmlns:m="http://schemas.openxmlformats.org/officeDocument/2006/math">
                    <m:r>
                      <a:rPr lang="en-US" b="0" i="1" smtClean="0">
                        <a:latin typeface="Cambria Math" panose="02040503050406030204" pitchFamily="18" charset="0"/>
                      </a:rPr>
                      <m:t>𝑧</m:t>
                    </m:r>
                    <m:r>
                      <a:rPr lang="en-US" b="0" i="1" smtClean="0">
                        <a:latin typeface="Cambria Math" panose="02040503050406030204" pitchFamily="18" charset="0"/>
                      </a:rPr>
                      <m:t>~5</m:t>
                    </m:r>
                  </m:oMath>
                </a14:m>
                <a:r>
                  <a:rPr lang="en-US" dirty="0"/>
                  <a:t> </a:t>
                </a:r>
                <a:r>
                  <a:rPr lang="en-US" dirty="0">
                    <a:sym typeface="Wingdings" pitchFamily="2" charset="2"/>
                  </a:rPr>
                  <a:t> 1000x improved constraint on graviton mass</a:t>
                </a:r>
              </a:p>
              <a:p>
                <a:r>
                  <a:rPr lang="en-US" dirty="0">
                    <a:sym typeface="Wingdings" pitchFamily="2" charset="2"/>
                  </a:rPr>
                  <a:t>Detection of memory effect rules out &gt; 4 propagation dimensions</a:t>
                </a:r>
                <a:endParaRPr lang="en-US" dirty="0"/>
              </a:p>
            </p:txBody>
          </p:sp>
        </mc:Choice>
        <mc:Fallback>
          <p:sp>
            <p:nvSpPr>
              <p:cNvPr id="3" name="Notes Placeholder 2"/>
              <p:cNvSpPr>
                <a:spLocks noGrp="1"/>
              </p:cNvSpPr>
              <p:nvPr>
                <p:ph type="body" idx="1"/>
              </p:nvPr>
            </p:nvSpPr>
            <p:spPr/>
            <p:txBody>
              <a:bodyPr/>
              <a:lstStyle/>
              <a:p>
                <a:r>
                  <a:rPr lang="en-US" dirty="0"/>
                  <a:t>3 </a:t>
                </a:r>
                <a:r>
                  <a:rPr lang="en-US" dirty="0" err="1"/>
                  <a:t>yrs</a:t>
                </a:r>
                <a:r>
                  <a:rPr lang="en-US" dirty="0"/>
                  <a:t> of operation including at least one 40km CE -&gt; ~10 BBH with SNR &gt; 1000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Precision tests using single sources with SNR &gt; 1000 and ensemble of 10</a:t>
                </a:r>
                <a:r>
                  <a:rPr lang="en-US" baseline="30000" dirty="0"/>
                  <a:t>5</a:t>
                </a:r>
                <a:r>
                  <a:rPr lang="en-US" dirty="0"/>
                  <a:t> black holes/</a:t>
                </a:r>
                <a:r>
                  <a:rPr lang="en-US" dirty="0" err="1"/>
                  <a:t>yr</a:t>
                </a:r>
                <a:endParaRPr lang="en-US" dirty="0"/>
              </a:p>
              <a:p>
                <a:r>
                  <a:rPr lang="en-US" dirty="0"/>
                  <a:t>Improve constraints on theory-agnostic tests of GR by 100x</a:t>
                </a:r>
              </a:p>
              <a:p>
                <a:r>
                  <a:rPr lang="en-US" dirty="0"/>
                  <a:t>Ringdown tests of the no-hair theorem with 100s of sources with post-</a:t>
                </a:r>
                <a:r>
                  <a:rPr lang="en-US" dirty="0" err="1"/>
                  <a:t>inspiral</a:t>
                </a:r>
                <a:r>
                  <a:rPr lang="en-US" dirty="0"/>
                  <a:t> SNR &gt; 100</a:t>
                </a:r>
              </a:p>
              <a:p>
                <a:r>
                  <a:rPr lang="en-US" dirty="0"/>
                  <a:t>40km CE can uniquely distinguish between two scalar non-GR modes</a:t>
                </a:r>
              </a:p>
              <a:p>
                <a:r>
                  <a:rPr lang="en-US" dirty="0"/>
                  <a:t>BNS + counterpart at </a:t>
                </a:r>
                <a:r>
                  <a:rPr lang="en-US" b="0" i="0">
                    <a:latin typeface="Cambria Math" panose="02040503050406030204" pitchFamily="18" charset="0"/>
                  </a:rPr>
                  <a:t>𝑧~5</a:t>
                </a:r>
                <a:r>
                  <a:rPr lang="en-US" dirty="0"/>
                  <a:t> </a:t>
                </a:r>
                <a:r>
                  <a:rPr lang="en-US" dirty="0">
                    <a:sym typeface="Wingdings" pitchFamily="2" charset="2"/>
                  </a:rPr>
                  <a:t> 1000x improved constraint on graviton mass</a:t>
                </a:r>
              </a:p>
              <a:p>
                <a:r>
                  <a:rPr lang="en-US" dirty="0">
                    <a:sym typeface="Wingdings" pitchFamily="2" charset="2"/>
                  </a:rPr>
                  <a:t>Detection of memory effect rules out &gt; 4 propagation dimensions</a:t>
                </a:r>
                <a:endParaRPr lang="en-US" dirty="0"/>
              </a:p>
            </p:txBody>
          </p:sp>
        </mc:Fallback>
      </mc:AlternateContent>
      <p:sp>
        <p:nvSpPr>
          <p:cNvPr id="4" name="Slide Number Placeholder 3"/>
          <p:cNvSpPr>
            <a:spLocks noGrp="1"/>
          </p:cNvSpPr>
          <p:nvPr>
            <p:ph type="sldNum" sz="quarter" idx="5"/>
          </p:nvPr>
        </p:nvSpPr>
        <p:spPr/>
        <p:txBody>
          <a:bodyPr/>
          <a:lstStyle/>
          <a:p>
            <a:fld id="{8CB1E129-0E47-BC4C-867A-2D121BAF391D}" type="slidenum">
              <a:rPr lang="en-US" smtClean="0"/>
              <a:t>23</a:t>
            </a:fld>
            <a:endParaRPr lang="en-US"/>
          </a:p>
        </p:txBody>
      </p:sp>
    </p:spTree>
    <p:extLst>
      <p:ext uri="{BB962C8B-B14F-4D97-AF65-F5344CB8AC3E}">
        <p14:creationId xmlns:p14="http://schemas.microsoft.com/office/powerpoint/2010/main" val="3844765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313A53"/>
                </a:solidFill>
                <a:effectLst/>
                <a:latin typeface="Georgia" panose="02040502050405020303" pitchFamily="18" charset="0"/>
              </a:rPr>
              <a:t>Start off with some background in the context of current detectors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313A53"/>
                </a:solidFill>
                <a:effectLst/>
                <a:latin typeface="Georgia" panose="02040502050405020303" pitchFamily="18" charset="0"/>
              </a:rPr>
              <a:t>Next-Generation Gravitational Wave Observatory Subcommittee </a:t>
            </a:r>
          </a:p>
        </p:txBody>
      </p:sp>
      <p:sp>
        <p:nvSpPr>
          <p:cNvPr id="4" name="Slide Number Placeholder 3"/>
          <p:cNvSpPr>
            <a:spLocks noGrp="1"/>
          </p:cNvSpPr>
          <p:nvPr>
            <p:ph type="sldNum" sz="quarter" idx="5"/>
          </p:nvPr>
        </p:nvSpPr>
        <p:spPr/>
        <p:txBody>
          <a:bodyPr/>
          <a:lstStyle/>
          <a:p>
            <a:fld id="{8CB1E129-0E47-BC4C-867A-2D121BAF391D}" type="slidenum">
              <a:rPr lang="en-US" smtClean="0"/>
              <a:t>2</a:t>
            </a:fld>
            <a:endParaRPr lang="en-US"/>
          </a:p>
        </p:txBody>
      </p:sp>
    </p:spTree>
    <p:extLst>
      <p:ext uri="{BB962C8B-B14F-4D97-AF65-F5344CB8AC3E}">
        <p14:creationId xmlns:p14="http://schemas.microsoft.com/office/powerpoint/2010/main" val="41283017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Gravitational atom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highlight>
                  <a:srgbClr val="FFFFFF"/>
                </a:highlight>
                <a:latin typeface="TeXGyreTermes"/>
              </a:rPr>
              <a:t>ultra-light boson (axion) with mass in the range </a:t>
            </a:r>
            <a:r>
              <a:rPr lang="en-US" sz="1800" dirty="0">
                <a:effectLst/>
                <a:highlight>
                  <a:srgbClr val="FFFFFF"/>
                </a:highlight>
                <a:latin typeface="TeXGyreTermesMath"/>
              </a:rPr>
              <a:t>∼ </a:t>
            </a:r>
            <a:r>
              <a:rPr lang="en-US" sz="1800" dirty="0">
                <a:effectLst/>
                <a:highlight>
                  <a:srgbClr val="FFFFFF"/>
                </a:highlight>
                <a:latin typeface="TeXGyreTermes"/>
              </a:rPr>
              <a:t>10−13 to 10−12 eV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highlight>
                  <a:srgbClr val="FFFFFF"/>
                </a:highlight>
                <a:latin typeface="TeXGyreTermes"/>
              </a:rPr>
              <a:t>Superradiance</a:t>
            </a:r>
            <a:r>
              <a:rPr lang="en-US" sz="1800" dirty="0">
                <a:effectLst/>
                <a:highlight>
                  <a:srgbClr val="FFFFFF"/>
                </a:highlight>
                <a:latin typeface="TeXGyreTermes"/>
              </a:rPr>
              <a:t> process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FRM1000"/>
              </a:rPr>
              <a:t>emit quasi- monochromatic, persistent, GWs via boson-boson annihilation </a:t>
            </a:r>
            <a:endParaRPr lang="en-US" sz="2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highlight>
                <a:srgbClr val="FFFFFF"/>
              </a:highlight>
              <a:latin typeface="TeXGyreTerme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highlight>
                <a:srgbClr val="FFFFFF"/>
              </a:highlight>
            </a:endParaRPr>
          </a:p>
          <a:p>
            <a:endParaRPr lang="en-US" dirty="0"/>
          </a:p>
        </p:txBody>
      </p:sp>
      <p:sp>
        <p:nvSpPr>
          <p:cNvPr id="4" name="Slide Number Placeholder 3"/>
          <p:cNvSpPr>
            <a:spLocks noGrp="1"/>
          </p:cNvSpPr>
          <p:nvPr>
            <p:ph type="sldNum" sz="quarter" idx="5"/>
          </p:nvPr>
        </p:nvSpPr>
        <p:spPr/>
        <p:txBody>
          <a:bodyPr/>
          <a:lstStyle/>
          <a:p>
            <a:fld id="{8CB1E129-0E47-BC4C-867A-2D121BAF391D}" type="slidenum">
              <a:rPr lang="en-US" smtClean="0"/>
              <a:t>24</a:t>
            </a:fld>
            <a:endParaRPr lang="en-US"/>
          </a:p>
        </p:txBody>
      </p:sp>
    </p:spTree>
    <p:extLst>
      <p:ext uri="{BB962C8B-B14F-4D97-AF65-F5344CB8AC3E}">
        <p14:creationId xmlns:p14="http://schemas.microsoft.com/office/powerpoint/2010/main" val="11587440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Aggressive funding model hopefully enabled by the favorable report of the MPSAC</a:t>
            </a:r>
          </a:p>
          <a:p>
            <a:r>
              <a:rPr lang="en-US" dirty="0"/>
              <a:t>conceptual design review (CDR), preliminary design review (PDR, budget is final), final design review (FDR)</a:t>
            </a:r>
          </a:p>
        </p:txBody>
      </p:sp>
      <p:sp>
        <p:nvSpPr>
          <p:cNvPr id="4" name="Slide Number Placeholder 3"/>
          <p:cNvSpPr>
            <a:spLocks noGrp="1"/>
          </p:cNvSpPr>
          <p:nvPr>
            <p:ph type="sldNum" sz="quarter" idx="5"/>
          </p:nvPr>
        </p:nvSpPr>
        <p:spPr/>
        <p:txBody>
          <a:bodyPr/>
          <a:lstStyle/>
          <a:p>
            <a:fld id="{8CB1E129-0E47-BC4C-867A-2D121BAF391D}" type="slidenum">
              <a:rPr lang="en-US" smtClean="0"/>
              <a:t>25</a:t>
            </a:fld>
            <a:endParaRPr lang="en-US"/>
          </a:p>
        </p:txBody>
      </p:sp>
    </p:spTree>
    <p:extLst>
      <p:ext uri="{BB962C8B-B14F-4D97-AF65-F5344CB8AC3E}">
        <p14:creationId xmlns:p14="http://schemas.microsoft.com/office/powerpoint/2010/main" val="26083520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B1E129-0E47-BC4C-867A-2D121BAF391D}" type="slidenum">
              <a:rPr lang="en-US" smtClean="0"/>
              <a:t>26</a:t>
            </a:fld>
            <a:endParaRPr lang="en-US"/>
          </a:p>
        </p:txBody>
      </p:sp>
    </p:spTree>
    <p:extLst>
      <p:ext uri="{BB962C8B-B14F-4D97-AF65-F5344CB8AC3E}">
        <p14:creationId xmlns:p14="http://schemas.microsoft.com/office/powerpoint/2010/main" val="5070232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Erewhon"/>
              </a:rPr>
              <a:t>deeper sensitivity, new bands of observation and higher precision. </a:t>
            </a:r>
            <a:endParaRPr lang="en-US" dirty="0"/>
          </a:p>
          <a:p>
            <a:endParaRPr lang="en-US" dirty="0"/>
          </a:p>
        </p:txBody>
      </p:sp>
      <p:sp>
        <p:nvSpPr>
          <p:cNvPr id="4" name="Slide Number Placeholder 3"/>
          <p:cNvSpPr>
            <a:spLocks noGrp="1"/>
          </p:cNvSpPr>
          <p:nvPr>
            <p:ph type="sldNum" sz="quarter" idx="5"/>
          </p:nvPr>
        </p:nvSpPr>
        <p:spPr/>
        <p:txBody>
          <a:bodyPr/>
          <a:lstStyle/>
          <a:p>
            <a:fld id="{8CB1E129-0E47-BC4C-867A-2D121BAF391D}" type="slidenum">
              <a:rPr lang="en-US" smtClean="0"/>
              <a:t>27</a:t>
            </a:fld>
            <a:endParaRPr lang="en-US"/>
          </a:p>
        </p:txBody>
      </p:sp>
    </p:spTree>
    <p:extLst>
      <p:ext uri="{BB962C8B-B14F-4D97-AF65-F5344CB8AC3E}">
        <p14:creationId xmlns:p14="http://schemas.microsoft.com/office/powerpoint/2010/main" val="2483881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Reframe “methods development” to indicate that it doesn’t depend critically on observations, stress that projects will all include application to data</a:t>
            </a:r>
          </a:p>
          <a:p>
            <a:endParaRPr lang="en-US" dirty="0"/>
          </a:p>
          <a:p>
            <a:r>
              <a:rPr lang="en-US" dirty="0"/>
              <a:t>Put the three main thrusts of my research into the context of the observational landscape of the next decade and beyond</a:t>
            </a:r>
          </a:p>
          <a:p>
            <a:r>
              <a:rPr lang="en-US" dirty="0"/>
              <a:t>LISA, on which I’ve also worked though I didn’t get a chance to talk about</a:t>
            </a:r>
          </a:p>
          <a:p>
            <a:endParaRPr lang="en-US" dirty="0"/>
          </a:p>
          <a:p>
            <a:r>
              <a:rPr lang="en-US" dirty="0"/>
              <a:t>O4: ending Jan 2025, LHO 130 </a:t>
            </a:r>
            <a:r>
              <a:rPr lang="en-US" dirty="0" err="1"/>
              <a:t>Mpc</a:t>
            </a:r>
            <a:r>
              <a:rPr lang="en-US" dirty="0"/>
              <a:t>, LLO 170 </a:t>
            </a:r>
            <a:r>
              <a:rPr lang="en-US" dirty="0" err="1"/>
              <a:t>Mpc</a:t>
            </a:r>
            <a:r>
              <a:rPr lang="en-US" dirty="0"/>
              <a:t>, Virgo to enter at 45 </a:t>
            </a:r>
            <a:r>
              <a:rPr lang="en-US" dirty="0" err="1"/>
              <a:t>Mpc</a:t>
            </a:r>
            <a:r>
              <a:rPr lang="en-US" dirty="0"/>
              <a:t>, KAGRA delayed due to mag 7.6 earthquake in Japan, 2-detector sky areas 50% 300-1000 deg2</a:t>
            </a:r>
          </a:p>
          <a:p>
            <a:r>
              <a:rPr lang="en-US" dirty="0"/>
              <a:t>O5: starting 2026-2027 for two years, planned sensitivity around 250-350 </a:t>
            </a:r>
            <a:r>
              <a:rPr lang="en-US" dirty="0" err="1"/>
              <a:t>Mpc</a:t>
            </a:r>
            <a:r>
              <a:rPr lang="en-US" dirty="0"/>
              <a:t>, pessimistic ~50 BNS per year</a:t>
            </a:r>
          </a:p>
          <a:p>
            <a:r>
              <a:rPr lang="en-US" dirty="0"/>
              <a:t>A# aim for 600 </a:t>
            </a:r>
            <a:r>
              <a:rPr lang="en-US" dirty="0" err="1"/>
              <a:t>Mpc</a:t>
            </a:r>
            <a:r>
              <a:rPr lang="en-US" dirty="0"/>
              <a:t> range, pessimistic ~250 BNS per year, </a:t>
            </a:r>
            <a:r>
              <a:rPr lang="en-US" dirty="0" err="1"/>
              <a:t>Virgo_nEXT</a:t>
            </a:r>
            <a:r>
              <a:rPr lang="en-US" dirty="0"/>
              <a:t> facility limit 250-500 </a:t>
            </a:r>
            <a:r>
              <a:rPr lang="en-US" dirty="0" err="1"/>
              <a:t>Mpc</a:t>
            </a:r>
            <a:endParaRPr lang="en-US" dirty="0"/>
          </a:p>
        </p:txBody>
      </p:sp>
      <p:sp>
        <p:nvSpPr>
          <p:cNvPr id="4" name="Slide Number Placeholder 3"/>
          <p:cNvSpPr>
            <a:spLocks noGrp="1"/>
          </p:cNvSpPr>
          <p:nvPr>
            <p:ph type="sldNum" sz="quarter" idx="5"/>
          </p:nvPr>
        </p:nvSpPr>
        <p:spPr/>
        <p:txBody>
          <a:bodyPr/>
          <a:lstStyle/>
          <a:p>
            <a:fld id="{5FDE3033-37E9-F644-B434-8F0FE89713A2}" type="slidenum">
              <a:rPr lang="en-US" smtClean="0"/>
              <a:t>29</a:t>
            </a:fld>
            <a:endParaRPr lang="en-US"/>
          </a:p>
        </p:txBody>
      </p:sp>
    </p:spTree>
    <p:extLst>
      <p:ext uri="{BB962C8B-B14F-4D97-AF65-F5344CB8AC3E}">
        <p14:creationId xmlns:p14="http://schemas.microsoft.com/office/powerpoint/2010/main" val="40350197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Totals: BBH 2 NSBH 4 BNS 12</a:t>
            </a:r>
          </a:p>
        </p:txBody>
      </p:sp>
      <p:sp>
        <p:nvSpPr>
          <p:cNvPr id="4" name="Slide Number Placeholder 3"/>
          <p:cNvSpPr>
            <a:spLocks noGrp="1"/>
          </p:cNvSpPr>
          <p:nvPr>
            <p:ph type="sldNum" sz="quarter" idx="5"/>
          </p:nvPr>
        </p:nvSpPr>
        <p:spPr/>
        <p:txBody>
          <a:bodyPr/>
          <a:lstStyle/>
          <a:p>
            <a:fld id="{5FDE3033-37E9-F644-B434-8F0FE89713A2}" type="slidenum">
              <a:rPr lang="en-US" smtClean="0"/>
              <a:t>30</a:t>
            </a:fld>
            <a:endParaRPr lang="en-US"/>
          </a:p>
        </p:txBody>
      </p:sp>
    </p:spTree>
    <p:extLst>
      <p:ext uri="{BB962C8B-B14F-4D97-AF65-F5344CB8AC3E}">
        <p14:creationId xmlns:p14="http://schemas.microsoft.com/office/powerpoint/2010/main" val="2323834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313A53"/>
                </a:solidFill>
                <a:effectLst/>
                <a:latin typeface="Georgia" panose="02040502050405020303" pitchFamily="18" charset="0"/>
              </a:rPr>
              <a:t>Start off with some background in the context of current detectors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313A53"/>
                </a:solidFill>
                <a:effectLst/>
                <a:latin typeface="Georgia" panose="02040502050405020303" pitchFamily="18" charset="0"/>
              </a:rPr>
              <a:t>Next-Generation Gravitational Wave Observatory Subcommittee </a:t>
            </a:r>
          </a:p>
        </p:txBody>
      </p:sp>
      <p:sp>
        <p:nvSpPr>
          <p:cNvPr id="4" name="Slide Number Placeholder 3"/>
          <p:cNvSpPr>
            <a:spLocks noGrp="1"/>
          </p:cNvSpPr>
          <p:nvPr>
            <p:ph type="sldNum" sz="quarter" idx="5"/>
          </p:nvPr>
        </p:nvSpPr>
        <p:spPr/>
        <p:txBody>
          <a:bodyPr/>
          <a:lstStyle/>
          <a:p>
            <a:fld id="{8CB1E129-0E47-BC4C-867A-2D121BAF391D}" type="slidenum">
              <a:rPr lang="en-US" smtClean="0"/>
              <a:t>3</a:t>
            </a:fld>
            <a:endParaRPr lang="en-US"/>
          </a:p>
        </p:txBody>
      </p:sp>
    </p:spTree>
    <p:extLst>
      <p:ext uri="{BB962C8B-B14F-4D97-AF65-F5344CB8AC3E}">
        <p14:creationId xmlns:p14="http://schemas.microsoft.com/office/powerpoint/2010/main" val="2485245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now able to probe gravitational waves across many decades in frequency</a:t>
            </a:r>
          </a:p>
          <a:p>
            <a:r>
              <a:rPr lang="en-US" dirty="0"/>
              <a:t>Sensitivity of key facilities as a function of frequency</a:t>
            </a:r>
          </a:p>
          <a:p>
            <a:r>
              <a:rPr lang="en-US" dirty="0"/>
              <a:t>Pulsar timing arrays - international effort using radio telescopes around the world</a:t>
            </a:r>
          </a:p>
        </p:txBody>
      </p:sp>
      <p:sp>
        <p:nvSpPr>
          <p:cNvPr id="4" name="Slide Number Placeholder 3"/>
          <p:cNvSpPr>
            <a:spLocks noGrp="1"/>
          </p:cNvSpPr>
          <p:nvPr>
            <p:ph type="sldNum" sz="quarter" idx="5"/>
          </p:nvPr>
        </p:nvSpPr>
        <p:spPr/>
        <p:txBody>
          <a:bodyPr/>
          <a:lstStyle/>
          <a:p>
            <a:fld id="{8CB1E129-0E47-BC4C-867A-2D121BAF391D}" type="slidenum">
              <a:rPr lang="en-US" smtClean="0"/>
              <a:t>4</a:t>
            </a:fld>
            <a:endParaRPr lang="en-US"/>
          </a:p>
        </p:txBody>
      </p:sp>
    </p:spTree>
    <p:extLst>
      <p:ext uri="{BB962C8B-B14F-4D97-AF65-F5344CB8AC3E}">
        <p14:creationId xmlns:p14="http://schemas.microsoft.com/office/powerpoint/2010/main" val="3401877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facilities have enabled the observation of more than a hundred gravitational-wave sources</a:t>
            </a:r>
          </a:p>
        </p:txBody>
      </p:sp>
      <p:sp>
        <p:nvSpPr>
          <p:cNvPr id="4" name="Slide Number Placeholder 3"/>
          <p:cNvSpPr>
            <a:spLocks noGrp="1"/>
          </p:cNvSpPr>
          <p:nvPr>
            <p:ph type="sldNum" sz="quarter" idx="5"/>
          </p:nvPr>
        </p:nvSpPr>
        <p:spPr/>
        <p:txBody>
          <a:bodyPr/>
          <a:lstStyle/>
          <a:p>
            <a:fld id="{8CB1E129-0E47-BC4C-867A-2D121BAF391D}" type="slidenum">
              <a:rPr lang="en-US" smtClean="0"/>
              <a:t>5</a:t>
            </a:fld>
            <a:endParaRPr lang="en-US"/>
          </a:p>
        </p:txBody>
      </p:sp>
    </p:spTree>
    <p:extLst>
      <p:ext uri="{BB962C8B-B14F-4D97-AF65-F5344CB8AC3E}">
        <p14:creationId xmlns:p14="http://schemas.microsoft.com/office/powerpoint/2010/main" val="2336067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Measure a dimensionless quantity called strain as a function of time</a:t>
            </a:r>
          </a:p>
          <a:p>
            <a:r>
              <a:rPr lang="en-US" dirty="0"/>
              <a:t>Strain signal inferred for the first GW event</a:t>
            </a:r>
          </a:p>
        </p:txBody>
      </p:sp>
      <p:sp>
        <p:nvSpPr>
          <p:cNvPr id="4" name="Slide Number Placeholder 3"/>
          <p:cNvSpPr>
            <a:spLocks noGrp="1"/>
          </p:cNvSpPr>
          <p:nvPr>
            <p:ph type="sldNum" sz="quarter" idx="5"/>
          </p:nvPr>
        </p:nvSpPr>
        <p:spPr/>
        <p:txBody>
          <a:bodyPr/>
          <a:lstStyle/>
          <a:p>
            <a:fld id="{8CB1E129-0E47-BC4C-867A-2D121BAF391D}" type="slidenum">
              <a:rPr lang="en-US" smtClean="0"/>
              <a:t>6</a:t>
            </a:fld>
            <a:endParaRPr lang="en-US"/>
          </a:p>
        </p:txBody>
      </p:sp>
    </p:spTree>
    <p:extLst>
      <p:ext uri="{BB962C8B-B14F-4D97-AF65-F5344CB8AC3E}">
        <p14:creationId xmlns:p14="http://schemas.microsoft.com/office/powerpoint/2010/main" val="1164820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the plot</a:t>
            </a:r>
          </a:p>
        </p:txBody>
      </p:sp>
      <p:sp>
        <p:nvSpPr>
          <p:cNvPr id="4" name="Slide Number Placeholder 3"/>
          <p:cNvSpPr>
            <a:spLocks noGrp="1"/>
          </p:cNvSpPr>
          <p:nvPr>
            <p:ph type="sldNum" sz="quarter" idx="5"/>
          </p:nvPr>
        </p:nvSpPr>
        <p:spPr/>
        <p:txBody>
          <a:bodyPr/>
          <a:lstStyle/>
          <a:p>
            <a:fld id="{01D1405D-7124-854E-BE17-9E3A2FB4CCC0}" type="slidenum">
              <a:rPr lang="en-US" smtClean="0"/>
              <a:t>7</a:t>
            </a:fld>
            <a:endParaRPr lang="en-US"/>
          </a:p>
        </p:txBody>
      </p:sp>
    </p:spTree>
    <p:extLst>
      <p:ext uri="{BB962C8B-B14F-4D97-AF65-F5344CB8AC3E}">
        <p14:creationId xmlns:p14="http://schemas.microsoft.com/office/powerpoint/2010/main" val="2739753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D1405D-7124-854E-BE17-9E3A2FB4CCC0}" type="slidenum">
              <a:rPr lang="en-US" smtClean="0"/>
              <a:t>9</a:t>
            </a:fld>
            <a:endParaRPr lang="en-US"/>
          </a:p>
        </p:txBody>
      </p:sp>
    </p:spTree>
    <p:extLst>
      <p:ext uri="{BB962C8B-B14F-4D97-AF65-F5344CB8AC3E}">
        <p14:creationId xmlns:p14="http://schemas.microsoft.com/office/powerpoint/2010/main" val="1141531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90% credibility for flat spectrum</a:t>
            </a:r>
          </a:p>
        </p:txBody>
      </p:sp>
      <p:sp>
        <p:nvSpPr>
          <p:cNvPr id="4" name="Slide Number Placeholder 3"/>
          <p:cNvSpPr>
            <a:spLocks noGrp="1"/>
          </p:cNvSpPr>
          <p:nvPr>
            <p:ph type="sldNum" sz="quarter" idx="5"/>
          </p:nvPr>
        </p:nvSpPr>
        <p:spPr/>
        <p:txBody>
          <a:bodyPr/>
          <a:lstStyle/>
          <a:p>
            <a:fld id="{01D1405D-7124-854E-BE17-9E3A2FB4CCC0}" type="slidenum">
              <a:rPr lang="en-US" smtClean="0"/>
              <a:t>10</a:t>
            </a:fld>
            <a:endParaRPr lang="en-US"/>
          </a:p>
        </p:txBody>
      </p:sp>
    </p:spTree>
    <p:extLst>
      <p:ext uri="{BB962C8B-B14F-4D97-AF65-F5344CB8AC3E}">
        <p14:creationId xmlns:p14="http://schemas.microsoft.com/office/powerpoint/2010/main" val="2512469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29146-9A0D-C090-2D13-DF9A3794E7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08B3DC-7BA2-DE64-7F59-E79B1D72FB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80304D-3F12-DF28-04DD-C6AA81DA2DF7}"/>
              </a:ext>
            </a:extLst>
          </p:cNvPr>
          <p:cNvSpPr>
            <a:spLocks noGrp="1"/>
          </p:cNvSpPr>
          <p:nvPr>
            <p:ph type="dt" sz="half" idx="10"/>
          </p:nvPr>
        </p:nvSpPr>
        <p:spPr/>
        <p:txBody>
          <a:bodyPr/>
          <a:lstStyle/>
          <a:p>
            <a:fld id="{9C8C9154-1C03-8E47-B7E2-566A98956A77}" type="datetime1">
              <a:rPr lang="en-US" smtClean="0"/>
              <a:t>3/28/24</a:t>
            </a:fld>
            <a:endParaRPr lang="en-US"/>
          </a:p>
        </p:txBody>
      </p:sp>
      <p:sp>
        <p:nvSpPr>
          <p:cNvPr id="5" name="Footer Placeholder 4">
            <a:extLst>
              <a:ext uri="{FF2B5EF4-FFF2-40B4-BE49-F238E27FC236}">
                <a16:creationId xmlns:a16="http://schemas.microsoft.com/office/drawing/2014/main" id="{3338D210-7F79-E526-6AB5-18EF2DF120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8FDAF2-6709-AFF2-B704-C19A4FB1EED7}"/>
              </a:ext>
            </a:extLst>
          </p:cNvPr>
          <p:cNvSpPr>
            <a:spLocks noGrp="1"/>
          </p:cNvSpPr>
          <p:nvPr>
            <p:ph type="sldNum" sz="quarter" idx="12"/>
          </p:nvPr>
        </p:nvSpPr>
        <p:spPr/>
        <p:txBody>
          <a:bodyPr/>
          <a:lstStyle/>
          <a:p>
            <a:fld id="{CB28A1C7-E681-E24A-9554-2A52B6EB819E}" type="slidenum">
              <a:rPr lang="en-US" smtClean="0"/>
              <a:t>‹#›</a:t>
            </a:fld>
            <a:endParaRPr lang="en-US"/>
          </a:p>
        </p:txBody>
      </p:sp>
    </p:spTree>
    <p:extLst>
      <p:ext uri="{BB962C8B-B14F-4D97-AF65-F5344CB8AC3E}">
        <p14:creationId xmlns:p14="http://schemas.microsoft.com/office/powerpoint/2010/main" val="3444892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26A47-E89F-7CB2-2305-E8624DAFDF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5FC945-CA72-F069-FBB6-6F50764E33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D2F888-5D08-33C9-7975-CD505C82689E}"/>
              </a:ext>
            </a:extLst>
          </p:cNvPr>
          <p:cNvSpPr>
            <a:spLocks noGrp="1"/>
          </p:cNvSpPr>
          <p:nvPr>
            <p:ph type="dt" sz="half" idx="10"/>
          </p:nvPr>
        </p:nvSpPr>
        <p:spPr/>
        <p:txBody>
          <a:bodyPr/>
          <a:lstStyle/>
          <a:p>
            <a:fld id="{AF4A5DA4-274A-F240-A0E9-3616D41E4DB8}" type="datetime1">
              <a:rPr lang="en-US" smtClean="0"/>
              <a:t>3/28/24</a:t>
            </a:fld>
            <a:endParaRPr lang="en-US"/>
          </a:p>
        </p:txBody>
      </p:sp>
      <p:sp>
        <p:nvSpPr>
          <p:cNvPr id="5" name="Footer Placeholder 4">
            <a:extLst>
              <a:ext uri="{FF2B5EF4-FFF2-40B4-BE49-F238E27FC236}">
                <a16:creationId xmlns:a16="http://schemas.microsoft.com/office/drawing/2014/main" id="{EF4CF801-B5E9-5D7E-8DCC-75A9F4E583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E5FC4E-FA5E-4D24-02D5-DB09C6C56E98}"/>
              </a:ext>
            </a:extLst>
          </p:cNvPr>
          <p:cNvSpPr>
            <a:spLocks noGrp="1"/>
          </p:cNvSpPr>
          <p:nvPr>
            <p:ph type="sldNum" sz="quarter" idx="12"/>
          </p:nvPr>
        </p:nvSpPr>
        <p:spPr/>
        <p:txBody>
          <a:bodyPr/>
          <a:lstStyle/>
          <a:p>
            <a:fld id="{CB28A1C7-E681-E24A-9554-2A52B6EB819E}" type="slidenum">
              <a:rPr lang="en-US" smtClean="0"/>
              <a:t>‹#›</a:t>
            </a:fld>
            <a:endParaRPr lang="en-US"/>
          </a:p>
        </p:txBody>
      </p:sp>
    </p:spTree>
    <p:extLst>
      <p:ext uri="{BB962C8B-B14F-4D97-AF65-F5344CB8AC3E}">
        <p14:creationId xmlns:p14="http://schemas.microsoft.com/office/powerpoint/2010/main" val="2239531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444FDF-C5C3-57D4-B3AF-28F5EA2F589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FA0CA6-6B26-63EB-0575-B265B9C2EE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7A1A11-8C6F-CD91-CC54-C7B835F051F0}"/>
              </a:ext>
            </a:extLst>
          </p:cNvPr>
          <p:cNvSpPr>
            <a:spLocks noGrp="1"/>
          </p:cNvSpPr>
          <p:nvPr>
            <p:ph type="dt" sz="half" idx="10"/>
          </p:nvPr>
        </p:nvSpPr>
        <p:spPr/>
        <p:txBody>
          <a:bodyPr/>
          <a:lstStyle/>
          <a:p>
            <a:fld id="{3EF189AB-CDA2-2141-87FA-C25E4D3245C8}" type="datetime1">
              <a:rPr lang="en-US" smtClean="0"/>
              <a:t>3/28/24</a:t>
            </a:fld>
            <a:endParaRPr lang="en-US"/>
          </a:p>
        </p:txBody>
      </p:sp>
      <p:sp>
        <p:nvSpPr>
          <p:cNvPr id="5" name="Footer Placeholder 4">
            <a:extLst>
              <a:ext uri="{FF2B5EF4-FFF2-40B4-BE49-F238E27FC236}">
                <a16:creationId xmlns:a16="http://schemas.microsoft.com/office/drawing/2014/main" id="{09355D88-5ED7-9855-33F7-094133854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D30BA8-A4D0-44CB-80C9-9BD457DB13B8}"/>
              </a:ext>
            </a:extLst>
          </p:cNvPr>
          <p:cNvSpPr>
            <a:spLocks noGrp="1"/>
          </p:cNvSpPr>
          <p:nvPr>
            <p:ph type="sldNum" sz="quarter" idx="12"/>
          </p:nvPr>
        </p:nvSpPr>
        <p:spPr/>
        <p:txBody>
          <a:bodyPr/>
          <a:lstStyle/>
          <a:p>
            <a:fld id="{CB28A1C7-E681-E24A-9554-2A52B6EB819E}" type="slidenum">
              <a:rPr lang="en-US" smtClean="0"/>
              <a:t>‹#›</a:t>
            </a:fld>
            <a:endParaRPr lang="en-US"/>
          </a:p>
        </p:txBody>
      </p:sp>
    </p:spTree>
    <p:extLst>
      <p:ext uri="{BB962C8B-B14F-4D97-AF65-F5344CB8AC3E}">
        <p14:creationId xmlns:p14="http://schemas.microsoft.com/office/powerpoint/2010/main" val="2035979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CE8BE-2EAC-67D7-3605-333BEC2E6E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8ED2A2-DB5F-D8A4-DA50-516C84D3C9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B69603-EF9E-DD60-2D11-62F69D507C01}"/>
              </a:ext>
            </a:extLst>
          </p:cNvPr>
          <p:cNvSpPr>
            <a:spLocks noGrp="1"/>
          </p:cNvSpPr>
          <p:nvPr>
            <p:ph type="dt" sz="half" idx="10"/>
          </p:nvPr>
        </p:nvSpPr>
        <p:spPr/>
        <p:txBody>
          <a:bodyPr/>
          <a:lstStyle/>
          <a:p>
            <a:fld id="{E8F27AB5-E4BB-D447-BD16-B9EF9FBB0B46}" type="datetime1">
              <a:rPr lang="en-US" smtClean="0"/>
              <a:t>3/28/24</a:t>
            </a:fld>
            <a:endParaRPr lang="en-US"/>
          </a:p>
        </p:txBody>
      </p:sp>
      <p:sp>
        <p:nvSpPr>
          <p:cNvPr id="5" name="Footer Placeholder 4">
            <a:extLst>
              <a:ext uri="{FF2B5EF4-FFF2-40B4-BE49-F238E27FC236}">
                <a16:creationId xmlns:a16="http://schemas.microsoft.com/office/drawing/2014/main" id="{3DC64365-F131-EF19-052E-C03F9322B3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D26D24-10CF-AB11-5225-EAE9279F18CB}"/>
              </a:ext>
            </a:extLst>
          </p:cNvPr>
          <p:cNvSpPr>
            <a:spLocks noGrp="1"/>
          </p:cNvSpPr>
          <p:nvPr>
            <p:ph type="sldNum" sz="quarter" idx="12"/>
          </p:nvPr>
        </p:nvSpPr>
        <p:spPr/>
        <p:txBody>
          <a:bodyPr/>
          <a:lstStyle/>
          <a:p>
            <a:fld id="{CB28A1C7-E681-E24A-9554-2A52B6EB819E}" type="slidenum">
              <a:rPr lang="en-US" smtClean="0"/>
              <a:t>‹#›</a:t>
            </a:fld>
            <a:endParaRPr lang="en-US"/>
          </a:p>
        </p:txBody>
      </p:sp>
    </p:spTree>
    <p:extLst>
      <p:ext uri="{BB962C8B-B14F-4D97-AF65-F5344CB8AC3E}">
        <p14:creationId xmlns:p14="http://schemas.microsoft.com/office/powerpoint/2010/main" val="2425061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475B7-8765-1017-96D5-DD2F0E4177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3CFA67-654E-44FE-0014-88CB3527FF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89A86E-B517-B5CE-054F-061D3541627B}"/>
              </a:ext>
            </a:extLst>
          </p:cNvPr>
          <p:cNvSpPr>
            <a:spLocks noGrp="1"/>
          </p:cNvSpPr>
          <p:nvPr>
            <p:ph type="dt" sz="half" idx="10"/>
          </p:nvPr>
        </p:nvSpPr>
        <p:spPr/>
        <p:txBody>
          <a:bodyPr/>
          <a:lstStyle/>
          <a:p>
            <a:fld id="{DD652D9F-92ED-5548-88C5-34F242B07E38}" type="datetime1">
              <a:rPr lang="en-US" smtClean="0"/>
              <a:t>3/28/24</a:t>
            </a:fld>
            <a:endParaRPr lang="en-US"/>
          </a:p>
        </p:txBody>
      </p:sp>
      <p:sp>
        <p:nvSpPr>
          <p:cNvPr id="5" name="Footer Placeholder 4">
            <a:extLst>
              <a:ext uri="{FF2B5EF4-FFF2-40B4-BE49-F238E27FC236}">
                <a16:creationId xmlns:a16="http://schemas.microsoft.com/office/drawing/2014/main" id="{E9B370F7-DC80-A36D-D07E-C89B4F43B6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7B6E02-D03D-2059-5F72-8F402218E8EC}"/>
              </a:ext>
            </a:extLst>
          </p:cNvPr>
          <p:cNvSpPr>
            <a:spLocks noGrp="1"/>
          </p:cNvSpPr>
          <p:nvPr>
            <p:ph type="sldNum" sz="quarter" idx="12"/>
          </p:nvPr>
        </p:nvSpPr>
        <p:spPr/>
        <p:txBody>
          <a:bodyPr/>
          <a:lstStyle/>
          <a:p>
            <a:fld id="{CB28A1C7-E681-E24A-9554-2A52B6EB819E}" type="slidenum">
              <a:rPr lang="en-US" smtClean="0"/>
              <a:t>‹#›</a:t>
            </a:fld>
            <a:endParaRPr lang="en-US"/>
          </a:p>
        </p:txBody>
      </p:sp>
    </p:spTree>
    <p:extLst>
      <p:ext uri="{BB962C8B-B14F-4D97-AF65-F5344CB8AC3E}">
        <p14:creationId xmlns:p14="http://schemas.microsoft.com/office/powerpoint/2010/main" val="1105073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3442E-74F7-4B50-DD74-F6EDAD7390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5A5493-6391-273F-032C-98AB95E3C9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ABE38F-1EE6-6CFA-5605-F2960E9396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1FD14A-F065-AD25-FB34-2FA5498ED877}"/>
              </a:ext>
            </a:extLst>
          </p:cNvPr>
          <p:cNvSpPr>
            <a:spLocks noGrp="1"/>
          </p:cNvSpPr>
          <p:nvPr>
            <p:ph type="dt" sz="half" idx="10"/>
          </p:nvPr>
        </p:nvSpPr>
        <p:spPr/>
        <p:txBody>
          <a:bodyPr/>
          <a:lstStyle/>
          <a:p>
            <a:fld id="{739C4F69-40E4-4B40-8E04-A7818190F955}" type="datetime1">
              <a:rPr lang="en-US" smtClean="0"/>
              <a:t>3/28/24</a:t>
            </a:fld>
            <a:endParaRPr lang="en-US"/>
          </a:p>
        </p:txBody>
      </p:sp>
      <p:sp>
        <p:nvSpPr>
          <p:cNvPr id="6" name="Footer Placeholder 5">
            <a:extLst>
              <a:ext uri="{FF2B5EF4-FFF2-40B4-BE49-F238E27FC236}">
                <a16:creationId xmlns:a16="http://schemas.microsoft.com/office/drawing/2014/main" id="{29A7AE3D-AFC4-26C3-FCB1-0D5F958D7E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228324-13C5-B2D1-7005-B66D21C9496D}"/>
              </a:ext>
            </a:extLst>
          </p:cNvPr>
          <p:cNvSpPr>
            <a:spLocks noGrp="1"/>
          </p:cNvSpPr>
          <p:nvPr>
            <p:ph type="sldNum" sz="quarter" idx="12"/>
          </p:nvPr>
        </p:nvSpPr>
        <p:spPr/>
        <p:txBody>
          <a:bodyPr/>
          <a:lstStyle/>
          <a:p>
            <a:fld id="{CB28A1C7-E681-E24A-9554-2A52B6EB819E}" type="slidenum">
              <a:rPr lang="en-US" smtClean="0"/>
              <a:t>‹#›</a:t>
            </a:fld>
            <a:endParaRPr lang="en-US"/>
          </a:p>
        </p:txBody>
      </p:sp>
    </p:spTree>
    <p:extLst>
      <p:ext uri="{BB962C8B-B14F-4D97-AF65-F5344CB8AC3E}">
        <p14:creationId xmlns:p14="http://schemas.microsoft.com/office/powerpoint/2010/main" val="2502965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3FD98-526B-6882-B406-BAE973FC70A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3590FE-0FC7-D47A-A650-1C85440698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4C2C38-8B8A-5807-6919-851609F573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16DBC4-27F0-3861-5315-F7ECB92070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9AEB5A-1123-3345-4235-F4E861839D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954513-FC04-F843-9451-1268386645CA}"/>
              </a:ext>
            </a:extLst>
          </p:cNvPr>
          <p:cNvSpPr>
            <a:spLocks noGrp="1"/>
          </p:cNvSpPr>
          <p:nvPr>
            <p:ph type="dt" sz="half" idx="10"/>
          </p:nvPr>
        </p:nvSpPr>
        <p:spPr/>
        <p:txBody>
          <a:bodyPr/>
          <a:lstStyle/>
          <a:p>
            <a:fld id="{2180FAAC-5E24-344D-9FBF-1CF391F51801}" type="datetime1">
              <a:rPr lang="en-US" smtClean="0"/>
              <a:t>3/28/24</a:t>
            </a:fld>
            <a:endParaRPr lang="en-US"/>
          </a:p>
        </p:txBody>
      </p:sp>
      <p:sp>
        <p:nvSpPr>
          <p:cNvPr id="8" name="Footer Placeholder 7">
            <a:extLst>
              <a:ext uri="{FF2B5EF4-FFF2-40B4-BE49-F238E27FC236}">
                <a16:creationId xmlns:a16="http://schemas.microsoft.com/office/drawing/2014/main" id="{756C56A8-DEAB-34B9-7F9E-76A6DE6180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C5EBCE-C0B0-8C1D-2C84-6418C4E5643A}"/>
              </a:ext>
            </a:extLst>
          </p:cNvPr>
          <p:cNvSpPr>
            <a:spLocks noGrp="1"/>
          </p:cNvSpPr>
          <p:nvPr>
            <p:ph type="sldNum" sz="quarter" idx="12"/>
          </p:nvPr>
        </p:nvSpPr>
        <p:spPr/>
        <p:txBody>
          <a:bodyPr/>
          <a:lstStyle/>
          <a:p>
            <a:fld id="{CB28A1C7-E681-E24A-9554-2A52B6EB819E}" type="slidenum">
              <a:rPr lang="en-US" smtClean="0"/>
              <a:t>‹#›</a:t>
            </a:fld>
            <a:endParaRPr lang="en-US"/>
          </a:p>
        </p:txBody>
      </p:sp>
    </p:spTree>
    <p:extLst>
      <p:ext uri="{BB962C8B-B14F-4D97-AF65-F5344CB8AC3E}">
        <p14:creationId xmlns:p14="http://schemas.microsoft.com/office/powerpoint/2010/main" val="3721592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0A330-677A-F1A4-BA8A-0434FF0CA3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F4276F-8E4F-E115-8634-680C54685590}"/>
              </a:ext>
            </a:extLst>
          </p:cNvPr>
          <p:cNvSpPr>
            <a:spLocks noGrp="1"/>
          </p:cNvSpPr>
          <p:nvPr>
            <p:ph type="dt" sz="half" idx="10"/>
          </p:nvPr>
        </p:nvSpPr>
        <p:spPr/>
        <p:txBody>
          <a:bodyPr/>
          <a:lstStyle/>
          <a:p>
            <a:fld id="{D0BE5C55-47B9-DC47-AE14-19FDAD1D2E9B}" type="datetime1">
              <a:rPr lang="en-US" smtClean="0"/>
              <a:t>3/28/24</a:t>
            </a:fld>
            <a:endParaRPr lang="en-US"/>
          </a:p>
        </p:txBody>
      </p:sp>
      <p:sp>
        <p:nvSpPr>
          <p:cNvPr id="4" name="Footer Placeholder 3">
            <a:extLst>
              <a:ext uri="{FF2B5EF4-FFF2-40B4-BE49-F238E27FC236}">
                <a16:creationId xmlns:a16="http://schemas.microsoft.com/office/drawing/2014/main" id="{DEAD308B-F38B-82E3-F913-7107555466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53CE90-559A-5730-D156-2DA9D62627FC}"/>
              </a:ext>
            </a:extLst>
          </p:cNvPr>
          <p:cNvSpPr>
            <a:spLocks noGrp="1"/>
          </p:cNvSpPr>
          <p:nvPr>
            <p:ph type="sldNum" sz="quarter" idx="12"/>
          </p:nvPr>
        </p:nvSpPr>
        <p:spPr/>
        <p:txBody>
          <a:bodyPr/>
          <a:lstStyle/>
          <a:p>
            <a:fld id="{CB28A1C7-E681-E24A-9554-2A52B6EB819E}" type="slidenum">
              <a:rPr lang="en-US" smtClean="0"/>
              <a:t>‹#›</a:t>
            </a:fld>
            <a:endParaRPr lang="en-US"/>
          </a:p>
        </p:txBody>
      </p:sp>
    </p:spTree>
    <p:extLst>
      <p:ext uri="{BB962C8B-B14F-4D97-AF65-F5344CB8AC3E}">
        <p14:creationId xmlns:p14="http://schemas.microsoft.com/office/powerpoint/2010/main" val="2242442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C3B791-E1E5-8744-35DD-44E297A466BE}"/>
              </a:ext>
            </a:extLst>
          </p:cNvPr>
          <p:cNvSpPr>
            <a:spLocks noGrp="1"/>
          </p:cNvSpPr>
          <p:nvPr>
            <p:ph type="dt" sz="half" idx="10"/>
          </p:nvPr>
        </p:nvSpPr>
        <p:spPr/>
        <p:txBody>
          <a:bodyPr/>
          <a:lstStyle/>
          <a:p>
            <a:fld id="{7BDF0A65-F89D-8F4D-B6D7-996C755C5FC2}" type="datetime1">
              <a:rPr lang="en-US" smtClean="0"/>
              <a:t>3/28/24</a:t>
            </a:fld>
            <a:endParaRPr lang="en-US"/>
          </a:p>
        </p:txBody>
      </p:sp>
      <p:sp>
        <p:nvSpPr>
          <p:cNvPr id="3" name="Footer Placeholder 2">
            <a:extLst>
              <a:ext uri="{FF2B5EF4-FFF2-40B4-BE49-F238E27FC236}">
                <a16:creationId xmlns:a16="http://schemas.microsoft.com/office/drawing/2014/main" id="{AD700352-F5F9-637D-37E9-8F8F3E96C6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6C8F16-8D2C-B828-8418-E218473C4B86}"/>
              </a:ext>
            </a:extLst>
          </p:cNvPr>
          <p:cNvSpPr>
            <a:spLocks noGrp="1"/>
          </p:cNvSpPr>
          <p:nvPr>
            <p:ph type="sldNum" sz="quarter" idx="12"/>
          </p:nvPr>
        </p:nvSpPr>
        <p:spPr/>
        <p:txBody>
          <a:bodyPr/>
          <a:lstStyle/>
          <a:p>
            <a:fld id="{CB28A1C7-E681-E24A-9554-2A52B6EB819E}" type="slidenum">
              <a:rPr lang="en-US" smtClean="0"/>
              <a:t>‹#›</a:t>
            </a:fld>
            <a:endParaRPr lang="en-US"/>
          </a:p>
        </p:txBody>
      </p:sp>
    </p:spTree>
    <p:extLst>
      <p:ext uri="{BB962C8B-B14F-4D97-AF65-F5344CB8AC3E}">
        <p14:creationId xmlns:p14="http://schemas.microsoft.com/office/powerpoint/2010/main" val="3522548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A4BCB-7309-523E-8C0C-EF4B00FDD3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C7E8E5-EC34-876E-AD86-B61806269A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44981F-183A-874F-D1F8-7207DD521A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EED953-B76F-8C07-B46F-6C8D7CC2F8D9}"/>
              </a:ext>
            </a:extLst>
          </p:cNvPr>
          <p:cNvSpPr>
            <a:spLocks noGrp="1"/>
          </p:cNvSpPr>
          <p:nvPr>
            <p:ph type="dt" sz="half" idx="10"/>
          </p:nvPr>
        </p:nvSpPr>
        <p:spPr/>
        <p:txBody>
          <a:bodyPr/>
          <a:lstStyle/>
          <a:p>
            <a:fld id="{3746312F-CD91-E44B-A2F7-736AD6BFFF78}" type="datetime1">
              <a:rPr lang="en-US" smtClean="0"/>
              <a:t>3/28/24</a:t>
            </a:fld>
            <a:endParaRPr lang="en-US"/>
          </a:p>
        </p:txBody>
      </p:sp>
      <p:sp>
        <p:nvSpPr>
          <p:cNvPr id="6" name="Footer Placeholder 5">
            <a:extLst>
              <a:ext uri="{FF2B5EF4-FFF2-40B4-BE49-F238E27FC236}">
                <a16:creationId xmlns:a16="http://schemas.microsoft.com/office/drawing/2014/main" id="{A2C71E00-0678-A746-D10B-73F72A6171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1A36B6-BD52-C296-5D1C-06032E7C1101}"/>
              </a:ext>
            </a:extLst>
          </p:cNvPr>
          <p:cNvSpPr>
            <a:spLocks noGrp="1"/>
          </p:cNvSpPr>
          <p:nvPr>
            <p:ph type="sldNum" sz="quarter" idx="12"/>
          </p:nvPr>
        </p:nvSpPr>
        <p:spPr/>
        <p:txBody>
          <a:bodyPr/>
          <a:lstStyle/>
          <a:p>
            <a:fld id="{CB28A1C7-E681-E24A-9554-2A52B6EB819E}" type="slidenum">
              <a:rPr lang="en-US" smtClean="0"/>
              <a:t>‹#›</a:t>
            </a:fld>
            <a:endParaRPr lang="en-US"/>
          </a:p>
        </p:txBody>
      </p:sp>
    </p:spTree>
    <p:extLst>
      <p:ext uri="{BB962C8B-B14F-4D97-AF65-F5344CB8AC3E}">
        <p14:creationId xmlns:p14="http://schemas.microsoft.com/office/powerpoint/2010/main" val="451700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EF62B-5F44-167D-091F-13FB601223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EB936B-0F04-8DC6-13D1-96974687017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BB281B-55EE-3BFD-D372-F8C5BF26FE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D366C6-2D00-79EE-BA98-33A63A8DC35B}"/>
              </a:ext>
            </a:extLst>
          </p:cNvPr>
          <p:cNvSpPr>
            <a:spLocks noGrp="1"/>
          </p:cNvSpPr>
          <p:nvPr>
            <p:ph type="dt" sz="half" idx="10"/>
          </p:nvPr>
        </p:nvSpPr>
        <p:spPr/>
        <p:txBody>
          <a:bodyPr/>
          <a:lstStyle/>
          <a:p>
            <a:fld id="{DE49D171-5A9E-CA44-90E8-3EFDAF0198A0}" type="datetime1">
              <a:rPr lang="en-US" smtClean="0"/>
              <a:t>3/28/24</a:t>
            </a:fld>
            <a:endParaRPr lang="en-US"/>
          </a:p>
        </p:txBody>
      </p:sp>
      <p:sp>
        <p:nvSpPr>
          <p:cNvPr id="6" name="Footer Placeholder 5">
            <a:extLst>
              <a:ext uri="{FF2B5EF4-FFF2-40B4-BE49-F238E27FC236}">
                <a16:creationId xmlns:a16="http://schemas.microsoft.com/office/drawing/2014/main" id="{61B71050-E3E7-CA23-073F-33010D2C92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B9B066-77F9-92B2-EB52-86C9D0C94E57}"/>
              </a:ext>
            </a:extLst>
          </p:cNvPr>
          <p:cNvSpPr>
            <a:spLocks noGrp="1"/>
          </p:cNvSpPr>
          <p:nvPr>
            <p:ph type="sldNum" sz="quarter" idx="12"/>
          </p:nvPr>
        </p:nvSpPr>
        <p:spPr/>
        <p:txBody>
          <a:bodyPr/>
          <a:lstStyle/>
          <a:p>
            <a:fld id="{CB28A1C7-E681-E24A-9554-2A52B6EB819E}" type="slidenum">
              <a:rPr lang="en-US" smtClean="0"/>
              <a:t>‹#›</a:t>
            </a:fld>
            <a:endParaRPr lang="en-US"/>
          </a:p>
        </p:txBody>
      </p:sp>
    </p:spTree>
    <p:extLst>
      <p:ext uri="{BB962C8B-B14F-4D97-AF65-F5344CB8AC3E}">
        <p14:creationId xmlns:p14="http://schemas.microsoft.com/office/powerpoint/2010/main" val="1759713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E46B01-CA47-1D9A-C569-B88C8E93EB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D8E32A3-08C1-2F37-1DBD-161B203EE6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612FAFA-09BD-6A24-B71C-2539AC4CBE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8DFB3B-6BCA-C14D-B0F9-55D360899796}" type="datetime1">
              <a:rPr lang="en-US" smtClean="0"/>
              <a:t>3/28/24</a:t>
            </a:fld>
            <a:endParaRPr lang="en-US"/>
          </a:p>
        </p:txBody>
      </p:sp>
      <p:sp>
        <p:nvSpPr>
          <p:cNvPr id="5" name="Footer Placeholder 4">
            <a:extLst>
              <a:ext uri="{FF2B5EF4-FFF2-40B4-BE49-F238E27FC236}">
                <a16:creationId xmlns:a16="http://schemas.microsoft.com/office/drawing/2014/main" id="{132B92DA-0F1C-EC4A-E23B-9FDCDA5857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3BEB23-4798-587A-2666-406907D16A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28A1C7-E681-E24A-9554-2A52B6EB819E}" type="slidenum">
              <a:rPr lang="en-US" smtClean="0"/>
              <a:t>‹#›</a:t>
            </a:fld>
            <a:endParaRPr lang="en-US"/>
          </a:p>
        </p:txBody>
      </p:sp>
    </p:spTree>
    <p:extLst>
      <p:ext uri="{BB962C8B-B14F-4D97-AF65-F5344CB8AC3E}">
        <p14:creationId xmlns:p14="http://schemas.microsoft.com/office/powerpoint/2010/main" val="25047898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emf"/></Relationships>
</file>

<file path=ppt/slides/_rels/slide1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51.jpeg"/><Relationship Id="rId17" Type="http://schemas.openxmlformats.org/officeDocument/2006/relationships/image" Target="../media/image56.jpeg"/><Relationship Id="rId2" Type="http://schemas.openxmlformats.org/officeDocument/2006/relationships/notesSlide" Target="../notesSlides/notesSlide22.xml"/><Relationship Id="rId16"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50.jpeg"/><Relationship Id="rId5" Type="http://schemas.openxmlformats.org/officeDocument/2006/relationships/diagramQuickStyle" Target="../diagrams/quickStyle1.xml"/><Relationship Id="rId15" Type="http://schemas.openxmlformats.org/officeDocument/2006/relationships/image" Target="../media/image54.jpeg"/><Relationship Id="rId10" Type="http://schemas.openxmlformats.org/officeDocument/2006/relationships/image" Target="../media/image49.jpeg"/><Relationship Id="rId4" Type="http://schemas.openxmlformats.org/officeDocument/2006/relationships/diagramLayout" Target="../diagrams/layout1.xml"/><Relationship Id="rId9" Type="http://schemas.openxmlformats.org/officeDocument/2006/relationships/image" Target="../media/image48.jpeg"/><Relationship Id="rId14" Type="http://schemas.openxmlformats.org/officeDocument/2006/relationships/image" Target="../media/image53.jpeg"/></Relationships>
</file>

<file path=ppt/slides/_rels/slide2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 Id="rId9" Type="http://schemas.openxmlformats.org/officeDocument/2006/relationships/image" Target="../media/image5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9.png"/><Relationship Id="rId3" Type="http://schemas.openxmlformats.org/officeDocument/2006/relationships/image" Target="../media/image7.png"/><Relationship Id="rId7" Type="http://schemas.openxmlformats.org/officeDocument/2006/relationships/customXml" Target="../ink/ink2.xml"/><Relationship Id="rId12"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customXml" Target="../ink/ink4.xml"/><Relationship Id="rId5" Type="http://schemas.openxmlformats.org/officeDocument/2006/relationships/customXml" Target="../ink/ink1.xml"/><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customXml" Target="../ink/ink3.xml"/></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8261CBB6-6C8E-E8B4-82AD-376369199BD7}"/>
              </a:ext>
            </a:extLst>
          </p:cNvPr>
          <p:cNvSpPr txBox="1"/>
          <p:nvPr/>
        </p:nvSpPr>
        <p:spPr>
          <a:xfrm>
            <a:off x="6659322" y="5152751"/>
            <a:ext cx="3755364" cy="923330"/>
          </a:xfrm>
          <a:prstGeom prst="rect">
            <a:avLst/>
          </a:prstGeom>
          <a:noFill/>
        </p:spPr>
        <p:txBody>
          <a:bodyPr wrap="square" rtlCol="0">
            <a:spAutoFit/>
          </a:bodyPr>
          <a:lstStyle/>
          <a:p>
            <a:pPr algn="ctr"/>
            <a:r>
              <a:rPr lang="en-US" dirty="0">
                <a:solidFill>
                  <a:schemeClr val="bg1"/>
                </a:solidFill>
              </a:rPr>
              <a:t>@</a:t>
            </a:r>
            <a:r>
              <a:rPr lang="en-US" dirty="0" err="1">
                <a:solidFill>
                  <a:schemeClr val="bg1"/>
                </a:solidFill>
              </a:rPr>
              <a:t>sylvia_bisco</a:t>
            </a:r>
            <a:endParaRPr lang="en-US" dirty="0">
              <a:solidFill>
                <a:schemeClr val="bg1"/>
              </a:solidFill>
            </a:endParaRPr>
          </a:p>
          <a:p>
            <a:pPr algn="ctr"/>
            <a:endParaRPr lang="en-US" dirty="0">
              <a:solidFill>
                <a:schemeClr val="bg1"/>
              </a:solidFill>
            </a:endParaRPr>
          </a:p>
          <a:p>
            <a:pPr algn="ctr"/>
            <a:r>
              <a:rPr lang="en-US" dirty="0" err="1">
                <a:solidFill>
                  <a:schemeClr val="bg1"/>
                </a:solidFill>
              </a:rPr>
              <a:t>sbisco@northwestern.edu</a:t>
            </a:r>
            <a:endParaRPr lang="en-US" dirty="0">
              <a:solidFill>
                <a:schemeClr val="bg1"/>
              </a:solidFill>
            </a:endParaRPr>
          </a:p>
        </p:txBody>
      </p:sp>
      <p:sp>
        <p:nvSpPr>
          <p:cNvPr id="3" name="Subtitle 2">
            <a:extLst>
              <a:ext uri="{FF2B5EF4-FFF2-40B4-BE49-F238E27FC236}">
                <a16:creationId xmlns:a16="http://schemas.microsoft.com/office/drawing/2014/main" id="{468C025C-9879-174D-0966-8D607AD3FEF8}"/>
              </a:ext>
            </a:extLst>
          </p:cNvPr>
          <p:cNvSpPr>
            <a:spLocks noGrp="1"/>
          </p:cNvSpPr>
          <p:nvPr>
            <p:ph type="subTitle" idx="1"/>
          </p:nvPr>
        </p:nvSpPr>
        <p:spPr>
          <a:xfrm>
            <a:off x="6096000" y="2240182"/>
            <a:ext cx="5012225" cy="2825594"/>
          </a:xfrm>
        </p:spPr>
        <p:txBody>
          <a:bodyPr>
            <a:normAutofit/>
          </a:bodyPr>
          <a:lstStyle/>
          <a:p>
            <a:r>
              <a:rPr lang="en-US" sz="4800" dirty="0">
                <a:solidFill>
                  <a:schemeClr val="bg1"/>
                </a:solidFill>
              </a:rPr>
              <a:t>The Gravitational-Wave Messenger</a:t>
            </a:r>
          </a:p>
          <a:p>
            <a:endParaRPr lang="en-US" dirty="0">
              <a:solidFill>
                <a:schemeClr val="bg1"/>
              </a:solidFill>
            </a:endParaRPr>
          </a:p>
          <a:p>
            <a:r>
              <a:rPr lang="en-US" dirty="0">
                <a:solidFill>
                  <a:schemeClr val="bg1"/>
                </a:solidFill>
              </a:rPr>
              <a:t>Sylvia Biscoveanu</a:t>
            </a:r>
          </a:p>
          <a:p>
            <a:r>
              <a:rPr lang="en-US" dirty="0">
                <a:solidFill>
                  <a:schemeClr val="bg1"/>
                </a:solidFill>
              </a:rPr>
              <a:t>APS April 2024</a:t>
            </a:r>
          </a:p>
        </p:txBody>
      </p:sp>
      <p:grpSp>
        <p:nvGrpSpPr>
          <p:cNvPr id="15" name="Group 14">
            <a:extLst>
              <a:ext uri="{FF2B5EF4-FFF2-40B4-BE49-F238E27FC236}">
                <a16:creationId xmlns:a16="http://schemas.microsoft.com/office/drawing/2014/main" id="{D16A3CE4-F8C0-313D-5763-DFB24F24C96A}"/>
              </a:ext>
            </a:extLst>
          </p:cNvPr>
          <p:cNvGrpSpPr>
            <a:grpSpLocks noChangeAspect="1"/>
          </p:cNvGrpSpPr>
          <p:nvPr/>
        </p:nvGrpSpPr>
        <p:grpSpPr>
          <a:xfrm>
            <a:off x="673579" y="569313"/>
            <a:ext cx="5214416" cy="5719373"/>
            <a:chOff x="7352778" y="134342"/>
            <a:chExt cx="4684734" cy="5036089"/>
          </a:xfrm>
        </p:grpSpPr>
        <p:pic>
          <p:nvPicPr>
            <p:cNvPr id="7" name="Picture 6" descr="A colorful swirly pattern&#10;&#10;Description automatically generated with medium confidence">
              <a:extLst>
                <a:ext uri="{FF2B5EF4-FFF2-40B4-BE49-F238E27FC236}">
                  <a16:creationId xmlns:a16="http://schemas.microsoft.com/office/drawing/2014/main" id="{B26E511C-A059-EE71-1FB6-0DB3A7B616CC}"/>
                </a:ext>
              </a:extLst>
            </p:cNvPr>
            <p:cNvPicPr>
              <a:picLocks noChangeAspect="1"/>
            </p:cNvPicPr>
            <p:nvPr/>
          </p:nvPicPr>
          <p:blipFill>
            <a:blip r:embed="rId3"/>
            <a:stretch>
              <a:fillRect/>
            </a:stretch>
          </p:blipFill>
          <p:spPr>
            <a:xfrm rot="2026711">
              <a:off x="7352778" y="134342"/>
              <a:ext cx="4684734" cy="5036089"/>
            </a:xfrm>
            <a:prstGeom prst="rect">
              <a:avLst/>
            </a:prstGeom>
          </p:spPr>
        </p:pic>
        <p:pic>
          <p:nvPicPr>
            <p:cNvPr id="9" name="Picture 8">
              <a:extLst>
                <a:ext uri="{FF2B5EF4-FFF2-40B4-BE49-F238E27FC236}">
                  <a16:creationId xmlns:a16="http://schemas.microsoft.com/office/drawing/2014/main" id="{B23BC791-12FF-F862-0D5F-E56FE05BC1CF}"/>
                </a:ext>
              </a:extLst>
            </p:cNvPr>
            <p:cNvPicPr>
              <a:picLocks noChangeAspect="1"/>
            </p:cNvPicPr>
            <p:nvPr/>
          </p:nvPicPr>
          <p:blipFill>
            <a:blip r:embed="rId4"/>
            <a:stretch>
              <a:fillRect/>
            </a:stretch>
          </p:blipFill>
          <p:spPr>
            <a:xfrm>
              <a:off x="8137738" y="1621972"/>
              <a:ext cx="3523993" cy="2083899"/>
            </a:xfrm>
            <a:prstGeom prst="rect">
              <a:avLst/>
            </a:prstGeom>
          </p:spPr>
        </p:pic>
      </p:grpSp>
      <p:pic>
        <p:nvPicPr>
          <p:cNvPr id="17" name="Picture 16" descr="A black and white logo&#10;&#10;Description automatically generated">
            <a:extLst>
              <a:ext uri="{FF2B5EF4-FFF2-40B4-BE49-F238E27FC236}">
                <a16:creationId xmlns:a16="http://schemas.microsoft.com/office/drawing/2014/main" id="{B4C2BA6C-E35E-60E4-9206-5D85E0609612}"/>
              </a:ext>
            </a:extLst>
          </p:cNvPr>
          <p:cNvPicPr>
            <a:picLocks noChangeAspect="1"/>
          </p:cNvPicPr>
          <p:nvPr/>
        </p:nvPicPr>
        <p:blipFill>
          <a:blip r:embed="rId5"/>
          <a:stretch>
            <a:fillRect/>
          </a:stretch>
        </p:blipFill>
        <p:spPr>
          <a:xfrm>
            <a:off x="9450567" y="249424"/>
            <a:ext cx="2509861" cy="1194934"/>
          </a:xfrm>
          <a:prstGeom prst="rect">
            <a:avLst/>
          </a:prstGeom>
        </p:spPr>
      </p:pic>
      <p:pic>
        <p:nvPicPr>
          <p:cNvPr id="18" name="Picture 17" descr="A logo with text on it&#10;&#10;Description automatically generated">
            <a:extLst>
              <a:ext uri="{FF2B5EF4-FFF2-40B4-BE49-F238E27FC236}">
                <a16:creationId xmlns:a16="http://schemas.microsoft.com/office/drawing/2014/main" id="{859C0F29-8197-3A11-AA97-52A37AFA6D0A}"/>
              </a:ext>
            </a:extLst>
          </p:cNvPr>
          <p:cNvPicPr>
            <a:picLocks noChangeAspect="1"/>
          </p:cNvPicPr>
          <p:nvPr/>
        </p:nvPicPr>
        <p:blipFill rotWithShape="1">
          <a:blip r:embed="rId6"/>
          <a:srcRect l="23718" r="25119"/>
          <a:stretch/>
        </p:blipFill>
        <p:spPr>
          <a:xfrm>
            <a:off x="10448366" y="5026764"/>
            <a:ext cx="1512062" cy="1655762"/>
          </a:xfrm>
          <a:prstGeom prst="roundRect">
            <a:avLst/>
          </a:prstGeom>
        </p:spPr>
      </p:pic>
      <p:pic>
        <p:nvPicPr>
          <p:cNvPr id="19" name="Picture 4" descr="Twitter Icon - Royalty-Free GIF - Animated Clipart - Free PNG - Free Clip  Art">
            <a:extLst>
              <a:ext uri="{FF2B5EF4-FFF2-40B4-BE49-F238E27FC236}">
                <a16:creationId xmlns:a16="http://schemas.microsoft.com/office/drawing/2014/main" id="{12CF99BD-63D4-45BE-9A46-B14CED1C982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61368" y="5065776"/>
            <a:ext cx="548640" cy="5486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Email PNG Download, Email Logo, Icon, Email Symbol, @ PNG - Free Transparent  PNG Logos">
            <a:extLst>
              <a:ext uri="{FF2B5EF4-FFF2-40B4-BE49-F238E27FC236}">
                <a16:creationId xmlns:a16="http://schemas.microsoft.com/office/drawing/2014/main" id="{41B342CB-44FD-51F9-685D-367583780F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85664" y="5697361"/>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22" name="Slide Number Placeholder 21">
            <a:extLst>
              <a:ext uri="{FF2B5EF4-FFF2-40B4-BE49-F238E27FC236}">
                <a16:creationId xmlns:a16="http://schemas.microsoft.com/office/drawing/2014/main" id="{D8C91159-834F-C0AE-58F6-69DEA334024B}"/>
              </a:ext>
            </a:extLst>
          </p:cNvPr>
          <p:cNvSpPr>
            <a:spLocks noGrp="1"/>
          </p:cNvSpPr>
          <p:nvPr>
            <p:ph type="sldNum" sz="quarter" idx="12"/>
          </p:nvPr>
        </p:nvSpPr>
        <p:spPr/>
        <p:txBody>
          <a:bodyPr/>
          <a:lstStyle/>
          <a:p>
            <a:fld id="{CB28A1C7-E681-E24A-9554-2A52B6EB819E}" type="slidenum">
              <a:rPr lang="en-US" smtClean="0"/>
              <a:t>1</a:t>
            </a:fld>
            <a:endParaRPr lang="en-US"/>
          </a:p>
        </p:txBody>
      </p:sp>
      <p:sp>
        <p:nvSpPr>
          <p:cNvPr id="23" name="TextBox 22">
            <a:extLst>
              <a:ext uri="{FF2B5EF4-FFF2-40B4-BE49-F238E27FC236}">
                <a16:creationId xmlns:a16="http://schemas.microsoft.com/office/drawing/2014/main" id="{11D559ED-6D5B-B172-3F77-408440ED6D56}"/>
              </a:ext>
            </a:extLst>
          </p:cNvPr>
          <p:cNvSpPr txBox="1"/>
          <p:nvPr/>
        </p:nvSpPr>
        <p:spPr>
          <a:xfrm>
            <a:off x="150625" y="6497008"/>
            <a:ext cx="4793673" cy="276999"/>
          </a:xfrm>
          <a:prstGeom prst="rect">
            <a:avLst/>
          </a:prstGeom>
          <a:noFill/>
        </p:spPr>
        <p:txBody>
          <a:bodyPr wrap="square" rtlCol="0">
            <a:spAutoFit/>
          </a:bodyPr>
          <a:lstStyle/>
          <a:p>
            <a:r>
              <a:rPr lang="en-US" sz="1200" dirty="0">
                <a:solidFill>
                  <a:schemeClr val="bg1"/>
                </a:solidFill>
              </a:rPr>
              <a:t>Image: Ed Seidel (AEI) and Werner Benger (ZIB, AEI)</a:t>
            </a:r>
          </a:p>
        </p:txBody>
      </p:sp>
    </p:spTree>
    <p:extLst>
      <p:ext uri="{BB962C8B-B14F-4D97-AF65-F5344CB8AC3E}">
        <p14:creationId xmlns:p14="http://schemas.microsoft.com/office/powerpoint/2010/main" val="8940242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1A616-AC50-AE45-E7CF-7A5974ABD173}"/>
              </a:ext>
            </a:extLst>
          </p:cNvPr>
          <p:cNvSpPr>
            <a:spLocks noGrp="1"/>
          </p:cNvSpPr>
          <p:nvPr>
            <p:ph type="title"/>
          </p:nvPr>
        </p:nvSpPr>
        <p:spPr/>
        <p:txBody>
          <a:bodyPr/>
          <a:lstStyle/>
          <a:p>
            <a:r>
              <a:rPr lang="en-US" dirty="0"/>
              <a:t>What we’ve learned</a:t>
            </a:r>
          </a:p>
        </p:txBody>
      </p:sp>
      <p:sp>
        <p:nvSpPr>
          <p:cNvPr id="4" name="Slide Number Placeholder 3">
            <a:extLst>
              <a:ext uri="{FF2B5EF4-FFF2-40B4-BE49-F238E27FC236}">
                <a16:creationId xmlns:a16="http://schemas.microsoft.com/office/drawing/2014/main" id="{798473BF-5A35-E265-0B06-3F03980290B3}"/>
              </a:ext>
            </a:extLst>
          </p:cNvPr>
          <p:cNvSpPr>
            <a:spLocks noGrp="1"/>
          </p:cNvSpPr>
          <p:nvPr>
            <p:ph type="sldNum" sz="quarter" idx="12"/>
          </p:nvPr>
        </p:nvSpPr>
        <p:spPr/>
        <p:txBody>
          <a:bodyPr/>
          <a:lstStyle/>
          <a:p>
            <a:fld id="{6349BA63-E312-2546-9DC3-F57F6D815FBE}" type="slidenum">
              <a:rPr lang="en-US" smtClean="0"/>
              <a:t>10</a:t>
            </a:fld>
            <a:endParaRPr lang="en-US" dirty="0"/>
          </a:p>
        </p:txBody>
      </p:sp>
      <p:cxnSp>
        <p:nvCxnSpPr>
          <p:cNvPr id="5" name="Straight Connector 4">
            <a:extLst>
              <a:ext uri="{FF2B5EF4-FFF2-40B4-BE49-F238E27FC236}">
                <a16:creationId xmlns:a16="http://schemas.microsoft.com/office/drawing/2014/main" id="{A067018C-9BA0-5B5E-3F87-C3434FCF7520}"/>
              </a:ext>
            </a:extLst>
          </p:cNvPr>
          <p:cNvCxnSpPr/>
          <p:nvPr/>
        </p:nvCxnSpPr>
        <p:spPr>
          <a:xfrm>
            <a:off x="746539" y="1319348"/>
            <a:ext cx="10698922"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8" name="Content Placeholder 2">
                <a:extLst>
                  <a:ext uri="{FF2B5EF4-FFF2-40B4-BE49-F238E27FC236}">
                    <a16:creationId xmlns:a16="http://schemas.microsoft.com/office/drawing/2014/main" id="{38D33FE0-733B-BDE5-3C72-22212F9E6E37}"/>
                  </a:ext>
                </a:extLst>
              </p:cNvPr>
              <p:cNvSpPr>
                <a:spLocks noGrp="1"/>
              </p:cNvSpPr>
              <p:nvPr>
                <p:ph idx="1"/>
              </p:nvPr>
            </p:nvSpPr>
            <p:spPr>
              <a:xfrm>
                <a:off x="838200" y="1825625"/>
                <a:ext cx="6229027" cy="4667250"/>
              </a:xfrm>
            </p:spPr>
            <p:txBody>
              <a:bodyPr>
                <a:normAutofit fontScale="85000" lnSpcReduction="10000"/>
              </a:bodyPr>
              <a:lstStyle/>
              <a:p>
                <a:pPr marL="0" indent="0">
                  <a:buNone/>
                </a:pPr>
                <a:r>
                  <a:rPr lang="en-US" dirty="0"/>
                  <a:t>The gravitational-wave data obtained by the LIGO-Virgo-</a:t>
                </a:r>
                <a:r>
                  <a:rPr lang="en-US" dirty="0" err="1"/>
                  <a:t>Kagra</a:t>
                </a:r>
                <a:r>
                  <a:rPr lang="en-US" dirty="0"/>
                  <a:t> collaboration since 2015 has taught us that:</a:t>
                </a:r>
              </a:p>
              <a:p>
                <a:pPr marL="914400" lvl="1" indent="-457200">
                  <a:buFont typeface="+mj-lt"/>
                  <a:buAutoNum type="arabicPeriod"/>
                </a:pPr>
                <a:r>
                  <a:rPr lang="en-US" dirty="0">
                    <a:solidFill>
                      <a:schemeClr val="bg2">
                        <a:lumMod val="75000"/>
                      </a:schemeClr>
                    </a:solidFill>
                  </a:rPr>
                  <a:t>Compact object binaries that merge within a Hubble time exist in the Universe</a:t>
                </a:r>
              </a:p>
              <a:p>
                <a:pPr marL="914400" lvl="1" indent="-457200">
                  <a:buFont typeface="+mj-lt"/>
                  <a:buAutoNum type="arabicPeriod"/>
                </a:pPr>
                <a:r>
                  <a:rPr lang="en-US" dirty="0">
                    <a:solidFill>
                      <a:schemeClr val="bg2">
                        <a:lumMod val="75000"/>
                      </a:schemeClr>
                    </a:solidFill>
                  </a:rPr>
                  <a:t>Neutron stars and black holes in binaries have masses spanning the range </a:t>
                </a:r>
                <a14:m>
                  <m:oMath xmlns:m="http://schemas.openxmlformats.org/officeDocument/2006/math">
                    <m:r>
                      <a:rPr lang="en-US" i="1" dirty="0" smtClean="0">
                        <a:solidFill>
                          <a:schemeClr val="bg2">
                            <a:lumMod val="75000"/>
                          </a:schemeClr>
                        </a:solidFill>
                        <a:latin typeface="Cambria Math" panose="02040503050406030204" pitchFamily="18" charset="0"/>
                      </a:rPr>
                      <m:t>~</m:t>
                    </m:r>
                    <m:r>
                      <a:rPr lang="en-US" b="0" i="1" dirty="0" smtClean="0">
                        <a:solidFill>
                          <a:schemeClr val="bg2">
                            <a:lumMod val="75000"/>
                          </a:schemeClr>
                        </a:solidFill>
                        <a:latin typeface="Cambria Math" panose="02040503050406030204" pitchFamily="18" charset="0"/>
                      </a:rPr>
                      <m:t>1</m:t>
                    </m:r>
                    <m:r>
                      <a:rPr lang="en-US" i="1" dirty="0" smtClean="0">
                        <a:solidFill>
                          <a:schemeClr val="bg2">
                            <a:lumMod val="75000"/>
                          </a:schemeClr>
                        </a:solidFill>
                        <a:latin typeface="Cambria Math" panose="02040503050406030204" pitchFamily="18" charset="0"/>
                      </a:rPr>
                      <m:t>−100 </m:t>
                    </m:r>
                    <m:sSub>
                      <m:sSubPr>
                        <m:ctrlPr>
                          <a:rPr lang="en-US" b="0" i="1" dirty="0" smtClean="0">
                            <a:solidFill>
                              <a:schemeClr val="bg2">
                                <a:lumMod val="75000"/>
                              </a:schemeClr>
                            </a:solidFill>
                            <a:latin typeface="Cambria Math" panose="02040503050406030204" pitchFamily="18" charset="0"/>
                          </a:rPr>
                        </m:ctrlPr>
                      </m:sSubPr>
                      <m:e>
                        <m:r>
                          <a:rPr lang="en-US" i="1" dirty="0" err="1" smtClean="0">
                            <a:solidFill>
                              <a:schemeClr val="bg2">
                                <a:lumMod val="75000"/>
                              </a:schemeClr>
                            </a:solidFill>
                            <a:latin typeface="Cambria Math" panose="02040503050406030204" pitchFamily="18" charset="0"/>
                          </a:rPr>
                          <m:t>𝑀</m:t>
                        </m:r>
                      </m:e>
                      <m:sub>
                        <m:r>
                          <a:rPr lang="en-US" b="0" i="1" dirty="0" smtClean="0">
                            <a:solidFill>
                              <a:schemeClr val="bg2">
                                <a:lumMod val="75000"/>
                              </a:schemeClr>
                            </a:solidFill>
                            <a:latin typeface="Cambria Math" panose="02040503050406030204" pitchFamily="18" charset="0"/>
                          </a:rPr>
                          <m:t>⊙</m:t>
                        </m:r>
                      </m:sub>
                    </m:sSub>
                  </m:oMath>
                </a14:m>
                <a:endParaRPr lang="en-US" dirty="0">
                  <a:solidFill>
                    <a:schemeClr val="bg2">
                      <a:lumMod val="75000"/>
                    </a:schemeClr>
                  </a:solidFill>
                </a:endParaRPr>
              </a:p>
              <a:p>
                <a:pPr marL="914400" lvl="1" indent="-457200">
                  <a:buFont typeface="+mj-lt"/>
                  <a:buAutoNum type="arabicPeriod"/>
                </a:pPr>
                <a:r>
                  <a:rPr lang="en-US" dirty="0">
                    <a:solidFill>
                      <a:schemeClr val="bg2">
                        <a:lumMod val="75000"/>
                      </a:schemeClr>
                    </a:solidFill>
                  </a:rPr>
                  <a:t>The spins (angular momenta) of the component compact objects in these binaries are small</a:t>
                </a:r>
              </a:p>
              <a:p>
                <a:pPr marL="914400" lvl="1" indent="-457200">
                  <a:buFont typeface="+mj-lt"/>
                  <a:buAutoNum type="arabicPeriod"/>
                </a:pPr>
                <a:r>
                  <a:rPr lang="en-US" dirty="0">
                    <a:solidFill>
                      <a:schemeClr val="bg2">
                        <a:lumMod val="75000"/>
                      </a:schemeClr>
                    </a:solidFill>
                  </a:rPr>
                  <a:t>Binary neutron star mergers are the progenitors of some short gamma-ray bursts and an astrophysical site of heavy-element nucleosynthesis</a:t>
                </a:r>
              </a:p>
              <a:p>
                <a:pPr marL="914400" lvl="1" indent="-457200">
                  <a:buFont typeface="+mj-lt"/>
                  <a:buAutoNum type="arabicPeriod"/>
                </a:pPr>
                <a:r>
                  <a:rPr lang="en-US" dirty="0">
                    <a:solidFill>
                      <a:schemeClr val="bg1"/>
                    </a:solidFill>
                  </a:rPr>
                  <a:t>The fraction of the </a:t>
                </a:r>
                <a:r>
                  <a:rPr lang="en-US" b="1" dirty="0">
                    <a:solidFill>
                      <a:schemeClr val="bg1"/>
                    </a:solidFill>
                  </a:rPr>
                  <a:t>total energy density </a:t>
                </a:r>
                <a:r>
                  <a:rPr lang="en-US" dirty="0">
                    <a:solidFill>
                      <a:schemeClr val="bg1"/>
                    </a:solidFill>
                  </a:rPr>
                  <a:t>of the universe contributed by gravitational waves is </a:t>
                </a:r>
                <a14:m>
                  <m:oMath xmlns:m="http://schemas.openxmlformats.org/officeDocument/2006/math">
                    <m:sSub>
                      <m:sSubPr>
                        <m:ctrlPr>
                          <a:rPr lang="en-US" b="0" i="1" smtClean="0">
                            <a:solidFill>
                              <a:schemeClr val="bg1"/>
                            </a:solidFill>
                            <a:latin typeface="Cambria Math" panose="02040503050406030204" pitchFamily="18" charset="0"/>
                          </a:rPr>
                        </m:ctrlPr>
                      </m:sSubPr>
                      <m:e>
                        <m:r>
                          <m:rPr>
                            <m:sty m:val="p"/>
                          </m:rPr>
                          <a:rPr lang="en-US" b="0" i="0" smtClean="0">
                            <a:solidFill>
                              <a:schemeClr val="bg1"/>
                            </a:solidFill>
                            <a:latin typeface="Cambria Math" panose="02040503050406030204" pitchFamily="18" charset="0"/>
                          </a:rPr>
                          <m:t>Ω</m:t>
                        </m:r>
                      </m:e>
                      <m:sub>
                        <m:r>
                          <m:rPr>
                            <m:sty m:val="p"/>
                          </m:rPr>
                          <a:rPr lang="en-US" b="0" i="1" smtClean="0">
                            <a:solidFill>
                              <a:schemeClr val="bg1"/>
                            </a:solidFill>
                            <a:latin typeface="Cambria Math" panose="02040503050406030204" pitchFamily="18" charset="0"/>
                          </a:rPr>
                          <m:t>GW</m:t>
                        </m:r>
                      </m:sub>
                    </m:sSub>
                    <m:r>
                      <a:rPr lang="en-US" b="0" i="1" smtClean="0">
                        <a:solidFill>
                          <a:schemeClr val="bg1"/>
                        </a:solidFill>
                        <a:latin typeface="Cambria Math" panose="02040503050406030204" pitchFamily="18" charset="0"/>
                      </a:rPr>
                      <m:t>≤5.8×</m:t>
                    </m:r>
                    <m:sSup>
                      <m:sSupPr>
                        <m:ctrlPr>
                          <a:rPr lang="en-US" b="0" i="1" smtClean="0">
                            <a:solidFill>
                              <a:schemeClr val="bg1"/>
                            </a:solidFill>
                            <a:latin typeface="Cambria Math" panose="02040503050406030204" pitchFamily="18" charset="0"/>
                          </a:rPr>
                        </m:ctrlPr>
                      </m:sSupPr>
                      <m:e>
                        <m:r>
                          <a:rPr lang="en-US" b="0" i="1" smtClean="0">
                            <a:solidFill>
                              <a:schemeClr val="bg1"/>
                            </a:solidFill>
                            <a:latin typeface="Cambria Math" panose="02040503050406030204" pitchFamily="18" charset="0"/>
                          </a:rPr>
                          <m:t>10</m:t>
                        </m:r>
                      </m:e>
                      <m:sup>
                        <m:r>
                          <a:rPr lang="en-US" b="0" i="1" smtClean="0">
                            <a:solidFill>
                              <a:schemeClr val="bg1"/>
                            </a:solidFill>
                            <a:latin typeface="Cambria Math" panose="02040503050406030204" pitchFamily="18" charset="0"/>
                          </a:rPr>
                          <m:t>−9</m:t>
                        </m:r>
                      </m:sup>
                    </m:sSup>
                  </m:oMath>
                </a14:m>
                <a:endParaRPr lang="en-US" dirty="0">
                  <a:solidFill>
                    <a:schemeClr val="bg1"/>
                  </a:solidFill>
                </a:endParaRPr>
              </a:p>
            </p:txBody>
          </p:sp>
        </mc:Choice>
        <mc:Fallback>
          <p:sp>
            <p:nvSpPr>
              <p:cNvPr id="8" name="Content Placeholder 2">
                <a:extLst>
                  <a:ext uri="{FF2B5EF4-FFF2-40B4-BE49-F238E27FC236}">
                    <a16:creationId xmlns:a16="http://schemas.microsoft.com/office/drawing/2014/main" id="{38D33FE0-733B-BDE5-3C72-22212F9E6E37}"/>
                  </a:ext>
                </a:extLst>
              </p:cNvPr>
              <p:cNvSpPr>
                <a:spLocks noGrp="1" noRot="1" noChangeAspect="1" noMove="1" noResize="1" noEditPoints="1" noAdjustHandles="1" noChangeArrowheads="1" noChangeShapeType="1" noTextEdit="1"/>
              </p:cNvSpPr>
              <p:nvPr>
                <p:ph idx="1"/>
              </p:nvPr>
            </p:nvSpPr>
            <p:spPr>
              <a:xfrm>
                <a:off x="838200" y="1825625"/>
                <a:ext cx="6229027" cy="4667250"/>
              </a:xfrm>
              <a:blipFill>
                <a:blip r:embed="rId3"/>
                <a:stretch>
                  <a:fillRect l="-1629" t="-2439"/>
                </a:stretch>
              </a:blipFill>
            </p:spPr>
            <p:txBody>
              <a:bodyPr/>
              <a:lstStyle/>
              <a:p>
                <a:r>
                  <a:rPr lang="en-US">
                    <a:noFill/>
                  </a:rPr>
                  <a:t> </a:t>
                </a:r>
              </a:p>
            </p:txBody>
          </p:sp>
        </mc:Fallback>
      </mc:AlternateContent>
      <p:pic>
        <p:nvPicPr>
          <p:cNvPr id="12" name="Picture 11" descr="A graph of a function&#10;&#10;Description automatically generated with medium confidence">
            <a:extLst>
              <a:ext uri="{FF2B5EF4-FFF2-40B4-BE49-F238E27FC236}">
                <a16:creationId xmlns:a16="http://schemas.microsoft.com/office/drawing/2014/main" id="{20EE1AF1-E6B3-BE71-14B3-C64EE0B102AC}"/>
              </a:ext>
            </a:extLst>
          </p:cNvPr>
          <p:cNvPicPr>
            <a:picLocks noChangeAspect="1"/>
          </p:cNvPicPr>
          <p:nvPr/>
        </p:nvPicPr>
        <p:blipFill>
          <a:blip r:embed="rId4"/>
          <a:stretch>
            <a:fillRect/>
          </a:stretch>
        </p:blipFill>
        <p:spPr>
          <a:xfrm>
            <a:off x="7048500" y="2797175"/>
            <a:ext cx="5143500" cy="3695700"/>
          </a:xfrm>
          <a:prstGeom prst="rect">
            <a:avLst/>
          </a:prstGeom>
        </p:spPr>
      </p:pic>
      <p:sp>
        <p:nvSpPr>
          <p:cNvPr id="7" name="TextBox 6">
            <a:extLst>
              <a:ext uri="{FF2B5EF4-FFF2-40B4-BE49-F238E27FC236}">
                <a16:creationId xmlns:a16="http://schemas.microsoft.com/office/drawing/2014/main" id="{E6B8C421-45CC-C30E-3D80-A4C248FD2B22}"/>
              </a:ext>
            </a:extLst>
          </p:cNvPr>
          <p:cNvSpPr txBox="1"/>
          <p:nvPr/>
        </p:nvSpPr>
        <p:spPr>
          <a:xfrm>
            <a:off x="10093886" y="2601369"/>
            <a:ext cx="1968285" cy="276999"/>
          </a:xfrm>
          <a:prstGeom prst="rect">
            <a:avLst/>
          </a:prstGeom>
          <a:noFill/>
        </p:spPr>
        <p:txBody>
          <a:bodyPr wrap="square" rtlCol="0">
            <a:spAutoFit/>
          </a:bodyPr>
          <a:lstStyle/>
          <a:p>
            <a:r>
              <a:rPr lang="en-US" sz="1200" dirty="0">
                <a:solidFill>
                  <a:schemeClr val="bg1"/>
                </a:solidFill>
              </a:rPr>
              <a:t>LVK PRD 104, 022004 (2021)</a:t>
            </a:r>
          </a:p>
        </p:txBody>
      </p:sp>
      <p:pic>
        <p:nvPicPr>
          <p:cNvPr id="13" name="Picture 12">
            <a:extLst>
              <a:ext uri="{FF2B5EF4-FFF2-40B4-BE49-F238E27FC236}">
                <a16:creationId xmlns:a16="http://schemas.microsoft.com/office/drawing/2014/main" id="{715997A6-9717-0965-1552-2A28DACFC141}"/>
              </a:ext>
            </a:extLst>
          </p:cNvPr>
          <p:cNvPicPr>
            <a:picLocks noChangeAspect="1"/>
          </p:cNvPicPr>
          <p:nvPr/>
        </p:nvPicPr>
        <p:blipFill>
          <a:blip r:embed="rId5"/>
          <a:stretch>
            <a:fillRect/>
          </a:stretch>
        </p:blipFill>
        <p:spPr>
          <a:xfrm>
            <a:off x="8162390" y="1411381"/>
            <a:ext cx="1819810" cy="1424873"/>
          </a:xfrm>
          <a:prstGeom prst="rect">
            <a:avLst/>
          </a:prstGeom>
        </p:spPr>
      </p:pic>
    </p:spTree>
    <p:extLst>
      <p:ext uri="{BB962C8B-B14F-4D97-AF65-F5344CB8AC3E}">
        <p14:creationId xmlns:p14="http://schemas.microsoft.com/office/powerpoint/2010/main" val="2133003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screen shot of a computer&#10;&#10;Description automatically generated">
            <a:extLst>
              <a:ext uri="{FF2B5EF4-FFF2-40B4-BE49-F238E27FC236}">
                <a16:creationId xmlns:a16="http://schemas.microsoft.com/office/drawing/2014/main" id="{4F080668-ED7C-6C9F-5D4F-F7277BE79293}"/>
              </a:ext>
            </a:extLst>
          </p:cNvPr>
          <p:cNvPicPr>
            <a:picLocks noGrp="1" noChangeAspect="1"/>
          </p:cNvPicPr>
          <p:nvPr>
            <p:ph idx="1"/>
          </p:nvPr>
        </p:nvPicPr>
        <p:blipFill>
          <a:blip r:embed="rId3">
            <a:alphaModFix/>
          </a:blip>
          <a:stretch>
            <a:fillRect/>
          </a:stretch>
        </p:blipFill>
        <p:spPr>
          <a:xfrm>
            <a:off x="6385052" y="1494338"/>
            <a:ext cx="5367867" cy="4572000"/>
          </a:xfrm>
        </p:spPr>
      </p:pic>
      <p:sp>
        <p:nvSpPr>
          <p:cNvPr id="2" name="Title 1">
            <a:extLst>
              <a:ext uri="{FF2B5EF4-FFF2-40B4-BE49-F238E27FC236}">
                <a16:creationId xmlns:a16="http://schemas.microsoft.com/office/drawing/2014/main" id="{F80A380F-176E-BBE8-E1CF-38A2BADB3FAE}"/>
              </a:ext>
            </a:extLst>
          </p:cNvPr>
          <p:cNvSpPr>
            <a:spLocks noGrp="1"/>
          </p:cNvSpPr>
          <p:nvPr>
            <p:ph type="title"/>
          </p:nvPr>
        </p:nvSpPr>
        <p:spPr/>
        <p:txBody>
          <a:bodyPr/>
          <a:lstStyle/>
          <a:p>
            <a:r>
              <a:rPr lang="en-US" dirty="0"/>
              <a:t>What we can’t learn… </a:t>
            </a:r>
            <a:r>
              <a:rPr lang="en-US" i="1" dirty="0"/>
              <a:t>yet</a:t>
            </a:r>
          </a:p>
        </p:txBody>
      </p:sp>
      <p:cxnSp>
        <p:nvCxnSpPr>
          <p:cNvPr id="4" name="Straight Connector 3">
            <a:extLst>
              <a:ext uri="{FF2B5EF4-FFF2-40B4-BE49-F238E27FC236}">
                <a16:creationId xmlns:a16="http://schemas.microsoft.com/office/drawing/2014/main" id="{567538F8-E3FB-B79F-EB5D-C009539F1B97}"/>
              </a:ext>
            </a:extLst>
          </p:cNvPr>
          <p:cNvCxnSpPr/>
          <p:nvPr/>
        </p:nvCxnSpPr>
        <p:spPr>
          <a:xfrm>
            <a:off x="746539" y="1319348"/>
            <a:ext cx="10698922"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C8FB8E7-DD98-F1A1-C977-BF5A17C3FDAA}"/>
              </a:ext>
            </a:extLst>
          </p:cNvPr>
          <p:cNvSpPr/>
          <p:nvPr/>
        </p:nvSpPr>
        <p:spPr>
          <a:xfrm>
            <a:off x="8832447" y="5523830"/>
            <a:ext cx="473075" cy="730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7D12E9D-406B-ED7F-F7D4-E6A818AEA410}"/>
              </a:ext>
            </a:extLst>
          </p:cNvPr>
          <p:cNvSpPr/>
          <p:nvPr/>
        </p:nvSpPr>
        <p:spPr>
          <a:xfrm>
            <a:off x="8740746" y="5857694"/>
            <a:ext cx="627063" cy="1746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4B873DD-3DF6-0171-3F8F-E3330C6C8EB1}"/>
              </a:ext>
            </a:extLst>
          </p:cNvPr>
          <p:cNvSpPr/>
          <p:nvPr/>
        </p:nvSpPr>
        <p:spPr>
          <a:xfrm>
            <a:off x="8930480" y="5609680"/>
            <a:ext cx="473075" cy="7302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C145E7E6-291E-277B-4E82-E10AA8E96698}"/>
              </a:ext>
            </a:extLst>
          </p:cNvPr>
          <p:cNvSpPr txBox="1">
            <a:spLocks/>
          </p:cNvSpPr>
          <p:nvPr/>
        </p:nvSpPr>
        <p:spPr>
          <a:xfrm>
            <a:off x="838201" y="1825625"/>
            <a:ext cx="5867854" cy="46672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Binary neutron star mergers beyond cosmic noon</a:t>
            </a:r>
          </a:p>
          <a:p>
            <a:r>
              <a:rPr lang="en-US" dirty="0"/>
              <a:t>Precision measurements of the neutron star equation of state</a:t>
            </a:r>
          </a:p>
          <a:p>
            <a:r>
              <a:rPr lang="en-US" dirty="0"/>
              <a:t>Binary neutron star </a:t>
            </a:r>
            <a:r>
              <a:rPr lang="en-US" dirty="0" err="1"/>
              <a:t>postmerger</a:t>
            </a:r>
            <a:r>
              <a:rPr lang="en-US" dirty="0"/>
              <a:t> signal</a:t>
            </a:r>
          </a:p>
          <a:p>
            <a:r>
              <a:rPr lang="en-US" dirty="0"/>
              <a:t>Binary mergers including Population III and primordial black holes</a:t>
            </a:r>
          </a:p>
          <a:p>
            <a:r>
              <a:rPr lang="en-US" dirty="0"/>
              <a:t>Gravitational-wave memory effect</a:t>
            </a:r>
          </a:p>
          <a:p>
            <a:r>
              <a:rPr lang="en-US" dirty="0"/>
              <a:t>Cosmological stochastic gravitational-wave backgrounds</a:t>
            </a:r>
          </a:p>
          <a:p>
            <a:endParaRPr lang="en-US" dirty="0"/>
          </a:p>
        </p:txBody>
      </p:sp>
      <p:sp>
        <p:nvSpPr>
          <p:cNvPr id="13" name="Slide Number Placeholder 12">
            <a:extLst>
              <a:ext uri="{FF2B5EF4-FFF2-40B4-BE49-F238E27FC236}">
                <a16:creationId xmlns:a16="http://schemas.microsoft.com/office/drawing/2014/main" id="{6BEE3ABD-A21D-6523-E60A-070EA8E78C77}"/>
              </a:ext>
            </a:extLst>
          </p:cNvPr>
          <p:cNvSpPr>
            <a:spLocks noGrp="1"/>
          </p:cNvSpPr>
          <p:nvPr>
            <p:ph type="sldNum" sz="quarter" idx="12"/>
          </p:nvPr>
        </p:nvSpPr>
        <p:spPr/>
        <p:txBody>
          <a:bodyPr/>
          <a:lstStyle/>
          <a:p>
            <a:fld id="{CB28A1C7-E681-E24A-9554-2A52B6EB819E}" type="slidenum">
              <a:rPr lang="en-US" smtClean="0"/>
              <a:t>11</a:t>
            </a:fld>
            <a:endParaRPr lang="en-US"/>
          </a:p>
        </p:txBody>
      </p:sp>
    </p:spTree>
    <p:extLst>
      <p:ext uri="{BB962C8B-B14F-4D97-AF65-F5344CB8AC3E}">
        <p14:creationId xmlns:p14="http://schemas.microsoft.com/office/powerpoint/2010/main" val="10159815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A6DA15D-17E7-BFCA-58A9-8FFD306BA760}"/>
              </a:ext>
            </a:extLst>
          </p:cNvPr>
          <p:cNvPicPr>
            <a:picLocks noChangeAspect="1"/>
          </p:cNvPicPr>
          <p:nvPr/>
        </p:nvPicPr>
        <p:blipFill>
          <a:blip r:embed="rId3"/>
          <a:stretch>
            <a:fillRect/>
          </a:stretch>
        </p:blipFill>
        <p:spPr>
          <a:xfrm>
            <a:off x="6385052" y="1409108"/>
            <a:ext cx="5490210" cy="5373779"/>
          </a:xfrm>
          <a:prstGeom prst="rect">
            <a:avLst/>
          </a:prstGeom>
        </p:spPr>
      </p:pic>
      <p:sp>
        <p:nvSpPr>
          <p:cNvPr id="4" name="Slide Number Placeholder 3">
            <a:extLst>
              <a:ext uri="{FF2B5EF4-FFF2-40B4-BE49-F238E27FC236}">
                <a16:creationId xmlns:a16="http://schemas.microsoft.com/office/drawing/2014/main" id="{A43DF6A8-FA86-4716-A55E-1220B2CBAA9F}"/>
              </a:ext>
            </a:extLst>
          </p:cNvPr>
          <p:cNvSpPr>
            <a:spLocks noGrp="1"/>
          </p:cNvSpPr>
          <p:nvPr>
            <p:ph type="sldNum" sz="quarter" idx="12"/>
          </p:nvPr>
        </p:nvSpPr>
        <p:spPr/>
        <p:txBody>
          <a:bodyPr/>
          <a:lstStyle/>
          <a:p>
            <a:fld id="{33614CCF-EDC1-B144-8AFC-F7B6B302EB21}" type="slidenum">
              <a:rPr lang="en-US" smtClean="0"/>
              <a:t>12</a:t>
            </a:fld>
            <a:endParaRPr lang="en-US"/>
          </a:p>
        </p:txBody>
      </p:sp>
      <p:pic>
        <p:nvPicPr>
          <p:cNvPr id="17" name="Picture 16">
            <a:extLst>
              <a:ext uri="{FF2B5EF4-FFF2-40B4-BE49-F238E27FC236}">
                <a16:creationId xmlns:a16="http://schemas.microsoft.com/office/drawing/2014/main" id="{B6FE18DA-B8D1-C374-DE0F-E93277069B89}"/>
              </a:ext>
            </a:extLst>
          </p:cNvPr>
          <p:cNvPicPr>
            <a:picLocks noChangeAspect="1"/>
          </p:cNvPicPr>
          <p:nvPr/>
        </p:nvPicPr>
        <p:blipFill>
          <a:blip r:embed="rId4"/>
          <a:stretch>
            <a:fillRect/>
          </a:stretch>
        </p:blipFill>
        <p:spPr>
          <a:xfrm>
            <a:off x="2476770" y="1827394"/>
            <a:ext cx="1871593" cy="1095567"/>
          </a:xfrm>
          <a:prstGeom prst="rect">
            <a:avLst/>
          </a:prstGeom>
        </p:spPr>
      </p:pic>
      <p:sp>
        <p:nvSpPr>
          <p:cNvPr id="3" name="TextBox 2">
            <a:extLst>
              <a:ext uri="{FF2B5EF4-FFF2-40B4-BE49-F238E27FC236}">
                <a16:creationId xmlns:a16="http://schemas.microsoft.com/office/drawing/2014/main" id="{5FB32C13-0465-8B82-D783-06CEAC52FB06}"/>
              </a:ext>
            </a:extLst>
          </p:cNvPr>
          <p:cNvSpPr txBox="1"/>
          <p:nvPr/>
        </p:nvSpPr>
        <p:spPr>
          <a:xfrm>
            <a:off x="955963" y="3059668"/>
            <a:ext cx="4698875" cy="369332"/>
          </a:xfrm>
          <a:prstGeom prst="rect">
            <a:avLst/>
          </a:prstGeom>
          <a:noFill/>
        </p:spPr>
        <p:txBody>
          <a:bodyPr wrap="square" rtlCol="0">
            <a:spAutoFit/>
          </a:bodyPr>
          <a:lstStyle/>
          <a:p>
            <a:pPr algn="ctr"/>
            <a:r>
              <a:rPr lang="en-US" dirty="0">
                <a:solidFill>
                  <a:schemeClr val="bg1"/>
                </a:solidFill>
              </a:rPr>
              <a:t>US-based concept planned for the late 2030s</a:t>
            </a:r>
          </a:p>
        </p:txBody>
      </p:sp>
      <p:sp>
        <p:nvSpPr>
          <p:cNvPr id="2" name="Title 1">
            <a:extLst>
              <a:ext uri="{FF2B5EF4-FFF2-40B4-BE49-F238E27FC236}">
                <a16:creationId xmlns:a16="http://schemas.microsoft.com/office/drawing/2014/main" id="{9C984F65-A7F9-B4C9-3154-1D2A403777D5}"/>
              </a:ext>
            </a:extLst>
          </p:cNvPr>
          <p:cNvSpPr>
            <a:spLocks noGrp="1"/>
          </p:cNvSpPr>
          <p:nvPr>
            <p:ph type="title"/>
          </p:nvPr>
        </p:nvSpPr>
        <p:spPr/>
        <p:txBody>
          <a:bodyPr/>
          <a:lstStyle/>
          <a:p>
            <a:r>
              <a:rPr lang="en-US" dirty="0"/>
              <a:t>The next generation</a:t>
            </a:r>
          </a:p>
        </p:txBody>
      </p:sp>
      <p:pic>
        <p:nvPicPr>
          <p:cNvPr id="6" name="Picture 5">
            <a:extLst>
              <a:ext uri="{FF2B5EF4-FFF2-40B4-BE49-F238E27FC236}">
                <a16:creationId xmlns:a16="http://schemas.microsoft.com/office/drawing/2014/main" id="{E97A8D91-0E2D-747A-BAC5-FD87EC3D6B91}"/>
              </a:ext>
            </a:extLst>
          </p:cNvPr>
          <p:cNvPicPr>
            <a:picLocks noChangeAspect="1"/>
          </p:cNvPicPr>
          <p:nvPr/>
        </p:nvPicPr>
        <p:blipFill>
          <a:blip r:embed="rId5"/>
          <a:stretch>
            <a:fillRect/>
          </a:stretch>
        </p:blipFill>
        <p:spPr>
          <a:xfrm>
            <a:off x="2556704" y="3565707"/>
            <a:ext cx="1603318" cy="2006935"/>
          </a:xfrm>
          <a:prstGeom prst="rect">
            <a:avLst/>
          </a:prstGeom>
        </p:spPr>
      </p:pic>
      <p:sp>
        <p:nvSpPr>
          <p:cNvPr id="7" name="TextBox 6">
            <a:extLst>
              <a:ext uri="{FF2B5EF4-FFF2-40B4-BE49-F238E27FC236}">
                <a16:creationId xmlns:a16="http://schemas.microsoft.com/office/drawing/2014/main" id="{1F7B6170-94C2-4AD4-44DA-8EE8DD1D7FE7}"/>
              </a:ext>
            </a:extLst>
          </p:cNvPr>
          <p:cNvSpPr txBox="1"/>
          <p:nvPr/>
        </p:nvSpPr>
        <p:spPr>
          <a:xfrm>
            <a:off x="955963" y="5753283"/>
            <a:ext cx="4698875" cy="369332"/>
          </a:xfrm>
          <a:prstGeom prst="rect">
            <a:avLst/>
          </a:prstGeom>
          <a:noFill/>
        </p:spPr>
        <p:txBody>
          <a:bodyPr wrap="square" rtlCol="0">
            <a:spAutoFit/>
          </a:bodyPr>
          <a:lstStyle/>
          <a:p>
            <a:pPr algn="ctr"/>
            <a:r>
              <a:rPr lang="en-US" dirty="0">
                <a:solidFill>
                  <a:schemeClr val="bg1"/>
                </a:solidFill>
              </a:rPr>
              <a:t>European concept with triangular design</a:t>
            </a:r>
          </a:p>
        </p:txBody>
      </p:sp>
      <p:cxnSp>
        <p:nvCxnSpPr>
          <p:cNvPr id="5" name="Straight Connector 4">
            <a:extLst>
              <a:ext uri="{FF2B5EF4-FFF2-40B4-BE49-F238E27FC236}">
                <a16:creationId xmlns:a16="http://schemas.microsoft.com/office/drawing/2014/main" id="{30C42DEC-4757-B8E9-12AA-0B18F0DA63BA}"/>
              </a:ext>
            </a:extLst>
          </p:cNvPr>
          <p:cNvCxnSpPr/>
          <p:nvPr/>
        </p:nvCxnSpPr>
        <p:spPr>
          <a:xfrm>
            <a:off x="746539" y="1319348"/>
            <a:ext cx="10698922"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3423512-39D3-E183-0856-7697B5FCCA3A}"/>
              </a:ext>
            </a:extLst>
          </p:cNvPr>
          <p:cNvSpPr txBox="1"/>
          <p:nvPr/>
        </p:nvSpPr>
        <p:spPr>
          <a:xfrm>
            <a:off x="7026965" y="5984389"/>
            <a:ext cx="2955235" cy="461665"/>
          </a:xfrm>
          <a:prstGeom prst="rect">
            <a:avLst/>
          </a:prstGeom>
          <a:noFill/>
        </p:spPr>
        <p:txBody>
          <a:bodyPr wrap="square" rtlCol="0">
            <a:spAutoFit/>
          </a:bodyPr>
          <a:lstStyle/>
          <a:p>
            <a:pPr algn="ctr"/>
            <a:r>
              <a:rPr lang="en-US" sz="1200" dirty="0">
                <a:solidFill>
                  <a:schemeClr val="bg1"/>
                </a:solidFill>
              </a:rPr>
              <a:t>CE Horizon Study</a:t>
            </a:r>
          </a:p>
          <a:p>
            <a:pPr algn="ctr"/>
            <a:r>
              <a:rPr lang="en-US" sz="1200" dirty="0">
                <a:solidFill>
                  <a:schemeClr val="bg1"/>
                </a:solidFill>
              </a:rPr>
              <a:t>Evans + (</a:t>
            </a:r>
            <a:r>
              <a:rPr lang="en-US" sz="1200" dirty="0" err="1">
                <a:solidFill>
                  <a:schemeClr val="bg1"/>
                </a:solidFill>
              </a:rPr>
              <a:t>inc</a:t>
            </a:r>
            <a:r>
              <a:rPr lang="en-US" sz="1200" dirty="0">
                <a:solidFill>
                  <a:schemeClr val="bg1"/>
                </a:solidFill>
              </a:rPr>
              <a:t> </a:t>
            </a:r>
            <a:r>
              <a:rPr lang="en-US" sz="1200" b="1" dirty="0">
                <a:solidFill>
                  <a:schemeClr val="bg1"/>
                </a:solidFill>
              </a:rPr>
              <a:t>SB</a:t>
            </a:r>
            <a:r>
              <a:rPr lang="en-US" sz="1200" dirty="0">
                <a:solidFill>
                  <a:schemeClr val="bg1"/>
                </a:solidFill>
              </a:rPr>
              <a:t>) 2109.09882</a:t>
            </a:r>
          </a:p>
        </p:txBody>
      </p:sp>
    </p:spTree>
    <p:extLst>
      <p:ext uri="{BB962C8B-B14F-4D97-AF65-F5344CB8AC3E}">
        <p14:creationId xmlns:p14="http://schemas.microsoft.com/office/powerpoint/2010/main" val="3794907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A88A5-0A6E-C5F3-C8A1-A8C22AF42CE7}"/>
              </a:ext>
            </a:extLst>
          </p:cNvPr>
          <p:cNvSpPr>
            <a:spLocks noGrp="1"/>
          </p:cNvSpPr>
          <p:nvPr>
            <p:ph type="title"/>
          </p:nvPr>
        </p:nvSpPr>
        <p:spPr>
          <a:xfrm>
            <a:off x="482600" y="0"/>
            <a:ext cx="10515600" cy="1325563"/>
          </a:xfrm>
        </p:spPr>
        <p:txBody>
          <a:bodyPr/>
          <a:lstStyle/>
          <a:p>
            <a:r>
              <a:rPr lang="en-US" dirty="0">
                <a:solidFill>
                  <a:schemeClr val="tx1"/>
                </a:solidFill>
              </a:rPr>
              <a:t>Cosmic Explorer</a:t>
            </a:r>
          </a:p>
        </p:txBody>
      </p:sp>
      <p:sp>
        <p:nvSpPr>
          <p:cNvPr id="3" name="Content Placeholder 2">
            <a:extLst>
              <a:ext uri="{FF2B5EF4-FFF2-40B4-BE49-F238E27FC236}">
                <a16:creationId xmlns:a16="http://schemas.microsoft.com/office/drawing/2014/main" id="{9F2450D5-93BA-A254-3EEB-7173390AE4CB}"/>
              </a:ext>
            </a:extLst>
          </p:cNvPr>
          <p:cNvSpPr>
            <a:spLocks noGrp="1"/>
          </p:cNvSpPr>
          <p:nvPr>
            <p:ph idx="1"/>
          </p:nvPr>
        </p:nvSpPr>
        <p:spPr>
          <a:xfrm>
            <a:off x="5969000" y="5106987"/>
            <a:ext cx="5740400" cy="1527969"/>
          </a:xfrm>
        </p:spPr>
        <p:txBody>
          <a:bodyPr/>
          <a:lstStyle/>
          <a:p>
            <a:pPr marL="0" indent="0" algn="ctr">
              <a:buNone/>
            </a:pPr>
            <a:r>
              <a:rPr lang="en-US" dirty="0"/>
              <a:t>Reference design includes two facilities widely separated in the US</a:t>
            </a:r>
          </a:p>
          <a:p>
            <a:pPr marL="457200" lvl="1" indent="0" algn="ctr">
              <a:buNone/>
            </a:pPr>
            <a:r>
              <a:rPr lang="en-US" dirty="0"/>
              <a:t>40km + 20km (tunable)</a:t>
            </a:r>
          </a:p>
          <a:p>
            <a:endParaRPr lang="en-US" dirty="0"/>
          </a:p>
        </p:txBody>
      </p:sp>
      <p:sp>
        <p:nvSpPr>
          <p:cNvPr id="7" name="TextBox 6">
            <a:extLst>
              <a:ext uri="{FF2B5EF4-FFF2-40B4-BE49-F238E27FC236}">
                <a16:creationId xmlns:a16="http://schemas.microsoft.com/office/drawing/2014/main" id="{A27778F4-A499-58EF-AC34-C060DB66E2A2}"/>
              </a:ext>
            </a:extLst>
          </p:cNvPr>
          <p:cNvSpPr txBox="1"/>
          <p:nvPr/>
        </p:nvSpPr>
        <p:spPr>
          <a:xfrm>
            <a:off x="139700" y="6496456"/>
            <a:ext cx="7404100" cy="276999"/>
          </a:xfrm>
          <a:prstGeom prst="rect">
            <a:avLst/>
          </a:prstGeom>
          <a:noFill/>
        </p:spPr>
        <p:txBody>
          <a:bodyPr wrap="square" rtlCol="0">
            <a:spAutoFit/>
          </a:bodyPr>
          <a:lstStyle/>
          <a:p>
            <a:r>
              <a:rPr lang="en-US" sz="1200" dirty="0">
                <a:solidFill>
                  <a:schemeClr val="bg1"/>
                </a:solidFill>
              </a:rPr>
              <a:t>Image: Edward Anaya, Virginia Kitchen, Angela Nguyen, and Joshua R. Smith</a:t>
            </a:r>
          </a:p>
        </p:txBody>
      </p:sp>
      <p:sp>
        <p:nvSpPr>
          <p:cNvPr id="8" name="Slide Number Placeholder 7">
            <a:extLst>
              <a:ext uri="{FF2B5EF4-FFF2-40B4-BE49-F238E27FC236}">
                <a16:creationId xmlns:a16="http://schemas.microsoft.com/office/drawing/2014/main" id="{65FCD3D6-1A0F-7254-63AB-7326E828579D}"/>
              </a:ext>
            </a:extLst>
          </p:cNvPr>
          <p:cNvSpPr>
            <a:spLocks noGrp="1"/>
          </p:cNvSpPr>
          <p:nvPr>
            <p:ph type="sldNum" sz="quarter" idx="12"/>
          </p:nvPr>
        </p:nvSpPr>
        <p:spPr/>
        <p:txBody>
          <a:bodyPr/>
          <a:lstStyle/>
          <a:p>
            <a:fld id="{CB28A1C7-E681-E24A-9554-2A52B6EB819E}" type="slidenum">
              <a:rPr lang="en-US" smtClean="0">
                <a:solidFill>
                  <a:schemeClr val="bg1"/>
                </a:solidFill>
              </a:rPr>
              <a:t>13</a:t>
            </a:fld>
            <a:endParaRPr lang="en-US" dirty="0">
              <a:solidFill>
                <a:schemeClr val="bg1"/>
              </a:solidFill>
            </a:endParaRPr>
          </a:p>
        </p:txBody>
      </p:sp>
    </p:spTree>
    <p:extLst>
      <p:ext uri="{BB962C8B-B14F-4D97-AF65-F5344CB8AC3E}">
        <p14:creationId xmlns:p14="http://schemas.microsoft.com/office/powerpoint/2010/main" val="32763256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7C4265E-DAA3-C8C2-A3F0-559F32AFA596}"/>
              </a:ext>
            </a:extLst>
          </p:cNvPr>
          <p:cNvPicPr>
            <a:picLocks noChangeAspect="1"/>
          </p:cNvPicPr>
          <p:nvPr/>
        </p:nvPicPr>
        <p:blipFill>
          <a:blip r:embed="rId3">
            <a:alphaModFix/>
          </a:blip>
          <a:stretch>
            <a:fillRect/>
          </a:stretch>
        </p:blipFill>
        <p:spPr>
          <a:xfrm>
            <a:off x="1475208" y="580644"/>
            <a:ext cx="9241585" cy="5698808"/>
          </a:xfrm>
          <a:prstGeom prst="round2DiagRect">
            <a:avLst>
              <a:gd name="adj1" fmla="val 16667"/>
              <a:gd name="adj2" fmla="val 0"/>
            </a:avLst>
          </a:prstGeom>
          <a:solidFill>
            <a:schemeClr val="tx1"/>
          </a:solidFill>
          <a:ln w="88900" cap="sq">
            <a:solidFill>
              <a:schemeClr val="tx1">
                <a:lumMod val="65000"/>
                <a:lumOff val="35000"/>
              </a:schemeClr>
            </a:solidFill>
            <a:miter lim="800000"/>
          </a:ln>
          <a:effectLst>
            <a:outerShdw blurRad="254000" algn="tl" rotWithShape="0">
              <a:srgbClr val="000000">
                <a:alpha val="43000"/>
              </a:srgbClr>
            </a:outerShdw>
          </a:effectLst>
        </p:spPr>
      </p:pic>
      <p:pic>
        <p:nvPicPr>
          <p:cNvPr id="5" name="Picture 4">
            <a:extLst>
              <a:ext uri="{FF2B5EF4-FFF2-40B4-BE49-F238E27FC236}">
                <a16:creationId xmlns:a16="http://schemas.microsoft.com/office/drawing/2014/main" id="{4D1ABB80-BEB4-A9A7-DC74-F4CB978933FE}"/>
              </a:ext>
            </a:extLst>
          </p:cNvPr>
          <p:cNvPicPr>
            <a:picLocks noChangeAspect="1"/>
          </p:cNvPicPr>
          <p:nvPr/>
        </p:nvPicPr>
        <p:blipFill>
          <a:blip r:embed="rId3">
            <a:alphaModFix amt="50000"/>
          </a:blip>
          <a:stretch>
            <a:fillRect/>
          </a:stretch>
        </p:blipFill>
        <p:spPr>
          <a:xfrm>
            <a:off x="1478606" y="580644"/>
            <a:ext cx="9238186" cy="5696712"/>
          </a:xfrm>
          <a:prstGeom prst="round2DiagRect">
            <a:avLst>
              <a:gd name="adj1" fmla="val 16667"/>
              <a:gd name="adj2" fmla="val 0"/>
            </a:avLst>
          </a:prstGeom>
          <a:solidFill>
            <a:schemeClr val="tx1"/>
          </a:solidFill>
          <a:ln w="88900" cap="sq">
            <a:solidFill>
              <a:schemeClr val="tx1">
                <a:lumMod val="65000"/>
                <a:lumOff val="35000"/>
              </a:schemeClr>
            </a:solidFill>
            <a:miter lim="800000"/>
          </a:ln>
          <a:effectLst>
            <a:outerShdw blurRad="254000" algn="tl" rotWithShape="0">
              <a:srgbClr val="000000">
                <a:alpha val="43000"/>
              </a:srgbClr>
            </a:outerShdw>
          </a:effectLst>
        </p:spPr>
      </p:pic>
      <p:sp>
        <p:nvSpPr>
          <p:cNvPr id="3" name="Content Placeholder 2">
            <a:extLst>
              <a:ext uri="{FF2B5EF4-FFF2-40B4-BE49-F238E27FC236}">
                <a16:creationId xmlns:a16="http://schemas.microsoft.com/office/drawing/2014/main" id="{B26E834A-8F23-9570-87D8-FF750197B4B2}"/>
              </a:ext>
            </a:extLst>
          </p:cNvPr>
          <p:cNvSpPr>
            <a:spLocks noGrp="1"/>
          </p:cNvSpPr>
          <p:nvPr>
            <p:ph idx="1"/>
          </p:nvPr>
        </p:nvSpPr>
        <p:spPr>
          <a:xfrm>
            <a:off x="2351531" y="1381220"/>
            <a:ext cx="7488936" cy="4617720"/>
          </a:xfrm>
        </p:spPr>
        <p:txBody>
          <a:bodyPr/>
          <a:lstStyle/>
          <a:p>
            <a:pPr marL="0" indent="0" algn="ctr">
              <a:buNone/>
            </a:pPr>
            <a:endParaRPr lang="en-US" sz="2400" b="0" i="0" u="none" strike="noStrike" dirty="0">
              <a:effectLst/>
            </a:endParaRPr>
          </a:p>
          <a:p>
            <a:pPr marL="0" indent="0" algn="ctr">
              <a:buNone/>
            </a:pPr>
            <a:r>
              <a:rPr lang="en-US" sz="2400" b="0" i="0" u="none" strike="noStrike" dirty="0">
                <a:effectLst/>
              </a:rPr>
              <a:t>The Cosmic Explorer team recognizes the inherent connections between the lands, waters, sky, and people. We are committed to cultivating connections to place and partnerships with Indigenous communities who care for, have cared for, and will continue to care for these places. We acknowledge that we are responsible for the manner in which we do science and for the impacts it has on the land and its Peoples.</a:t>
            </a:r>
          </a:p>
          <a:p>
            <a:endParaRPr lang="en-US" dirty="0"/>
          </a:p>
        </p:txBody>
      </p:sp>
      <p:sp>
        <p:nvSpPr>
          <p:cNvPr id="9" name="Slide Number Placeholder 8">
            <a:extLst>
              <a:ext uri="{FF2B5EF4-FFF2-40B4-BE49-F238E27FC236}">
                <a16:creationId xmlns:a16="http://schemas.microsoft.com/office/drawing/2014/main" id="{7042B828-564E-E24A-36E6-2852CBA4268F}"/>
              </a:ext>
            </a:extLst>
          </p:cNvPr>
          <p:cNvSpPr>
            <a:spLocks noGrp="1"/>
          </p:cNvSpPr>
          <p:nvPr>
            <p:ph type="sldNum" sz="quarter" idx="12"/>
          </p:nvPr>
        </p:nvSpPr>
        <p:spPr/>
        <p:txBody>
          <a:bodyPr/>
          <a:lstStyle/>
          <a:p>
            <a:fld id="{CB28A1C7-E681-E24A-9554-2A52B6EB819E}" type="slidenum">
              <a:rPr lang="en-US" smtClean="0"/>
              <a:t>14</a:t>
            </a:fld>
            <a:endParaRPr lang="en-US"/>
          </a:p>
        </p:txBody>
      </p:sp>
      <p:sp>
        <p:nvSpPr>
          <p:cNvPr id="10" name="TextBox 9">
            <a:extLst>
              <a:ext uri="{FF2B5EF4-FFF2-40B4-BE49-F238E27FC236}">
                <a16:creationId xmlns:a16="http://schemas.microsoft.com/office/drawing/2014/main" id="{A24C69AF-A445-43B3-DDE7-D55287C0A413}"/>
              </a:ext>
            </a:extLst>
          </p:cNvPr>
          <p:cNvSpPr txBox="1"/>
          <p:nvPr/>
        </p:nvSpPr>
        <p:spPr>
          <a:xfrm>
            <a:off x="1594428" y="5937338"/>
            <a:ext cx="7404100" cy="338554"/>
          </a:xfrm>
          <a:prstGeom prst="rect">
            <a:avLst/>
          </a:prstGeom>
          <a:noFill/>
        </p:spPr>
        <p:txBody>
          <a:bodyPr wrap="square" rtlCol="0">
            <a:spAutoFit/>
          </a:bodyPr>
          <a:lstStyle/>
          <a:p>
            <a:r>
              <a:rPr lang="en-US" sz="1600" dirty="0">
                <a:solidFill>
                  <a:schemeClr val="bg1"/>
                </a:solidFill>
              </a:rPr>
              <a:t>Map from native-</a:t>
            </a:r>
            <a:r>
              <a:rPr lang="en-US" sz="1600" dirty="0" err="1">
                <a:solidFill>
                  <a:schemeClr val="bg1"/>
                </a:solidFill>
              </a:rPr>
              <a:t>lands.ca</a:t>
            </a:r>
            <a:endParaRPr lang="en-US" sz="1600" dirty="0">
              <a:solidFill>
                <a:schemeClr val="bg1"/>
              </a:solidFill>
            </a:endParaRPr>
          </a:p>
        </p:txBody>
      </p:sp>
    </p:spTree>
    <p:extLst>
      <p:ext uri="{BB962C8B-B14F-4D97-AF65-F5344CB8AC3E}">
        <p14:creationId xmlns:p14="http://schemas.microsoft.com/office/powerpoint/2010/main" val="114192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39EA0-15A4-799A-8129-2269C117F234}"/>
              </a:ext>
            </a:extLst>
          </p:cNvPr>
          <p:cNvSpPr>
            <a:spLocks noGrp="1"/>
          </p:cNvSpPr>
          <p:nvPr>
            <p:ph type="title"/>
          </p:nvPr>
        </p:nvSpPr>
        <p:spPr>
          <a:xfrm>
            <a:off x="838200" y="579438"/>
            <a:ext cx="10515600" cy="1325563"/>
          </a:xfrm>
        </p:spPr>
        <p:txBody>
          <a:bodyPr>
            <a:normAutofit fontScale="90000"/>
          </a:bodyPr>
          <a:lstStyle/>
          <a:p>
            <a:pPr algn="ctr"/>
            <a:r>
              <a:rPr lang="en-US" dirty="0"/>
              <a:t>Order of magnitude improvement in strain sensitivity over current detectors</a:t>
            </a:r>
            <a:br>
              <a:rPr lang="en-US" dirty="0"/>
            </a:br>
            <a:endParaRPr lang="en-US" dirty="0"/>
          </a:p>
        </p:txBody>
      </p:sp>
      <p:sp>
        <p:nvSpPr>
          <p:cNvPr id="3" name="Content Placeholder 2">
            <a:extLst>
              <a:ext uri="{FF2B5EF4-FFF2-40B4-BE49-F238E27FC236}">
                <a16:creationId xmlns:a16="http://schemas.microsoft.com/office/drawing/2014/main" id="{7446D4CA-92F5-5719-3A46-1DB74AA4DC81}"/>
              </a:ext>
            </a:extLst>
          </p:cNvPr>
          <p:cNvSpPr>
            <a:spLocks noGrp="1"/>
          </p:cNvSpPr>
          <p:nvPr>
            <p:ph idx="1"/>
          </p:nvPr>
        </p:nvSpPr>
        <p:spPr>
          <a:xfrm>
            <a:off x="1291773" y="6130925"/>
            <a:ext cx="9608449" cy="701675"/>
          </a:xfrm>
        </p:spPr>
        <p:txBody>
          <a:bodyPr>
            <a:normAutofit/>
          </a:bodyPr>
          <a:lstStyle/>
          <a:p>
            <a:pPr marL="0" lvl="1" indent="0">
              <a:buNone/>
            </a:pPr>
            <a:r>
              <a:rPr lang="en-US" dirty="0"/>
              <a:t>Equivalent to an order of magnitude increase in the diameter of a telescope</a:t>
            </a:r>
          </a:p>
          <a:p>
            <a:endParaRPr lang="en-US" dirty="0"/>
          </a:p>
        </p:txBody>
      </p:sp>
      <p:pic>
        <p:nvPicPr>
          <p:cNvPr id="8" name="Picture 7" descr="A graph of different colored lines&#10;&#10;Description automatically generated">
            <a:extLst>
              <a:ext uri="{FF2B5EF4-FFF2-40B4-BE49-F238E27FC236}">
                <a16:creationId xmlns:a16="http://schemas.microsoft.com/office/drawing/2014/main" id="{27AA8A13-4728-B953-3CC6-1469DCEBC995}"/>
              </a:ext>
            </a:extLst>
          </p:cNvPr>
          <p:cNvPicPr>
            <a:picLocks noChangeAspect="1"/>
          </p:cNvPicPr>
          <p:nvPr/>
        </p:nvPicPr>
        <p:blipFill rotWithShape="1">
          <a:blip r:embed="rId3"/>
          <a:srcRect l="47093"/>
          <a:stretch/>
        </p:blipFill>
        <p:spPr>
          <a:xfrm>
            <a:off x="3437777" y="1905001"/>
            <a:ext cx="5316443" cy="4038600"/>
          </a:xfrm>
          <a:prstGeom prst="rect">
            <a:avLst/>
          </a:prstGeom>
        </p:spPr>
      </p:pic>
      <p:pic>
        <p:nvPicPr>
          <p:cNvPr id="9" name="Picture 8" descr="A graph of different colored lines&#10;&#10;Description automatically generated">
            <a:extLst>
              <a:ext uri="{FF2B5EF4-FFF2-40B4-BE49-F238E27FC236}">
                <a16:creationId xmlns:a16="http://schemas.microsoft.com/office/drawing/2014/main" id="{2E13B887-F383-0ED5-39C5-453A22F74F63}"/>
              </a:ext>
            </a:extLst>
          </p:cNvPr>
          <p:cNvPicPr>
            <a:picLocks noChangeAspect="1"/>
          </p:cNvPicPr>
          <p:nvPr/>
        </p:nvPicPr>
        <p:blipFill rotWithShape="1">
          <a:blip r:embed="rId3"/>
          <a:srcRect r="89306"/>
          <a:stretch/>
        </p:blipFill>
        <p:spPr>
          <a:xfrm>
            <a:off x="2363134" y="1998663"/>
            <a:ext cx="1074643" cy="4038600"/>
          </a:xfrm>
          <a:prstGeom prst="rect">
            <a:avLst/>
          </a:prstGeom>
        </p:spPr>
      </p:pic>
      <p:sp>
        <p:nvSpPr>
          <p:cNvPr id="10" name="Slide Number Placeholder 9">
            <a:extLst>
              <a:ext uri="{FF2B5EF4-FFF2-40B4-BE49-F238E27FC236}">
                <a16:creationId xmlns:a16="http://schemas.microsoft.com/office/drawing/2014/main" id="{48A5FA30-F037-E837-B980-E1E5B8B8A926}"/>
              </a:ext>
            </a:extLst>
          </p:cNvPr>
          <p:cNvSpPr>
            <a:spLocks noGrp="1"/>
          </p:cNvSpPr>
          <p:nvPr>
            <p:ph type="sldNum" sz="quarter" idx="12"/>
          </p:nvPr>
        </p:nvSpPr>
        <p:spPr/>
        <p:txBody>
          <a:bodyPr/>
          <a:lstStyle/>
          <a:p>
            <a:fld id="{CB28A1C7-E681-E24A-9554-2A52B6EB819E}" type="slidenum">
              <a:rPr lang="en-US" smtClean="0"/>
              <a:t>15</a:t>
            </a:fld>
            <a:endParaRPr lang="en-US"/>
          </a:p>
        </p:txBody>
      </p:sp>
      <p:sp>
        <p:nvSpPr>
          <p:cNvPr id="13" name="TextBox 12">
            <a:extLst>
              <a:ext uri="{FF2B5EF4-FFF2-40B4-BE49-F238E27FC236}">
                <a16:creationId xmlns:a16="http://schemas.microsoft.com/office/drawing/2014/main" id="{252E28C0-A51E-AC97-F9B7-9F342C9269BB}"/>
              </a:ext>
            </a:extLst>
          </p:cNvPr>
          <p:cNvSpPr txBox="1"/>
          <p:nvPr/>
        </p:nvSpPr>
        <p:spPr>
          <a:xfrm>
            <a:off x="7691876" y="5537498"/>
            <a:ext cx="2587103" cy="461665"/>
          </a:xfrm>
          <a:prstGeom prst="rect">
            <a:avLst/>
          </a:prstGeom>
          <a:noFill/>
        </p:spPr>
        <p:txBody>
          <a:bodyPr wrap="square">
            <a:spAutoFit/>
          </a:bodyPr>
          <a:lstStyle/>
          <a:p>
            <a:pPr algn="ctr"/>
            <a:r>
              <a:rPr lang="en-US" sz="1200" dirty="0">
                <a:solidFill>
                  <a:schemeClr val="bg1"/>
                </a:solidFill>
              </a:rPr>
              <a:t>CE MPSAC </a:t>
            </a:r>
            <a:r>
              <a:rPr lang="en-US" sz="1200" dirty="0" err="1">
                <a:solidFill>
                  <a:schemeClr val="bg1"/>
                </a:solidFill>
              </a:rPr>
              <a:t>ngGW</a:t>
            </a:r>
            <a:r>
              <a:rPr lang="en-US" sz="1200" dirty="0">
                <a:solidFill>
                  <a:schemeClr val="bg1"/>
                </a:solidFill>
              </a:rPr>
              <a:t> White Paper</a:t>
            </a:r>
          </a:p>
          <a:p>
            <a:pPr algn="ctr"/>
            <a:r>
              <a:rPr lang="en-US" sz="1200" dirty="0">
                <a:solidFill>
                  <a:schemeClr val="bg1"/>
                </a:solidFill>
              </a:rPr>
              <a:t>Evans + (</a:t>
            </a:r>
            <a:r>
              <a:rPr lang="en-US" sz="1200" dirty="0" err="1">
                <a:solidFill>
                  <a:schemeClr val="bg1"/>
                </a:solidFill>
              </a:rPr>
              <a:t>inc</a:t>
            </a:r>
            <a:r>
              <a:rPr lang="en-US" sz="1200" dirty="0">
                <a:solidFill>
                  <a:schemeClr val="bg1"/>
                </a:solidFill>
              </a:rPr>
              <a:t> </a:t>
            </a:r>
            <a:r>
              <a:rPr lang="en-US" sz="1200" b="1" dirty="0">
                <a:solidFill>
                  <a:schemeClr val="bg1"/>
                </a:solidFill>
              </a:rPr>
              <a:t>SB</a:t>
            </a:r>
            <a:r>
              <a:rPr lang="en-US" sz="1200" dirty="0">
                <a:solidFill>
                  <a:schemeClr val="bg1"/>
                </a:solidFill>
              </a:rPr>
              <a:t>) 2109.09882</a:t>
            </a:r>
          </a:p>
        </p:txBody>
      </p:sp>
    </p:spTree>
    <p:extLst>
      <p:ext uri="{BB962C8B-B14F-4D97-AF65-F5344CB8AC3E}">
        <p14:creationId xmlns:p14="http://schemas.microsoft.com/office/powerpoint/2010/main" val="373819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964A8-04DE-5EFC-99F0-53A5AEF29D8F}"/>
              </a:ext>
            </a:extLst>
          </p:cNvPr>
          <p:cNvSpPr>
            <a:spLocks noGrp="1"/>
          </p:cNvSpPr>
          <p:nvPr>
            <p:ph type="title"/>
          </p:nvPr>
        </p:nvSpPr>
        <p:spPr/>
        <p:txBody>
          <a:bodyPr/>
          <a:lstStyle/>
          <a:p>
            <a:r>
              <a:rPr lang="en-US" dirty="0"/>
              <a:t>Design concept</a:t>
            </a:r>
          </a:p>
        </p:txBody>
      </p:sp>
      <p:sp>
        <p:nvSpPr>
          <p:cNvPr id="3" name="Content Placeholder 2">
            <a:extLst>
              <a:ext uri="{FF2B5EF4-FFF2-40B4-BE49-F238E27FC236}">
                <a16:creationId xmlns:a16="http://schemas.microsoft.com/office/drawing/2014/main" id="{21C6EFB1-37DC-985D-AB7B-6C947E40E31B}"/>
              </a:ext>
            </a:extLst>
          </p:cNvPr>
          <p:cNvSpPr>
            <a:spLocks noGrp="1"/>
          </p:cNvSpPr>
          <p:nvPr>
            <p:ph idx="1"/>
          </p:nvPr>
        </p:nvSpPr>
        <p:spPr/>
        <p:txBody>
          <a:bodyPr/>
          <a:lstStyle/>
          <a:p>
            <a:r>
              <a:rPr lang="en-US" dirty="0"/>
              <a:t>Dual-recycled Fabry-Perot Michelson Interferometer</a:t>
            </a:r>
          </a:p>
          <a:p>
            <a:r>
              <a:rPr lang="en-US" dirty="0"/>
              <a:t>Order of magnitude longer arms</a:t>
            </a:r>
          </a:p>
          <a:p>
            <a:r>
              <a:rPr lang="en-US" dirty="0"/>
              <a:t>Quantum sensing</a:t>
            </a:r>
          </a:p>
          <a:p>
            <a:r>
              <a:rPr lang="en-US" dirty="0"/>
              <a:t>Improved low-frequency isolation</a:t>
            </a:r>
          </a:p>
          <a:p>
            <a:endParaRPr lang="en-US" dirty="0"/>
          </a:p>
          <a:p>
            <a:pPr lvl="1"/>
            <a:endParaRPr lang="en-US" dirty="0"/>
          </a:p>
        </p:txBody>
      </p:sp>
      <p:cxnSp>
        <p:nvCxnSpPr>
          <p:cNvPr id="4" name="Straight Connector 3">
            <a:extLst>
              <a:ext uri="{FF2B5EF4-FFF2-40B4-BE49-F238E27FC236}">
                <a16:creationId xmlns:a16="http://schemas.microsoft.com/office/drawing/2014/main" id="{3D176EAB-CF3F-772C-0B36-92979A9C141C}"/>
              </a:ext>
            </a:extLst>
          </p:cNvPr>
          <p:cNvCxnSpPr/>
          <p:nvPr/>
        </p:nvCxnSpPr>
        <p:spPr>
          <a:xfrm>
            <a:off x="746539" y="1319348"/>
            <a:ext cx="10698922" cy="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descr="A graph of different colored lines&#10;&#10;Description automatically generated">
            <a:extLst>
              <a:ext uri="{FF2B5EF4-FFF2-40B4-BE49-F238E27FC236}">
                <a16:creationId xmlns:a16="http://schemas.microsoft.com/office/drawing/2014/main" id="{818371A6-8862-3627-10B9-FF23B2E74E62}"/>
              </a:ext>
            </a:extLst>
          </p:cNvPr>
          <p:cNvPicPr>
            <a:picLocks noChangeAspect="1"/>
          </p:cNvPicPr>
          <p:nvPr/>
        </p:nvPicPr>
        <p:blipFill rotWithShape="1">
          <a:blip r:embed="rId3"/>
          <a:srcRect r="53033"/>
          <a:stretch/>
        </p:blipFill>
        <p:spPr>
          <a:xfrm>
            <a:off x="6532657" y="2454275"/>
            <a:ext cx="4719543" cy="4038600"/>
          </a:xfrm>
          <a:prstGeom prst="rect">
            <a:avLst/>
          </a:prstGeom>
        </p:spPr>
      </p:pic>
      <p:sp>
        <p:nvSpPr>
          <p:cNvPr id="6" name="Slide Number Placeholder 5">
            <a:extLst>
              <a:ext uri="{FF2B5EF4-FFF2-40B4-BE49-F238E27FC236}">
                <a16:creationId xmlns:a16="http://schemas.microsoft.com/office/drawing/2014/main" id="{3D757754-BDB0-F751-47AD-7AC6A25D356E}"/>
              </a:ext>
            </a:extLst>
          </p:cNvPr>
          <p:cNvSpPr>
            <a:spLocks noGrp="1"/>
          </p:cNvSpPr>
          <p:nvPr>
            <p:ph type="sldNum" sz="quarter" idx="12"/>
          </p:nvPr>
        </p:nvSpPr>
        <p:spPr/>
        <p:txBody>
          <a:bodyPr/>
          <a:lstStyle/>
          <a:p>
            <a:fld id="{CB28A1C7-E681-E24A-9554-2A52B6EB819E}" type="slidenum">
              <a:rPr lang="en-US" smtClean="0"/>
              <a:t>16</a:t>
            </a:fld>
            <a:endParaRPr lang="en-US"/>
          </a:p>
        </p:txBody>
      </p:sp>
      <p:pic>
        <p:nvPicPr>
          <p:cNvPr id="9" name="Picture 8" descr="A black and white table with white text&#10;&#10;Description automatically generated">
            <a:extLst>
              <a:ext uri="{FF2B5EF4-FFF2-40B4-BE49-F238E27FC236}">
                <a16:creationId xmlns:a16="http://schemas.microsoft.com/office/drawing/2014/main" id="{FFA7FAAA-6577-7925-1E2F-C4272F585447}"/>
              </a:ext>
            </a:extLst>
          </p:cNvPr>
          <p:cNvPicPr>
            <a:picLocks noChangeAspect="1"/>
          </p:cNvPicPr>
          <p:nvPr/>
        </p:nvPicPr>
        <p:blipFill>
          <a:blip r:embed="rId4"/>
          <a:stretch>
            <a:fillRect/>
          </a:stretch>
        </p:blipFill>
        <p:spPr>
          <a:xfrm>
            <a:off x="746539" y="3923002"/>
            <a:ext cx="5480049" cy="2569873"/>
          </a:xfrm>
          <a:prstGeom prst="rect">
            <a:avLst/>
          </a:prstGeom>
        </p:spPr>
      </p:pic>
      <p:sp>
        <p:nvSpPr>
          <p:cNvPr id="10" name="TextBox 9">
            <a:extLst>
              <a:ext uri="{FF2B5EF4-FFF2-40B4-BE49-F238E27FC236}">
                <a16:creationId xmlns:a16="http://schemas.microsoft.com/office/drawing/2014/main" id="{72EC4018-B602-4841-065E-E3D483E8EEC0}"/>
              </a:ext>
            </a:extLst>
          </p:cNvPr>
          <p:cNvSpPr txBox="1"/>
          <p:nvPr/>
        </p:nvSpPr>
        <p:spPr>
          <a:xfrm>
            <a:off x="6023497" y="6081067"/>
            <a:ext cx="2587103" cy="461665"/>
          </a:xfrm>
          <a:prstGeom prst="rect">
            <a:avLst/>
          </a:prstGeom>
          <a:noFill/>
        </p:spPr>
        <p:txBody>
          <a:bodyPr wrap="square">
            <a:spAutoFit/>
          </a:bodyPr>
          <a:lstStyle/>
          <a:p>
            <a:pPr algn="ctr"/>
            <a:r>
              <a:rPr lang="en-US" sz="1200" dirty="0">
                <a:solidFill>
                  <a:schemeClr val="bg1"/>
                </a:solidFill>
              </a:rPr>
              <a:t>CE MPSAC </a:t>
            </a:r>
            <a:r>
              <a:rPr lang="en-US" sz="1200" dirty="0" err="1">
                <a:solidFill>
                  <a:schemeClr val="bg1"/>
                </a:solidFill>
              </a:rPr>
              <a:t>ngGW</a:t>
            </a:r>
            <a:r>
              <a:rPr lang="en-US" sz="1200" dirty="0">
                <a:solidFill>
                  <a:schemeClr val="bg1"/>
                </a:solidFill>
              </a:rPr>
              <a:t> White Paper</a:t>
            </a:r>
          </a:p>
          <a:p>
            <a:pPr algn="ctr"/>
            <a:r>
              <a:rPr lang="en-US" sz="1200" dirty="0">
                <a:solidFill>
                  <a:schemeClr val="bg1"/>
                </a:solidFill>
              </a:rPr>
              <a:t>Evans + (</a:t>
            </a:r>
            <a:r>
              <a:rPr lang="en-US" sz="1200" dirty="0" err="1">
                <a:solidFill>
                  <a:schemeClr val="bg1"/>
                </a:solidFill>
              </a:rPr>
              <a:t>inc</a:t>
            </a:r>
            <a:r>
              <a:rPr lang="en-US" sz="1200" dirty="0">
                <a:solidFill>
                  <a:schemeClr val="bg1"/>
                </a:solidFill>
              </a:rPr>
              <a:t> </a:t>
            </a:r>
            <a:r>
              <a:rPr lang="en-US" sz="1200" b="1" dirty="0">
                <a:solidFill>
                  <a:schemeClr val="bg1"/>
                </a:solidFill>
              </a:rPr>
              <a:t>SB</a:t>
            </a:r>
            <a:r>
              <a:rPr lang="en-US" sz="1200" dirty="0">
                <a:solidFill>
                  <a:schemeClr val="bg1"/>
                </a:solidFill>
              </a:rPr>
              <a:t>) 2109.09882</a:t>
            </a:r>
          </a:p>
        </p:txBody>
      </p:sp>
    </p:spTree>
    <p:extLst>
      <p:ext uri="{BB962C8B-B14F-4D97-AF65-F5344CB8AC3E}">
        <p14:creationId xmlns:p14="http://schemas.microsoft.com/office/powerpoint/2010/main" val="36990823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C2F5BCE-55F9-605A-76A5-D51AABFFC494}"/>
              </a:ext>
            </a:extLst>
          </p:cNvPr>
          <p:cNvSpPr>
            <a:spLocks noGrp="1"/>
          </p:cNvSpPr>
          <p:nvPr>
            <p:ph type="sldNum" sz="quarter" idx="12"/>
          </p:nvPr>
        </p:nvSpPr>
        <p:spPr/>
        <p:txBody>
          <a:bodyPr/>
          <a:lstStyle/>
          <a:p>
            <a:fld id="{CB28A1C7-E681-E24A-9554-2A52B6EB819E}" type="slidenum">
              <a:rPr lang="en-US" smtClean="0"/>
              <a:t>17</a:t>
            </a:fld>
            <a:endParaRPr lang="en-US"/>
          </a:p>
        </p:txBody>
      </p:sp>
      <p:pic>
        <p:nvPicPr>
          <p:cNvPr id="8" name="Picture 7" descr="A diagram of a cosmic explorer&#10;&#10;Description automatically generated">
            <a:extLst>
              <a:ext uri="{FF2B5EF4-FFF2-40B4-BE49-F238E27FC236}">
                <a16:creationId xmlns:a16="http://schemas.microsoft.com/office/drawing/2014/main" id="{2E245EE2-F4E8-E4FC-F700-6FC0A004D2AD}"/>
              </a:ext>
            </a:extLst>
          </p:cNvPr>
          <p:cNvPicPr>
            <a:picLocks noChangeAspect="1"/>
          </p:cNvPicPr>
          <p:nvPr/>
        </p:nvPicPr>
        <p:blipFill>
          <a:blip r:embed="rId2"/>
          <a:stretch>
            <a:fillRect/>
          </a:stretch>
        </p:blipFill>
        <p:spPr>
          <a:xfrm>
            <a:off x="2209800" y="1573910"/>
            <a:ext cx="7490012" cy="4782439"/>
          </a:xfrm>
          <a:prstGeom prst="rect">
            <a:avLst/>
          </a:prstGeom>
        </p:spPr>
      </p:pic>
      <p:sp>
        <p:nvSpPr>
          <p:cNvPr id="9" name="Title 1">
            <a:extLst>
              <a:ext uri="{FF2B5EF4-FFF2-40B4-BE49-F238E27FC236}">
                <a16:creationId xmlns:a16="http://schemas.microsoft.com/office/drawing/2014/main" id="{C65861D1-2A14-DEF3-2E63-876F851D980B}"/>
              </a:ext>
            </a:extLst>
          </p:cNvPr>
          <p:cNvSpPr>
            <a:spLocks noGrp="1"/>
          </p:cNvSpPr>
          <p:nvPr>
            <p:ph type="title"/>
          </p:nvPr>
        </p:nvSpPr>
        <p:spPr>
          <a:xfrm>
            <a:off x="838200" y="365125"/>
            <a:ext cx="10515600" cy="1325563"/>
          </a:xfrm>
        </p:spPr>
        <p:txBody>
          <a:bodyPr/>
          <a:lstStyle/>
          <a:p>
            <a:r>
              <a:rPr lang="en-US" dirty="0"/>
              <a:t>Key science objectives</a:t>
            </a:r>
          </a:p>
        </p:txBody>
      </p:sp>
      <p:cxnSp>
        <p:nvCxnSpPr>
          <p:cNvPr id="10" name="Straight Connector 9">
            <a:extLst>
              <a:ext uri="{FF2B5EF4-FFF2-40B4-BE49-F238E27FC236}">
                <a16:creationId xmlns:a16="http://schemas.microsoft.com/office/drawing/2014/main" id="{C81E1D5A-F581-DA59-5386-FAD4CBCA3BCD}"/>
              </a:ext>
            </a:extLst>
          </p:cNvPr>
          <p:cNvCxnSpPr/>
          <p:nvPr/>
        </p:nvCxnSpPr>
        <p:spPr>
          <a:xfrm>
            <a:off x="746539" y="1319348"/>
            <a:ext cx="1069892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3628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D3A20-D144-AC6B-8540-217678A16B27}"/>
              </a:ext>
            </a:extLst>
          </p:cNvPr>
          <p:cNvSpPr>
            <a:spLocks noGrp="1"/>
          </p:cNvSpPr>
          <p:nvPr>
            <p:ph type="title"/>
          </p:nvPr>
        </p:nvSpPr>
        <p:spPr/>
        <p:txBody>
          <a:bodyPr>
            <a:normAutofit/>
          </a:bodyPr>
          <a:lstStyle/>
          <a:p>
            <a:r>
              <a:rPr lang="en-US" sz="4000" dirty="0">
                <a:solidFill>
                  <a:schemeClr val="accent2"/>
                </a:solidFill>
              </a:rPr>
              <a:t>Black holes and neutron stars through cosmic time</a:t>
            </a:r>
          </a:p>
        </p:txBody>
      </p:sp>
      <p:sp>
        <p:nvSpPr>
          <p:cNvPr id="3" name="Content Placeholder 2">
            <a:extLst>
              <a:ext uri="{FF2B5EF4-FFF2-40B4-BE49-F238E27FC236}">
                <a16:creationId xmlns:a16="http://schemas.microsoft.com/office/drawing/2014/main" id="{9CF1EF33-9E97-0F1F-4ED1-5184A13D4566}"/>
              </a:ext>
            </a:extLst>
          </p:cNvPr>
          <p:cNvSpPr>
            <a:spLocks noGrp="1"/>
          </p:cNvSpPr>
          <p:nvPr>
            <p:ph idx="1"/>
          </p:nvPr>
        </p:nvSpPr>
        <p:spPr>
          <a:xfrm>
            <a:off x="838200" y="1825625"/>
            <a:ext cx="4862179" cy="4351338"/>
          </a:xfrm>
        </p:spPr>
        <p:txBody>
          <a:bodyPr/>
          <a:lstStyle/>
          <a:p>
            <a:r>
              <a:rPr lang="en-US" dirty="0"/>
              <a:t>Evolution of the merger rate as a function of redshift</a:t>
            </a:r>
          </a:p>
          <a:p>
            <a:r>
              <a:rPr lang="en-US" dirty="0"/>
              <a:t>Remnants of the first stars</a:t>
            </a:r>
          </a:p>
          <a:p>
            <a:r>
              <a:rPr lang="en-US" dirty="0"/>
              <a:t>Seeds of supermassive black holes, hierarchical growth</a:t>
            </a:r>
          </a:p>
          <a:p>
            <a:r>
              <a:rPr lang="en-US" dirty="0"/>
              <a:t>Smoking-gun distinction of primordial black holes</a:t>
            </a:r>
          </a:p>
        </p:txBody>
      </p:sp>
      <p:sp>
        <p:nvSpPr>
          <p:cNvPr id="4" name="Slide Number Placeholder 3">
            <a:extLst>
              <a:ext uri="{FF2B5EF4-FFF2-40B4-BE49-F238E27FC236}">
                <a16:creationId xmlns:a16="http://schemas.microsoft.com/office/drawing/2014/main" id="{5D5D19F9-3254-223D-7B32-B7415D25920D}"/>
              </a:ext>
            </a:extLst>
          </p:cNvPr>
          <p:cNvSpPr>
            <a:spLocks noGrp="1"/>
          </p:cNvSpPr>
          <p:nvPr>
            <p:ph type="sldNum" sz="quarter" idx="12"/>
          </p:nvPr>
        </p:nvSpPr>
        <p:spPr/>
        <p:txBody>
          <a:bodyPr/>
          <a:lstStyle/>
          <a:p>
            <a:fld id="{CB28A1C7-E681-E24A-9554-2A52B6EB819E}" type="slidenum">
              <a:rPr lang="en-US" smtClean="0"/>
              <a:t>18</a:t>
            </a:fld>
            <a:endParaRPr lang="en-US"/>
          </a:p>
        </p:txBody>
      </p:sp>
      <p:pic>
        <p:nvPicPr>
          <p:cNvPr id="5" name="Picture 4">
            <a:extLst>
              <a:ext uri="{FF2B5EF4-FFF2-40B4-BE49-F238E27FC236}">
                <a16:creationId xmlns:a16="http://schemas.microsoft.com/office/drawing/2014/main" id="{5DB6036D-3C0B-57A4-6821-2ECBB2C82F10}"/>
              </a:ext>
            </a:extLst>
          </p:cNvPr>
          <p:cNvPicPr>
            <a:picLocks noChangeAspect="1"/>
          </p:cNvPicPr>
          <p:nvPr/>
        </p:nvPicPr>
        <p:blipFill>
          <a:blip r:embed="rId3"/>
          <a:stretch>
            <a:fillRect/>
          </a:stretch>
        </p:blipFill>
        <p:spPr>
          <a:xfrm>
            <a:off x="5700379" y="1943753"/>
            <a:ext cx="6347475" cy="3879012"/>
          </a:xfrm>
          <a:prstGeom prst="rect">
            <a:avLst/>
          </a:prstGeom>
        </p:spPr>
      </p:pic>
      <p:sp>
        <p:nvSpPr>
          <p:cNvPr id="6" name="TextBox 5">
            <a:extLst>
              <a:ext uri="{FF2B5EF4-FFF2-40B4-BE49-F238E27FC236}">
                <a16:creationId xmlns:a16="http://schemas.microsoft.com/office/drawing/2014/main" id="{35FB7DBD-C9DF-7B42-B460-378FC034C38A}"/>
              </a:ext>
            </a:extLst>
          </p:cNvPr>
          <p:cNvSpPr txBox="1"/>
          <p:nvPr/>
        </p:nvSpPr>
        <p:spPr>
          <a:xfrm>
            <a:off x="5280821" y="5496037"/>
            <a:ext cx="2955235" cy="461665"/>
          </a:xfrm>
          <a:prstGeom prst="rect">
            <a:avLst/>
          </a:prstGeom>
          <a:noFill/>
        </p:spPr>
        <p:txBody>
          <a:bodyPr wrap="square" rtlCol="0">
            <a:spAutoFit/>
          </a:bodyPr>
          <a:lstStyle/>
          <a:p>
            <a:pPr algn="ctr"/>
            <a:r>
              <a:rPr lang="en-US" sz="1200" dirty="0">
                <a:solidFill>
                  <a:schemeClr val="bg1"/>
                </a:solidFill>
              </a:rPr>
              <a:t>CE Horizon Study</a:t>
            </a:r>
          </a:p>
          <a:p>
            <a:pPr algn="ctr"/>
            <a:r>
              <a:rPr lang="en-US" sz="1200" dirty="0">
                <a:solidFill>
                  <a:schemeClr val="bg1"/>
                </a:solidFill>
              </a:rPr>
              <a:t>Evans + (</a:t>
            </a:r>
            <a:r>
              <a:rPr lang="en-US" sz="1200" dirty="0" err="1">
                <a:solidFill>
                  <a:schemeClr val="bg1"/>
                </a:solidFill>
              </a:rPr>
              <a:t>inc</a:t>
            </a:r>
            <a:r>
              <a:rPr lang="en-US" sz="1200" dirty="0">
                <a:solidFill>
                  <a:schemeClr val="bg1"/>
                </a:solidFill>
              </a:rPr>
              <a:t> </a:t>
            </a:r>
            <a:r>
              <a:rPr lang="en-US" sz="1200" b="1" dirty="0">
                <a:solidFill>
                  <a:schemeClr val="bg1"/>
                </a:solidFill>
              </a:rPr>
              <a:t>SB</a:t>
            </a:r>
            <a:r>
              <a:rPr lang="en-US" sz="1200" dirty="0">
                <a:solidFill>
                  <a:schemeClr val="bg1"/>
                </a:solidFill>
              </a:rPr>
              <a:t>) 2109.09882</a:t>
            </a:r>
          </a:p>
        </p:txBody>
      </p:sp>
    </p:spTree>
    <p:extLst>
      <p:ext uri="{BB962C8B-B14F-4D97-AF65-F5344CB8AC3E}">
        <p14:creationId xmlns:p14="http://schemas.microsoft.com/office/powerpoint/2010/main" val="2502563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D3A20-D144-AC6B-8540-217678A16B27}"/>
              </a:ext>
            </a:extLst>
          </p:cNvPr>
          <p:cNvSpPr>
            <a:spLocks noGrp="1"/>
          </p:cNvSpPr>
          <p:nvPr>
            <p:ph type="title"/>
          </p:nvPr>
        </p:nvSpPr>
        <p:spPr/>
        <p:txBody>
          <a:bodyPr>
            <a:normAutofit/>
          </a:bodyPr>
          <a:lstStyle/>
          <a:p>
            <a:r>
              <a:rPr lang="en-US" sz="4000" dirty="0">
                <a:solidFill>
                  <a:schemeClr val="accent2"/>
                </a:solidFill>
              </a:rPr>
              <a:t>Black holes and neutron stars through cosmic time</a:t>
            </a:r>
          </a:p>
        </p:txBody>
      </p:sp>
      <p:sp>
        <p:nvSpPr>
          <p:cNvPr id="3" name="Content Placeholder 2">
            <a:extLst>
              <a:ext uri="{FF2B5EF4-FFF2-40B4-BE49-F238E27FC236}">
                <a16:creationId xmlns:a16="http://schemas.microsoft.com/office/drawing/2014/main" id="{9CF1EF33-9E97-0F1F-4ED1-5184A13D4566}"/>
              </a:ext>
            </a:extLst>
          </p:cNvPr>
          <p:cNvSpPr>
            <a:spLocks noGrp="1"/>
          </p:cNvSpPr>
          <p:nvPr>
            <p:ph idx="1"/>
          </p:nvPr>
        </p:nvSpPr>
        <p:spPr>
          <a:xfrm>
            <a:off x="838200" y="1825625"/>
            <a:ext cx="4862179" cy="4351338"/>
          </a:xfrm>
        </p:spPr>
        <p:txBody>
          <a:bodyPr/>
          <a:lstStyle/>
          <a:p>
            <a:r>
              <a:rPr lang="en-US" dirty="0"/>
              <a:t>Evolution of the merger rate as a function of redshift</a:t>
            </a:r>
          </a:p>
          <a:p>
            <a:r>
              <a:rPr lang="en-US" dirty="0"/>
              <a:t>Remnants of the first stars</a:t>
            </a:r>
          </a:p>
          <a:p>
            <a:r>
              <a:rPr lang="en-US" dirty="0"/>
              <a:t>Seeds of supermassive black holes, hierarchical growth</a:t>
            </a:r>
          </a:p>
          <a:p>
            <a:r>
              <a:rPr lang="en-US" dirty="0"/>
              <a:t>Smoking-gun distinction of primordial black holes</a:t>
            </a:r>
          </a:p>
        </p:txBody>
      </p:sp>
      <p:sp>
        <p:nvSpPr>
          <p:cNvPr id="4" name="Slide Number Placeholder 3">
            <a:extLst>
              <a:ext uri="{FF2B5EF4-FFF2-40B4-BE49-F238E27FC236}">
                <a16:creationId xmlns:a16="http://schemas.microsoft.com/office/drawing/2014/main" id="{5D5D19F9-3254-223D-7B32-B7415D25920D}"/>
              </a:ext>
            </a:extLst>
          </p:cNvPr>
          <p:cNvSpPr>
            <a:spLocks noGrp="1"/>
          </p:cNvSpPr>
          <p:nvPr>
            <p:ph type="sldNum" sz="quarter" idx="12"/>
          </p:nvPr>
        </p:nvSpPr>
        <p:spPr/>
        <p:txBody>
          <a:bodyPr/>
          <a:lstStyle/>
          <a:p>
            <a:fld id="{CB28A1C7-E681-E24A-9554-2A52B6EB819E}" type="slidenum">
              <a:rPr lang="en-US" smtClean="0"/>
              <a:t>19</a:t>
            </a:fld>
            <a:endParaRPr lang="en-US"/>
          </a:p>
        </p:txBody>
      </p:sp>
      <p:pic>
        <p:nvPicPr>
          <p:cNvPr id="10" name="Picture 9" descr="A graph with colored lines&#10;&#10;Description automatically generated">
            <a:extLst>
              <a:ext uri="{FF2B5EF4-FFF2-40B4-BE49-F238E27FC236}">
                <a16:creationId xmlns:a16="http://schemas.microsoft.com/office/drawing/2014/main" id="{AC918242-20B3-98F1-5996-1992E97E8C11}"/>
              </a:ext>
            </a:extLst>
          </p:cNvPr>
          <p:cNvPicPr>
            <a:picLocks noChangeAspect="1"/>
          </p:cNvPicPr>
          <p:nvPr/>
        </p:nvPicPr>
        <p:blipFill>
          <a:blip r:embed="rId3"/>
          <a:stretch>
            <a:fillRect/>
          </a:stretch>
        </p:blipFill>
        <p:spPr>
          <a:xfrm>
            <a:off x="5700379" y="1505409"/>
            <a:ext cx="6356997" cy="4490647"/>
          </a:xfrm>
          <a:prstGeom prst="rect">
            <a:avLst/>
          </a:prstGeom>
        </p:spPr>
      </p:pic>
      <p:sp>
        <p:nvSpPr>
          <p:cNvPr id="6" name="TextBox 5">
            <a:extLst>
              <a:ext uri="{FF2B5EF4-FFF2-40B4-BE49-F238E27FC236}">
                <a16:creationId xmlns:a16="http://schemas.microsoft.com/office/drawing/2014/main" id="{35FB7DBD-C9DF-7B42-B460-378FC034C38A}"/>
              </a:ext>
            </a:extLst>
          </p:cNvPr>
          <p:cNvSpPr txBox="1"/>
          <p:nvPr/>
        </p:nvSpPr>
        <p:spPr>
          <a:xfrm>
            <a:off x="6096000" y="5656918"/>
            <a:ext cx="2955235" cy="461665"/>
          </a:xfrm>
          <a:prstGeom prst="rect">
            <a:avLst/>
          </a:prstGeom>
          <a:noFill/>
        </p:spPr>
        <p:txBody>
          <a:bodyPr wrap="square" rtlCol="0">
            <a:spAutoFit/>
          </a:bodyPr>
          <a:lstStyle/>
          <a:p>
            <a:pPr algn="ctr"/>
            <a:r>
              <a:rPr lang="en-US" sz="1200" dirty="0">
                <a:solidFill>
                  <a:schemeClr val="bg1"/>
                </a:solidFill>
              </a:rPr>
              <a:t>CE Horizon Study</a:t>
            </a:r>
          </a:p>
          <a:p>
            <a:pPr algn="ctr"/>
            <a:r>
              <a:rPr lang="en-US" sz="1200" dirty="0">
                <a:solidFill>
                  <a:schemeClr val="bg1"/>
                </a:solidFill>
              </a:rPr>
              <a:t>Evans + (</a:t>
            </a:r>
            <a:r>
              <a:rPr lang="en-US" sz="1200" dirty="0" err="1">
                <a:solidFill>
                  <a:schemeClr val="bg1"/>
                </a:solidFill>
              </a:rPr>
              <a:t>inc</a:t>
            </a:r>
            <a:r>
              <a:rPr lang="en-US" sz="1200" dirty="0">
                <a:solidFill>
                  <a:schemeClr val="bg1"/>
                </a:solidFill>
              </a:rPr>
              <a:t> </a:t>
            </a:r>
            <a:r>
              <a:rPr lang="en-US" sz="1200" b="1" dirty="0">
                <a:solidFill>
                  <a:schemeClr val="bg1"/>
                </a:solidFill>
              </a:rPr>
              <a:t>SB</a:t>
            </a:r>
            <a:r>
              <a:rPr lang="en-US" sz="1200" dirty="0">
                <a:solidFill>
                  <a:schemeClr val="bg1"/>
                </a:solidFill>
              </a:rPr>
              <a:t>) 2109.09882</a:t>
            </a:r>
          </a:p>
        </p:txBody>
      </p:sp>
    </p:spTree>
    <p:extLst>
      <p:ext uri="{BB962C8B-B14F-4D97-AF65-F5344CB8AC3E}">
        <p14:creationId xmlns:p14="http://schemas.microsoft.com/office/powerpoint/2010/main" val="11374166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DA6DA-8DBD-6790-586C-E742C5D6307E}"/>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679A8DA8-FA2E-DE77-C34B-BB4FB3DDFC95}"/>
              </a:ext>
            </a:extLst>
          </p:cNvPr>
          <p:cNvSpPr>
            <a:spLocks noGrp="1"/>
          </p:cNvSpPr>
          <p:nvPr>
            <p:ph idx="1"/>
          </p:nvPr>
        </p:nvSpPr>
        <p:spPr>
          <a:xfrm>
            <a:off x="838200" y="1825625"/>
            <a:ext cx="5257800" cy="4351338"/>
          </a:xfrm>
        </p:spPr>
        <p:txBody>
          <a:bodyPr/>
          <a:lstStyle/>
          <a:p>
            <a:r>
              <a:rPr lang="en-US" dirty="0"/>
              <a:t>Current detectors</a:t>
            </a:r>
          </a:p>
          <a:p>
            <a:pPr lvl="1"/>
            <a:r>
              <a:rPr lang="en-US" dirty="0"/>
              <a:t>What we’ve learned</a:t>
            </a:r>
          </a:p>
          <a:p>
            <a:pPr lvl="1"/>
            <a:r>
              <a:rPr lang="en-US" dirty="0"/>
              <a:t>What we cannot learn</a:t>
            </a:r>
          </a:p>
          <a:p>
            <a:r>
              <a:rPr lang="en-US" dirty="0"/>
              <a:t>Cosmic Explorer</a:t>
            </a:r>
          </a:p>
          <a:p>
            <a:pPr lvl="1"/>
            <a:r>
              <a:rPr lang="en-US" dirty="0"/>
              <a:t>Design concept</a:t>
            </a:r>
          </a:p>
          <a:p>
            <a:pPr lvl="1"/>
            <a:r>
              <a:rPr lang="en-US" dirty="0"/>
              <a:t>Science case</a:t>
            </a:r>
          </a:p>
          <a:p>
            <a:pPr lvl="1"/>
            <a:r>
              <a:rPr lang="en-US" dirty="0"/>
              <a:t>Timeline</a:t>
            </a:r>
          </a:p>
          <a:p>
            <a:r>
              <a:rPr lang="en-US" dirty="0"/>
              <a:t>Multimessenger synergies</a:t>
            </a:r>
          </a:p>
        </p:txBody>
      </p:sp>
      <p:sp>
        <p:nvSpPr>
          <p:cNvPr id="6" name="Slide Number Placeholder 5">
            <a:extLst>
              <a:ext uri="{FF2B5EF4-FFF2-40B4-BE49-F238E27FC236}">
                <a16:creationId xmlns:a16="http://schemas.microsoft.com/office/drawing/2014/main" id="{C6C60B07-1387-869A-9CB3-F77AD1FAC231}"/>
              </a:ext>
            </a:extLst>
          </p:cNvPr>
          <p:cNvSpPr>
            <a:spLocks noGrp="1"/>
          </p:cNvSpPr>
          <p:nvPr>
            <p:ph type="sldNum" sz="quarter" idx="12"/>
          </p:nvPr>
        </p:nvSpPr>
        <p:spPr/>
        <p:txBody>
          <a:bodyPr/>
          <a:lstStyle/>
          <a:p>
            <a:fld id="{CB28A1C7-E681-E24A-9554-2A52B6EB819E}" type="slidenum">
              <a:rPr lang="en-US" smtClean="0"/>
              <a:t>2</a:t>
            </a:fld>
            <a:endParaRPr lang="en-US"/>
          </a:p>
        </p:txBody>
      </p:sp>
      <p:sp>
        <p:nvSpPr>
          <p:cNvPr id="8" name="Content Placeholder 2">
            <a:extLst>
              <a:ext uri="{FF2B5EF4-FFF2-40B4-BE49-F238E27FC236}">
                <a16:creationId xmlns:a16="http://schemas.microsoft.com/office/drawing/2014/main" id="{4FF0BAB6-300E-2B80-BCB0-3D11EBBA5A88}"/>
              </a:ext>
            </a:extLst>
          </p:cNvPr>
          <p:cNvSpPr txBox="1">
            <a:spLocks/>
          </p:cNvSpPr>
          <p:nvPr/>
        </p:nvSpPr>
        <p:spPr>
          <a:xfrm>
            <a:off x="6187661" y="2221633"/>
            <a:ext cx="5257800" cy="2414733"/>
          </a:xfrm>
          <a:prstGeom prst="roundRect">
            <a:avLst/>
          </a:prstGeom>
          <a:ln w="19050">
            <a:solidFill>
              <a:schemeClr val="accent1"/>
            </a:solidFill>
          </a:ln>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dirty="0"/>
              <a:t>CE Horizon Study</a:t>
            </a:r>
          </a:p>
          <a:p>
            <a:pPr marL="0" indent="0" algn="ctr">
              <a:spcBef>
                <a:spcPts val="0"/>
              </a:spcBef>
              <a:buNone/>
            </a:pPr>
            <a:r>
              <a:rPr lang="en-US" dirty="0"/>
              <a:t>Evans + (</a:t>
            </a:r>
            <a:r>
              <a:rPr lang="en-US" dirty="0" err="1"/>
              <a:t>inc</a:t>
            </a:r>
            <a:r>
              <a:rPr lang="en-US" dirty="0"/>
              <a:t> SB) 2109.09882</a:t>
            </a:r>
          </a:p>
          <a:p>
            <a:pPr marL="0" indent="0" algn="ctr">
              <a:spcBef>
                <a:spcPts val="0"/>
              </a:spcBef>
              <a:buNone/>
            </a:pPr>
            <a:endParaRPr lang="en-US" dirty="0"/>
          </a:p>
          <a:p>
            <a:pPr marL="0" indent="0" algn="ctr">
              <a:spcBef>
                <a:spcPts val="0"/>
              </a:spcBef>
              <a:buNone/>
            </a:pPr>
            <a:r>
              <a:rPr lang="en-US" dirty="0"/>
              <a:t>CE MPSAC </a:t>
            </a:r>
            <a:r>
              <a:rPr lang="en-US" dirty="0" err="1"/>
              <a:t>ngGW</a:t>
            </a:r>
            <a:r>
              <a:rPr lang="en-US" dirty="0"/>
              <a:t> White Paper</a:t>
            </a:r>
          </a:p>
          <a:p>
            <a:pPr marL="0" indent="0" algn="ctr">
              <a:spcBef>
                <a:spcPts val="0"/>
              </a:spcBef>
              <a:buNone/>
            </a:pPr>
            <a:r>
              <a:rPr lang="en-US" dirty="0"/>
              <a:t>Evans + (</a:t>
            </a:r>
            <a:r>
              <a:rPr lang="en-US" dirty="0" err="1"/>
              <a:t>inc</a:t>
            </a:r>
            <a:r>
              <a:rPr lang="en-US" dirty="0"/>
              <a:t> SB) 2109.09882</a:t>
            </a:r>
          </a:p>
          <a:p>
            <a:pPr marL="0" indent="0" algn="ctr">
              <a:spcBef>
                <a:spcPts val="0"/>
              </a:spcBef>
              <a:buNone/>
            </a:pPr>
            <a:endParaRPr lang="en-US" dirty="0"/>
          </a:p>
          <a:p>
            <a:pPr marL="0" indent="0" algn="ctr">
              <a:spcBef>
                <a:spcPts val="0"/>
              </a:spcBef>
              <a:buNone/>
            </a:pPr>
            <a:r>
              <a:rPr lang="en-US" dirty="0"/>
              <a:t>CE Trade Study</a:t>
            </a:r>
          </a:p>
          <a:p>
            <a:pPr marL="0" indent="0" algn="ctr">
              <a:spcBef>
                <a:spcPts val="0"/>
              </a:spcBef>
              <a:buNone/>
            </a:pPr>
            <a:r>
              <a:rPr lang="en-US" dirty="0"/>
              <a:t>Gupta+ (</a:t>
            </a:r>
            <a:r>
              <a:rPr lang="en-US" dirty="0" err="1"/>
              <a:t>inc</a:t>
            </a:r>
            <a:r>
              <a:rPr lang="en-US" dirty="0"/>
              <a:t> SB) 2307.10421</a:t>
            </a:r>
          </a:p>
          <a:p>
            <a:pPr marL="0" indent="0" algn="ctr">
              <a:buNone/>
            </a:pPr>
            <a:endParaRPr lang="en-US" sz="2000" dirty="0"/>
          </a:p>
        </p:txBody>
      </p:sp>
      <p:cxnSp>
        <p:nvCxnSpPr>
          <p:cNvPr id="9" name="Straight Connector 8">
            <a:extLst>
              <a:ext uri="{FF2B5EF4-FFF2-40B4-BE49-F238E27FC236}">
                <a16:creationId xmlns:a16="http://schemas.microsoft.com/office/drawing/2014/main" id="{2830E00A-A4A9-238A-1BD5-19C30A8E4C34}"/>
              </a:ext>
            </a:extLst>
          </p:cNvPr>
          <p:cNvCxnSpPr/>
          <p:nvPr/>
        </p:nvCxnSpPr>
        <p:spPr>
          <a:xfrm>
            <a:off x="746539" y="1319348"/>
            <a:ext cx="1069892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37387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graph of different colored lines&#10;&#10;Description automatically generated">
            <a:extLst>
              <a:ext uri="{FF2B5EF4-FFF2-40B4-BE49-F238E27FC236}">
                <a16:creationId xmlns:a16="http://schemas.microsoft.com/office/drawing/2014/main" id="{E2E531AA-B09A-7A89-2E8A-4C3175A92D91}"/>
              </a:ext>
            </a:extLst>
          </p:cNvPr>
          <p:cNvPicPr>
            <a:picLocks noChangeAspect="1"/>
          </p:cNvPicPr>
          <p:nvPr/>
        </p:nvPicPr>
        <p:blipFill>
          <a:blip r:embed="rId3"/>
          <a:stretch>
            <a:fillRect/>
          </a:stretch>
        </p:blipFill>
        <p:spPr>
          <a:xfrm>
            <a:off x="6741968" y="1686173"/>
            <a:ext cx="4914900" cy="4826000"/>
          </a:xfrm>
          <a:prstGeom prst="rect">
            <a:avLst/>
          </a:prstGeom>
        </p:spPr>
      </p:pic>
      <p:sp>
        <p:nvSpPr>
          <p:cNvPr id="14" name="TextBox 13">
            <a:extLst>
              <a:ext uri="{FF2B5EF4-FFF2-40B4-BE49-F238E27FC236}">
                <a16:creationId xmlns:a16="http://schemas.microsoft.com/office/drawing/2014/main" id="{A16C6E92-F1C6-1EC1-00AC-3C253C793FCA}"/>
              </a:ext>
            </a:extLst>
          </p:cNvPr>
          <p:cNvSpPr txBox="1"/>
          <p:nvPr/>
        </p:nvSpPr>
        <p:spPr>
          <a:xfrm>
            <a:off x="8760725" y="1467197"/>
            <a:ext cx="2896143" cy="307777"/>
          </a:xfrm>
          <a:prstGeom prst="rect">
            <a:avLst/>
          </a:prstGeom>
          <a:noFill/>
        </p:spPr>
        <p:txBody>
          <a:bodyPr wrap="square" rtlCol="0">
            <a:spAutoFit/>
          </a:bodyPr>
          <a:lstStyle/>
          <a:p>
            <a:pPr algn="r"/>
            <a:r>
              <a:rPr lang="en-US" sz="1400" dirty="0" err="1">
                <a:solidFill>
                  <a:schemeClr val="bg1"/>
                </a:solidFill>
              </a:rPr>
              <a:t>Burgio</a:t>
            </a:r>
            <a:r>
              <a:rPr lang="en-US" sz="1400" dirty="0">
                <a:solidFill>
                  <a:schemeClr val="bg1"/>
                </a:solidFill>
              </a:rPr>
              <a:t>+ </a:t>
            </a:r>
            <a:r>
              <a:rPr lang="en-US" sz="1400" dirty="0" err="1">
                <a:solidFill>
                  <a:schemeClr val="bg1"/>
                </a:solidFill>
              </a:rPr>
              <a:t>PrPNP</a:t>
            </a:r>
            <a:r>
              <a:rPr lang="en-US" sz="1400" dirty="0">
                <a:solidFill>
                  <a:schemeClr val="bg1"/>
                </a:solidFill>
              </a:rPr>
              <a:t> 120, 103879 (2021) </a:t>
            </a:r>
          </a:p>
        </p:txBody>
      </p:sp>
      <p:sp>
        <p:nvSpPr>
          <p:cNvPr id="2" name="Title 1">
            <a:extLst>
              <a:ext uri="{FF2B5EF4-FFF2-40B4-BE49-F238E27FC236}">
                <a16:creationId xmlns:a16="http://schemas.microsoft.com/office/drawing/2014/main" id="{E406242B-DF87-7D72-A1DC-74669303F76F}"/>
              </a:ext>
            </a:extLst>
          </p:cNvPr>
          <p:cNvSpPr>
            <a:spLocks noGrp="1"/>
          </p:cNvSpPr>
          <p:nvPr>
            <p:ph type="title"/>
          </p:nvPr>
        </p:nvSpPr>
        <p:spPr>
          <a:xfrm>
            <a:off x="838200" y="320675"/>
            <a:ext cx="10515600" cy="1325563"/>
          </a:xfrm>
        </p:spPr>
        <p:txBody>
          <a:bodyPr>
            <a:normAutofit/>
          </a:bodyPr>
          <a:lstStyle/>
          <a:p>
            <a:r>
              <a:rPr lang="en-US" dirty="0">
                <a:solidFill>
                  <a:schemeClr val="accent1"/>
                </a:solidFill>
              </a:rPr>
              <a:t>Dynamics of Dense Matter</a:t>
            </a:r>
          </a:p>
        </p:txBody>
      </p:sp>
      <p:sp>
        <p:nvSpPr>
          <p:cNvPr id="3" name="Content Placeholder 2">
            <a:extLst>
              <a:ext uri="{FF2B5EF4-FFF2-40B4-BE49-F238E27FC236}">
                <a16:creationId xmlns:a16="http://schemas.microsoft.com/office/drawing/2014/main" id="{968C6F44-1011-C401-1C35-6EBE7695604C}"/>
              </a:ext>
            </a:extLst>
          </p:cNvPr>
          <p:cNvSpPr>
            <a:spLocks noGrp="1"/>
          </p:cNvSpPr>
          <p:nvPr>
            <p:ph idx="1"/>
          </p:nvPr>
        </p:nvSpPr>
        <p:spPr>
          <a:xfrm>
            <a:off x="838200" y="1825625"/>
            <a:ext cx="5257800" cy="4351338"/>
          </a:xfrm>
        </p:spPr>
        <p:txBody>
          <a:bodyPr>
            <a:normAutofit/>
          </a:bodyPr>
          <a:lstStyle/>
          <a:p>
            <a:r>
              <a:rPr lang="en-US" dirty="0"/>
              <a:t>10m NS radius errors on the population level</a:t>
            </a:r>
          </a:p>
          <a:p>
            <a:r>
              <a:rPr lang="en-US" dirty="0"/>
              <a:t>Detection of BNS </a:t>
            </a:r>
            <a:r>
              <a:rPr lang="en-US" dirty="0" err="1"/>
              <a:t>postmerger</a:t>
            </a:r>
            <a:r>
              <a:rPr lang="en-US" dirty="0"/>
              <a:t> signal yearly</a:t>
            </a:r>
          </a:p>
          <a:p>
            <a:r>
              <a:rPr lang="en-US" dirty="0"/>
              <a:t>Detection of continuous GWs from known accreting NSs and millisecond pulsars</a:t>
            </a:r>
          </a:p>
          <a:p>
            <a:r>
              <a:rPr lang="en-US" dirty="0"/>
              <a:t>Detection of one supernova from within the Milky Way or its satellites over a 50-year lifetime</a:t>
            </a:r>
          </a:p>
        </p:txBody>
      </p:sp>
      <p:sp>
        <p:nvSpPr>
          <p:cNvPr id="4" name="Slide Number Placeholder 3">
            <a:extLst>
              <a:ext uri="{FF2B5EF4-FFF2-40B4-BE49-F238E27FC236}">
                <a16:creationId xmlns:a16="http://schemas.microsoft.com/office/drawing/2014/main" id="{E4243538-48A6-968B-50FE-595E9A4C8DCF}"/>
              </a:ext>
            </a:extLst>
          </p:cNvPr>
          <p:cNvSpPr>
            <a:spLocks noGrp="1"/>
          </p:cNvSpPr>
          <p:nvPr>
            <p:ph type="sldNum" sz="quarter" idx="12"/>
          </p:nvPr>
        </p:nvSpPr>
        <p:spPr/>
        <p:txBody>
          <a:bodyPr/>
          <a:lstStyle/>
          <a:p>
            <a:fld id="{CB28A1C7-E681-E24A-9554-2A52B6EB819E}" type="slidenum">
              <a:rPr lang="en-US" smtClean="0"/>
              <a:t>20</a:t>
            </a:fld>
            <a:endParaRPr lang="en-US"/>
          </a:p>
        </p:txBody>
      </p:sp>
    </p:spTree>
    <p:extLst>
      <p:ext uri="{BB962C8B-B14F-4D97-AF65-F5344CB8AC3E}">
        <p14:creationId xmlns:p14="http://schemas.microsoft.com/office/powerpoint/2010/main" val="38727293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8C6F44-1011-C401-1C35-6EBE7695604C}"/>
              </a:ext>
            </a:extLst>
          </p:cNvPr>
          <p:cNvSpPr>
            <a:spLocks noGrp="1"/>
          </p:cNvSpPr>
          <p:nvPr>
            <p:ph idx="1"/>
          </p:nvPr>
        </p:nvSpPr>
        <p:spPr>
          <a:xfrm>
            <a:off x="838200" y="1825625"/>
            <a:ext cx="5257800" cy="4351338"/>
          </a:xfrm>
        </p:spPr>
        <p:txBody>
          <a:bodyPr>
            <a:normAutofit/>
          </a:bodyPr>
          <a:lstStyle/>
          <a:p>
            <a:r>
              <a:rPr lang="en-US" dirty="0"/>
              <a:t>10m NS radius errors on the population level</a:t>
            </a:r>
          </a:p>
          <a:p>
            <a:r>
              <a:rPr lang="en-US" dirty="0"/>
              <a:t>Detection of BNS </a:t>
            </a:r>
            <a:r>
              <a:rPr lang="en-US" dirty="0" err="1"/>
              <a:t>postmerger</a:t>
            </a:r>
            <a:r>
              <a:rPr lang="en-US" dirty="0"/>
              <a:t> signal yearly</a:t>
            </a:r>
          </a:p>
          <a:p>
            <a:r>
              <a:rPr lang="en-US" dirty="0"/>
              <a:t>Detection of continuous GWs from known accreting NSs and millisecond pulsars</a:t>
            </a:r>
          </a:p>
          <a:p>
            <a:r>
              <a:rPr lang="en-US" dirty="0"/>
              <a:t>Detection of one supernova from within the Milky Way or its satellites over a 50-year lifetime</a:t>
            </a:r>
          </a:p>
        </p:txBody>
      </p:sp>
      <p:sp>
        <p:nvSpPr>
          <p:cNvPr id="4" name="Slide Number Placeholder 3">
            <a:extLst>
              <a:ext uri="{FF2B5EF4-FFF2-40B4-BE49-F238E27FC236}">
                <a16:creationId xmlns:a16="http://schemas.microsoft.com/office/drawing/2014/main" id="{E4243538-48A6-968B-50FE-595E9A4C8DCF}"/>
              </a:ext>
            </a:extLst>
          </p:cNvPr>
          <p:cNvSpPr>
            <a:spLocks noGrp="1"/>
          </p:cNvSpPr>
          <p:nvPr>
            <p:ph type="sldNum" sz="quarter" idx="12"/>
          </p:nvPr>
        </p:nvSpPr>
        <p:spPr/>
        <p:txBody>
          <a:bodyPr/>
          <a:lstStyle/>
          <a:p>
            <a:fld id="{CB28A1C7-E681-E24A-9554-2A52B6EB819E}" type="slidenum">
              <a:rPr lang="en-US" smtClean="0"/>
              <a:t>21</a:t>
            </a:fld>
            <a:endParaRPr lang="en-US"/>
          </a:p>
        </p:txBody>
      </p:sp>
      <p:pic>
        <p:nvPicPr>
          <p:cNvPr id="8" name="Picture 7" descr="A graph of a number of data&#10;&#10;Description automatically generated with medium confidence">
            <a:extLst>
              <a:ext uri="{FF2B5EF4-FFF2-40B4-BE49-F238E27FC236}">
                <a16:creationId xmlns:a16="http://schemas.microsoft.com/office/drawing/2014/main" id="{D8C3F437-A1C4-E92D-A504-B3D75F368091}"/>
              </a:ext>
            </a:extLst>
          </p:cNvPr>
          <p:cNvPicPr>
            <a:picLocks noChangeAspect="1"/>
          </p:cNvPicPr>
          <p:nvPr/>
        </p:nvPicPr>
        <p:blipFill>
          <a:blip r:embed="rId3"/>
          <a:stretch>
            <a:fillRect/>
          </a:stretch>
        </p:blipFill>
        <p:spPr>
          <a:xfrm>
            <a:off x="6056021" y="1646238"/>
            <a:ext cx="5988061" cy="4204821"/>
          </a:xfrm>
          <a:prstGeom prst="rect">
            <a:avLst/>
          </a:prstGeom>
        </p:spPr>
      </p:pic>
      <p:sp>
        <p:nvSpPr>
          <p:cNvPr id="11" name="TextBox 10">
            <a:extLst>
              <a:ext uri="{FF2B5EF4-FFF2-40B4-BE49-F238E27FC236}">
                <a16:creationId xmlns:a16="http://schemas.microsoft.com/office/drawing/2014/main" id="{F819C12E-B145-58DF-A992-334CBA52502C}"/>
              </a:ext>
            </a:extLst>
          </p:cNvPr>
          <p:cNvSpPr txBox="1"/>
          <p:nvPr/>
        </p:nvSpPr>
        <p:spPr>
          <a:xfrm>
            <a:off x="8144859" y="5714701"/>
            <a:ext cx="3674682" cy="461665"/>
          </a:xfrm>
          <a:prstGeom prst="rect">
            <a:avLst/>
          </a:prstGeom>
          <a:noFill/>
        </p:spPr>
        <p:txBody>
          <a:bodyPr wrap="square">
            <a:spAutoFit/>
          </a:bodyPr>
          <a:lstStyle/>
          <a:p>
            <a:pPr algn="r"/>
            <a:r>
              <a:rPr lang="en-US" sz="1200" dirty="0">
                <a:solidFill>
                  <a:schemeClr val="bg1"/>
                </a:solidFill>
              </a:rPr>
              <a:t>CE Trade Study</a:t>
            </a:r>
          </a:p>
          <a:p>
            <a:pPr algn="r"/>
            <a:r>
              <a:rPr lang="en-US" sz="1200" dirty="0">
                <a:solidFill>
                  <a:schemeClr val="bg1"/>
                </a:solidFill>
              </a:rPr>
              <a:t>Gupta+ (</a:t>
            </a:r>
            <a:r>
              <a:rPr lang="en-US" sz="1200" dirty="0" err="1">
                <a:solidFill>
                  <a:schemeClr val="bg1"/>
                </a:solidFill>
              </a:rPr>
              <a:t>inc</a:t>
            </a:r>
            <a:r>
              <a:rPr lang="en-US" sz="1200" dirty="0">
                <a:solidFill>
                  <a:schemeClr val="bg1"/>
                </a:solidFill>
              </a:rPr>
              <a:t> </a:t>
            </a:r>
            <a:r>
              <a:rPr lang="en-US" sz="1200" b="1" dirty="0">
                <a:solidFill>
                  <a:schemeClr val="bg1"/>
                </a:solidFill>
              </a:rPr>
              <a:t>SB</a:t>
            </a:r>
            <a:r>
              <a:rPr lang="en-US" sz="1200" dirty="0">
                <a:solidFill>
                  <a:schemeClr val="bg1"/>
                </a:solidFill>
              </a:rPr>
              <a:t>) 2307.10421</a:t>
            </a:r>
          </a:p>
        </p:txBody>
      </p:sp>
      <p:sp>
        <p:nvSpPr>
          <p:cNvPr id="7" name="Title 1">
            <a:extLst>
              <a:ext uri="{FF2B5EF4-FFF2-40B4-BE49-F238E27FC236}">
                <a16:creationId xmlns:a16="http://schemas.microsoft.com/office/drawing/2014/main" id="{D64E80D7-B38E-EB4B-BECC-852B9D4B3F67}"/>
              </a:ext>
            </a:extLst>
          </p:cNvPr>
          <p:cNvSpPr>
            <a:spLocks noGrp="1"/>
          </p:cNvSpPr>
          <p:nvPr>
            <p:ph type="title"/>
          </p:nvPr>
        </p:nvSpPr>
        <p:spPr>
          <a:xfrm>
            <a:off x="838200" y="320675"/>
            <a:ext cx="10515600" cy="1325563"/>
          </a:xfrm>
        </p:spPr>
        <p:txBody>
          <a:bodyPr>
            <a:normAutofit/>
          </a:bodyPr>
          <a:lstStyle/>
          <a:p>
            <a:r>
              <a:rPr lang="en-US" dirty="0">
                <a:solidFill>
                  <a:schemeClr val="accent1"/>
                </a:solidFill>
              </a:rPr>
              <a:t>Dynamics of Dense Matter</a:t>
            </a:r>
          </a:p>
        </p:txBody>
      </p:sp>
      <p:sp>
        <p:nvSpPr>
          <p:cNvPr id="9" name="TextBox 8">
            <a:extLst>
              <a:ext uri="{FF2B5EF4-FFF2-40B4-BE49-F238E27FC236}">
                <a16:creationId xmlns:a16="http://schemas.microsoft.com/office/drawing/2014/main" id="{4D2CC711-9CBF-CCF1-0D74-B81FF8370055}"/>
              </a:ext>
            </a:extLst>
          </p:cNvPr>
          <p:cNvSpPr txBox="1"/>
          <p:nvPr/>
        </p:nvSpPr>
        <p:spPr>
          <a:xfrm>
            <a:off x="1173079" y="6167477"/>
            <a:ext cx="4588042" cy="553998"/>
          </a:xfrm>
          <a:prstGeom prst="rect">
            <a:avLst/>
          </a:prstGeom>
          <a:noFill/>
        </p:spPr>
        <p:txBody>
          <a:bodyPr wrap="square" rtlCol="0">
            <a:spAutoFit/>
          </a:bodyPr>
          <a:lstStyle/>
          <a:p>
            <a:pPr algn="ctr"/>
            <a:r>
              <a:rPr lang="en-US" sz="3000" dirty="0">
                <a:solidFill>
                  <a:schemeClr val="accent1"/>
                </a:solidFill>
              </a:rPr>
              <a:t>20km CE is critical!</a:t>
            </a:r>
          </a:p>
        </p:txBody>
      </p:sp>
    </p:spTree>
    <p:extLst>
      <p:ext uri="{BB962C8B-B14F-4D97-AF65-F5344CB8AC3E}">
        <p14:creationId xmlns:p14="http://schemas.microsoft.com/office/powerpoint/2010/main" val="361318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6242B-DF87-7D72-A1DC-74669303F76F}"/>
              </a:ext>
            </a:extLst>
          </p:cNvPr>
          <p:cNvSpPr>
            <a:spLocks noGrp="1"/>
          </p:cNvSpPr>
          <p:nvPr>
            <p:ph type="title"/>
          </p:nvPr>
        </p:nvSpPr>
        <p:spPr>
          <a:xfrm>
            <a:off x="838200" y="320675"/>
            <a:ext cx="10515600" cy="1325563"/>
          </a:xfrm>
        </p:spPr>
        <p:txBody>
          <a:bodyPr>
            <a:normAutofit/>
          </a:bodyPr>
          <a:lstStyle/>
          <a:p>
            <a:r>
              <a:rPr lang="en-US" sz="4800" dirty="0">
                <a:solidFill>
                  <a:schemeClr val="accent1"/>
                </a:solidFill>
              </a:rPr>
              <a:t>Multimessenger Astrophysics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968C6F44-1011-C401-1C35-6EBE7695604C}"/>
                  </a:ext>
                </a:extLst>
              </p:cNvPr>
              <p:cNvSpPr>
                <a:spLocks noGrp="1"/>
              </p:cNvSpPr>
              <p:nvPr>
                <p:ph idx="1"/>
              </p:nvPr>
            </p:nvSpPr>
            <p:spPr>
              <a:xfrm>
                <a:off x="838201" y="1825625"/>
                <a:ext cx="4495800" cy="4351338"/>
              </a:xfrm>
            </p:spPr>
            <p:txBody>
              <a:bodyPr>
                <a:normAutofit fontScale="92500" lnSpcReduction="10000"/>
              </a:bodyPr>
              <a:lstStyle/>
              <a:p>
                <a:r>
                  <a:rPr lang="en-US" dirty="0"/>
                  <a:t>At least one 40km CE </a:t>
                </a:r>
                <a:r>
                  <a:rPr lang="en-US" dirty="0">
                    <a:sym typeface="Wingdings" pitchFamily="2" charset="2"/>
                  </a:rPr>
                  <a:t> </a:t>
                </a:r>
                <a:r>
                  <a:rPr lang="en-US" dirty="0"/>
                  <a:t>100x higher BNS detection rate</a:t>
                </a:r>
              </a:p>
              <a:p>
                <a:r>
                  <a:rPr lang="en-US" dirty="0"/>
                  <a:t>BNS redshift reach of </a:t>
                </a:r>
                <a14:m>
                  <m:oMath xmlns:m="http://schemas.openxmlformats.org/officeDocument/2006/math">
                    <m:r>
                      <a:rPr lang="en-US" b="0" i="1" smtClean="0">
                        <a:latin typeface="Cambria Math" panose="02040503050406030204" pitchFamily="18" charset="0"/>
                      </a:rPr>
                      <m:t>𝑧</m:t>
                    </m:r>
                    <m:r>
                      <a:rPr lang="en-US" b="0" i="1" smtClean="0">
                        <a:latin typeface="Cambria Math" panose="02040503050406030204" pitchFamily="18" charset="0"/>
                      </a:rPr>
                      <m:t>≈2</m:t>
                    </m:r>
                  </m:oMath>
                </a14:m>
                <a:endParaRPr lang="en-US" b="0" dirty="0"/>
              </a:p>
              <a:p>
                <a:pPr lvl="1"/>
                <a:r>
                  <a:rPr lang="en-US" dirty="0"/>
                  <a:t>Map the progenitors of short gamma-ray bursts</a:t>
                </a:r>
              </a:p>
              <a:p>
                <a:pPr lvl="1"/>
                <a:r>
                  <a:rPr lang="en-US" b="0" dirty="0"/>
                  <a:t>Measure time delays</a:t>
                </a:r>
              </a:p>
              <a:p>
                <a:r>
                  <a:rPr lang="en-US" dirty="0"/>
                  <a:t>With at least 2 XG detectors:</a:t>
                </a:r>
              </a:p>
              <a:p>
                <a:pPr lvl="1"/>
                <a:r>
                  <a:rPr lang="en-US" dirty="0"/>
                  <a:t>Tens of signals localized to &lt; 1 deg</a:t>
                </a:r>
                <a:r>
                  <a:rPr lang="en-US" baseline="30000" dirty="0"/>
                  <a:t>2</a:t>
                </a:r>
              </a:p>
              <a:p>
                <a:pPr lvl="1"/>
                <a:r>
                  <a:rPr lang="en-US" dirty="0"/>
                  <a:t>Thousands to &lt; 10 deg</a:t>
                </a:r>
                <a:r>
                  <a:rPr lang="en-US" baseline="30000" dirty="0"/>
                  <a:t>2</a:t>
                </a:r>
              </a:p>
              <a:p>
                <a:pPr lvl="1"/>
                <a:r>
                  <a:rPr lang="en-US" dirty="0"/>
                  <a:t>Few – tens &lt; 10 deg</a:t>
                </a:r>
                <a:r>
                  <a:rPr lang="en-US" baseline="30000" dirty="0"/>
                  <a:t>2</a:t>
                </a:r>
                <a:r>
                  <a:rPr lang="en-US" dirty="0"/>
                  <a:t> 5 mins before merger</a:t>
                </a:r>
                <a:endParaRPr lang="en-US" b="0" dirty="0"/>
              </a:p>
            </p:txBody>
          </p:sp>
        </mc:Choice>
        <mc:Fallback>
          <p:sp>
            <p:nvSpPr>
              <p:cNvPr id="3" name="Content Placeholder 2">
                <a:extLst>
                  <a:ext uri="{FF2B5EF4-FFF2-40B4-BE49-F238E27FC236}">
                    <a16:creationId xmlns:a16="http://schemas.microsoft.com/office/drawing/2014/main" id="{968C6F44-1011-C401-1C35-6EBE7695604C}"/>
                  </a:ext>
                </a:extLst>
              </p:cNvPr>
              <p:cNvSpPr>
                <a:spLocks noGrp="1" noRot="1" noChangeAspect="1" noMove="1" noResize="1" noEditPoints="1" noAdjustHandles="1" noChangeArrowheads="1" noChangeShapeType="1" noTextEdit="1"/>
              </p:cNvSpPr>
              <p:nvPr>
                <p:ph idx="1"/>
              </p:nvPr>
            </p:nvSpPr>
            <p:spPr>
              <a:xfrm>
                <a:off x="838201" y="1825625"/>
                <a:ext cx="4495800" cy="4351338"/>
              </a:xfrm>
              <a:blipFill>
                <a:blip r:embed="rId2"/>
                <a:stretch>
                  <a:fillRect l="-2254" t="-2907" r="-563"/>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E4243538-48A6-968B-50FE-595E9A4C8DCF}"/>
              </a:ext>
            </a:extLst>
          </p:cNvPr>
          <p:cNvSpPr>
            <a:spLocks noGrp="1"/>
          </p:cNvSpPr>
          <p:nvPr>
            <p:ph type="sldNum" sz="quarter" idx="12"/>
          </p:nvPr>
        </p:nvSpPr>
        <p:spPr/>
        <p:txBody>
          <a:bodyPr/>
          <a:lstStyle/>
          <a:p>
            <a:fld id="{CB28A1C7-E681-E24A-9554-2A52B6EB819E}" type="slidenum">
              <a:rPr lang="en-US" smtClean="0"/>
              <a:t>22</a:t>
            </a:fld>
            <a:endParaRPr lang="en-US"/>
          </a:p>
        </p:txBody>
      </p:sp>
      <p:pic>
        <p:nvPicPr>
          <p:cNvPr id="6" name="Picture 5">
            <a:extLst>
              <a:ext uri="{FF2B5EF4-FFF2-40B4-BE49-F238E27FC236}">
                <a16:creationId xmlns:a16="http://schemas.microsoft.com/office/drawing/2014/main" id="{8695E35D-B92E-8D22-238B-E0BE706C3A35}"/>
              </a:ext>
            </a:extLst>
          </p:cNvPr>
          <p:cNvPicPr>
            <a:picLocks noChangeAspect="1"/>
          </p:cNvPicPr>
          <p:nvPr/>
        </p:nvPicPr>
        <p:blipFill>
          <a:blip r:embed="rId3"/>
          <a:stretch>
            <a:fillRect/>
          </a:stretch>
        </p:blipFill>
        <p:spPr>
          <a:xfrm>
            <a:off x="5465618" y="2143990"/>
            <a:ext cx="6289964" cy="3538105"/>
          </a:xfrm>
          <a:prstGeom prst="rect">
            <a:avLst/>
          </a:prstGeom>
        </p:spPr>
      </p:pic>
      <p:sp>
        <p:nvSpPr>
          <p:cNvPr id="7" name="TextBox 6">
            <a:extLst>
              <a:ext uri="{FF2B5EF4-FFF2-40B4-BE49-F238E27FC236}">
                <a16:creationId xmlns:a16="http://schemas.microsoft.com/office/drawing/2014/main" id="{79150650-652D-0746-6B12-B2F3B32C1283}"/>
              </a:ext>
            </a:extLst>
          </p:cNvPr>
          <p:cNvSpPr txBox="1"/>
          <p:nvPr/>
        </p:nvSpPr>
        <p:spPr>
          <a:xfrm>
            <a:off x="5465618" y="5405096"/>
            <a:ext cx="2852881" cy="276999"/>
          </a:xfrm>
          <a:prstGeom prst="rect">
            <a:avLst/>
          </a:prstGeom>
          <a:noFill/>
        </p:spPr>
        <p:txBody>
          <a:bodyPr wrap="square" rtlCol="0">
            <a:spAutoFit/>
          </a:bodyPr>
          <a:lstStyle/>
          <a:p>
            <a:r>
              <a:rPr lang="en-US" sz="1200" dirty="0">
                <a:solidFill>
                  <a:schemeClr val="bg1"/>
                </a:solidFill>
              </a:rPr>
              <a:t>Figure: Stephen Fairhurst</a:t>
            </a:r>
          </a:p>
        </p:txBody>
      </p:sp>
    </p:spTree>
    <p:extLst>
      <p:ext uri="{BB962C8B-B14F-4D97-AF65-F5344CB8AC3E}">
        <p14:creationId xmlns:p14="http://schemas.microsoft.com/office/powerpoint/2010/main" val="22333187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5BAD0-FFDE-FAFA-8847-95A240EC4648}"/>
              </a:ext>
            </a:extLst>
          </p:cNvPr>
          <p:cNvSpPr>
            <a:spLocks noGrp="1"/>
          </p:cNvSpPr>
          <p:nvPr>
            <p:ph type="title"/>
          </p:nvPr>
        </p:nvSpPr>
        <p:spPr/>
        <p:txBody>
          <a:bodyPr/>
          <a:lstStyle/>
          <a:p>
            <a:r>
              <a:rPr lang="en-US" dirty="0">
                <a:solidFill>
                  <a:schemeClr val="accent6"/>
                </a:solidFill>
              </a:rPr>
              <a:t>Extreme Gravity and Fundamental Physics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3922F3F9-76DE-CC2E-4A92-9060B5AF2E2B}"/>
                  </a:ext>
                </a:extLst>
              </p:cNvPr>
              <p:cNvSpPr>
                <a:spLocks noGrp="1"/>
              </p:cNvSpPr>
              <p:nvPr>
                <p:ph idx="1"/>
              </p:nvPr>
            </p:nvSpPr>
            <p:spPr>
              <a:xfrm>
                <a:off x="838200" y="1825625"/>
                <a:ext cx="5507182" cy="4351338"/>
              </a:xfrm>
            </p:spPr>
            <p:txBody>
              <a:bodyPr>
                <a:normAutofit lnSpcReduction="10000"/>
              </a:bodyPr>
              <a:lstStyle/>
              <a:p>
                <a:r>
                  <a:rPr lang="en-US" dirty="0"/>
                  <a:t>Tests of General Relativity</a:t>
                </a:r>
              </a:p>
              <a:p>
                <a:pPr lvl="1"/>
                <a:r>
                  <a:rPr lang="en-US" dirty="0"/>
                  <a:t>Parameterized deviations</a:t>
                </a:r>
              </a:p>
              <a:p>
                <a:pPr lvl="1"/>
                <a:r>
                  <a:rPr lang="en-US" dirty="0"/>
                  <a:t>Ringdown tests of no-hair theorem</a:t>
                </a:r>
              </a:p>
              <a:p>
                <a:pPr lvl="1"/>
                <a:r>
                  <a:rPr lang="en-US" dirty="0"/>
                  <a:t>Memory effect</a:t>
                </a:r>
              </a:p>
              <a:p>
                <a:pPr lvl="1"/>
                <a:r>
                  <a:rPr lang="en-US" dirty="0"/>
                  <a:t>Beyond-GR polarizations</a:t>
                </a:r>
              </a:p>
              <a:p>
                <a:pPr lvl="1"/>
                <a:r>
                  <a:rPr lang="en-US" dirty="0"/>
                  <a:t>Graviton mass</a:t>
                </a:r>
              </a:p>
              <a:p>
                <a:r>
                  <a:rPr lang="en-US" dirty="0"/>
                  <a:t>Cosmology</a:t>
                </a:r>
              </a:p>
              <a:p>
                <a:pPr lvl="1"/>
                <a:r>
                  <a:rPr lang="en-US" dirty="0"/>
                  <a:t>Expansion rate of the universe using standard sirens</a:t>
                </a:r>
              </a:p>
              <a:p>
                <a:pPr lvl="1"/>
                <a:r>
                  <a:rPr lang="en-US" dirty="0"/>
                  <a:t>Constraints on </a:t>
                </a:r>
                <a14:m>
                  <m:oMath xmlns:m="http://schemas.openxmlformats.org/officeDocument/2006/math">
                    <m:r>
                      <m:rPr>
                        <m:sty m:val="p"/>
                      </m:rPr>
                      <a:rPr lang="en-US" b="0" i="0" smtClean="0">
                        <a:latin typeface="Cambria Math" panose="02040503050406030204" pitchFamily="18" charset="0"/>
                      </a:rPr>
                      <m:t>Λ</m:t>
                    </m:r>
                  </m:oMath>
                </a14:m>
                <a:r>
                  <a:rPr lang="en-US" dirty="0"/>
                  <a:t>CDM and dark energy </a:t>
                </a:r>
                <a:r>
                  <a:rPr lang="en-US" dirty="0" err="1"/>
                  <a:t>EoS</a:t>
                </a:r>
                <a:r>
                  <a:rPr lang="en-US" dirty="0"/>
                  <a:t> using NS </a:t>
                </a:r>
                <a:r>
                  <a:rPr lang="en-US" dirty="0" err="1"/>
                  <a:t>EoS</a:t>
                </a:r>
                <a:endParaRPr lang="en-US" dirty="0"/>
              </a:p>
            </p:txBody>
          </p:sp>
        </mc:Choice>
        <mc:Fallback>
          <p:sp>
            <p:nvSpPr>
              <p:cNvPr id="3" name="Content Placeholder 2">
                <a:extLst>
                  <a:ext uri="{FF2B5EF4-FFF2-40B4-BE49-F238E27FC236}">
                    <a16:creationId xmlns:a16="http://schemas.microsoft.com/office/drawing/2014/main" id="{3922F3F9-76DE-CC2E-4A92-9060B5AF2E2B}"/>
                  </a:ext>
                </a:extLst>
              </p:cNvPr>
              <p:cNvSpPr>
                <a:spLocks noGrp="1" noRot="1" noChangeAspect="1" noMove="1" noResize="1" noEditPoints="1" noAdjustHandles="1" noChangeArrowheads="1" noChangeShapeType="1" noTextEdit="1"/>
              </p:cNvSpPr>
              <p:nvPr>
                <p:ph idx="1"/>
              </p:nvPr>
            </p:nvSpPr>
            <p:spPr>
              <a:xfrm>
                <a:off x="838200" y="1825625"/>
                <a:ext cx="5507182" cy="4351338"/>
              </a:xfrm>
              <a:blipFill>
                <a:blip r:embed="rId3"/>
                <a:stretch>
                  <a:fillRect l="-2074" t="-3198"/>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E37AAAAF-3678-4B60-FC11-833652C7AAFB}"/>
              </a:ext>
            </a:extLst>
          </p:cNvPr>
          <p:cNvSpPr>
            <a:spLocks noGrp="1"/>
          </p:cNvSpPr>
          <p:nvPr>
            <p:ph type="sldNum" sz="quarter" idx="12"/>
          </p:nvPr>
        </p:nvSpPr>
        <p:spPr/>
        <p:txBody>
          <a:bodyPr/>
          <a:lstStyle/>
          <a:p>
            <a:fld id="{CB28A1C7-E681-E24A-9554-2A52B6EB819E}" type="slidenum">
              <a:rPr lang="en-US" smtClean="0"/>
              <a:t>23</a:t>
            </a:fld>
            <a:endParaRPr lang="en-US"/>
          </a:p>
        </p:txBody>
      </p:sp>
      <p:pic>
        <p:nvPicPr>
          <p:cNvPr id="5" name="Picture 4">
            <a:extLst>
              <a:ext uri="{FF2B5EF4-FFF2-40B4-BE49-F238E27FC236}">
                <a16:creationId xmlns:a16="http://schemas.microsoft.com/office/drawing/2014/main" id="{90D926A4-A319-054B-C107-8F7AE2A97E1F}"/>
              </a:ext>
            </a:extLst>
          </p:cNvPr>
          <p:cNvPicPr>
            <a:picLocks noChangeAspect="1"/>
          </p:cNvPicPr>
          <p:nvPr/>
        </p:nvPicPr>
        <p:blipFill>
          <a:blip r:embed="rId4"/>
          <a:stretch>
            <a:fillRect/>
          </a:stretch>
        </p:blipFill>
        <p:spPr>
          <a:xfrm>
            <a:off x="6744439" y="3581749"/>
            <a:ext cx="5109415" cy="2957163"/>
          </a:xfrm>
          <a:prstGeom prst="rect">
            <a:avLst/>
          </a:prstGeom>
        </p:spPr>
      </p:pic>
      <p:sp>
        <p:nvSpPr>
          <p:cNvPr id="6" name="TextBox 5">
            <a:extLst>
              <a:ext uri="{FF2B5EF4-FFF2-40B4-BE49-F238E27FC236}">
                <a16:creationId xmlns:a16="http://schemas.microsoft.com/office/drawing/2014/main" id="{73F44F10-AB5C-98DE-B37C-005F51DAB12B}"/>
              </a:ext>
            </a:extLst>
          </p:cNvPr>
          <p:cNvSpPr txBox="1"/>
          <p:nvPr/>
        </p:nvSpPr>
        <p:spPr>
          <a:xfrm>
            <a:off x="6345382" y="6259810"/>
            <a:ext cx="2955235" cy="461665"/>
          </a:xfrm>
          <a:prstGeom prst="rect">
            <a:avLst/>
          </a:prstGeom>
          <a:noFill/>
        </p:spPr>
        <p:txBody>
          <a:bodyPr wrap="square" rtlCol="0">
            <a:spAutoFit/>
          </a:bodyPr>
          <a:lstStyle/>
          <a:p>
            <a:r>
              <a:rPr lang="en-US" sz="1200" dirty="0">
                <a:solidFill>
                  <a:schemeClr val="bg1"/>
                </a:solidFill>
              </a:rPr>
              <a:t>CE Horizon Study</a:t>
            </a:r>
          </a:p>
          <a:p>
            <a:r>
              <a:rPr lang="en-US" sz="1200" dirty="0">
                <a:solidFill>
                  <a:schemeClr val="bg1"/>
                </a:solidFill>
              </a:rPr>
              <a:t>Evans + (</a:t>
            </a:r>
            <a:r>
              <a:rPr lang="en-US" sz="1200" dirty="0" err="1">
                <a:solidFill>
                  <a:schemeClr val="bg1"/>
                </a:solidFill>
              </a:rPr>
              <a:t>inc</a:t>
            </a:r>
            <a:r>
              <a:rPr lang="en-US" sz="1200" dirty="0">
                <a:solidFill>
                  <a:schemeClr val="bg1"/>
                </a:solidFill>
              </a:rPr>
              <a:t> </a:t>
            </a:r>
            <a:r>
              <a:rPr lang="en-US" sz="1200" b="1" dirty="0">
                <a:solidFill>
                  <a:schemeClr val="bg1"/>
                </a:solidFill>
              </a:rPr>
              <a:t>SB</a:t>
            </a:r>
            <a:r>
              <a:rPr lang="en-US" sz="1200" dirty="0">
                <a:solidFill>
                  <a:schemeClr val="bg1"/>
                </a:solidFill>
              </a:rPr>
              <a:t>) 2109.09882</a:t>
            </a:r>
          </a:p>
        </p:txBody>
      </p:sp>
      <p:pic>
        <p:nvPicPr>
          <p:cNvPr id="8" name="Picture 7">
            <a:extLst>
              <a:ext uri="{FF2B5EF4-FFF2-40B4-BE49-F238E27FC236}">
                <a16:creationId xmlns:a16="http://schemas.microsoft.com/office/drawing/2014/main" id="{B9413366-801B-01AE-D504-340E54D8DD21}"/>
              </a:ext>
            </a:extLst>
          </p:cNvPr>
          <p:cNvPicPr>
            <a:picLocks noChangeAspect="1"/>
          </p:cNvPicPr>
          <p:nvPr/>
        </p:nvPicPr>
        <p:blipFill>
          <a:blip r:embed="rId5"/>
          <a:stretch>
            <a:fillRect/>
          </a:stretch>
        </p:blipFill>
        <p:spPr>
          <a:xfrm>
            <a:off x="8089085" y="1303533"/>
            <a:ext cx="2955235" cy="2398643"/>
          </a:xfrm>
          <a:prstGeom prst="rect">
            <a:avLst/>
          </a:prstGeom>
        </p:spPr>
      </p:pic>
    </p:spTree>
    <p:extLst>
      <p:ext uri="{BB962C8B-B14F-4D97-AF65-F5344CB8AC3E}">
        <p14:creationId xmlns:p14="http://schemas.microsoft.com/office/powerpoint/2010/main" val="12564924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5BAD0-FFDE-FAFA-8847-95A240EC4648}"/>
              </a:ext>
            </a:extLst>
          </p:cNvPr>
          <p:cNvSpPr>
            <a:spLocks noGrp="1"/>
          </p:cNvSpPr>
          <p:nvPr>
            <p:ph type="title"/>
          </p:nvPr>
        </p:nvSpPr>
        <p:spPr/>
        <p:txBody>
          <a:bodyPr/>
          <a:lstStyle/>
          <a:p>
            <a:r>
              <a:rPr lang="en-US" dirty="0">
                <a:solidFill>
                  <a:schemeClr val="accent6"/>
                </a:solidFill>
              </a:rPr>
              <a:t>Beyond the Standard Model</a:t>
            </a:r>
          </a:p>
        </p:txBody>
      </p:sp>
      <p:sp>
        <p:nvSpPr>
          <p:cNvPr id="3" name="Content Placeholder 2">
            <a:extLst>
              <a:ext uri="{FF2B5EF4-FFF2-40B4-BE49-F238E27FC236}">
                <a16:creationId xmlns:a16="http://schemas.microsoft.com/office/drawing/2014/main" id="{3922F3F9-76DE-CC2E-4A92-9060B5AF2E2B}"/>
              </a:ext>
            </a:extLst>
          </p:cNvPr>
          <p:cNvSpPr>
            <a:spLocks noGrp="1"/>
          </p:cNvSpPr>
          <p:nvPr>
            <p:ph idx="1"/>
          </p:nvPr>
        </p:nvSpPr>
        <p:spPr>
          <a:xfrm>
            <a:off x="838200" y="1825625"/>
            <a:ext cx="5507182" cy="4351338"/>
          </a:xfrm>
        </p:spPr>
        <p:txBody>
          <a:bodyPr>
            <a:normAutofit lnSpcReduction="10000"/>
          </a:bodyPr>
          <a:lstStyle/>
          <a:p>
            <a:r>
              <a:rPr lang="en-US" dirty="0"/>
              <a:t>Exotic compact objects</a:t>
            </a:r>
          </a:p>
          <a:p>
            <a:pPr lvl="1"/>
            <a:r>
              <a:rPr lang="en-US" dirty="0"/>
              <a:t>Black hole mimickers</a:t>
            </a:r>
          </a:p>
          <a:p>
            <a:pPr lvl="1"/>
            <a:r>
              <a:rPr lang="en-US" dirty="0"/>
              <a:t>Boson clouds around black holes</a:t>
            </a:r>
          </a:p>
          <a:p>
            <a:pPr lvl="1"/>
            <a:r>
              <a:rPr lang="en-US" dirty="0"/>
              <a:t>Neutron stars with dark matter interiors</a:t>
            </a:r>
          </a:p>
          <a:p>
            <a:r>
              <a:rPr lang="en-US" dirty="0"/>
              <a:t>Primordial stochastic gravitational-wave backgrounds</a:t>
            </a:r>
          </a:p>
          <a:p>
            <a:pPr lvl="1"/>
            <a:r>
              <a:rPr lang="en-US" dirty="0"/>
              <a:t>Cosmic strings</a:t>
            </a:r>
          </a:p>
          <a:p>
            <a:pPr lvl="1"/>
            <a:r>
              <a:rPr lang="en-US" dirty="0"/>
              <a:t>First-order phase transitions</a:t>
            </a:r>
          </a:p>
          <a:p>
            <a:pPr lvl="1"/>
            <a:r>
              <a:rPr lang="en-US" dirty="0"/>
              <a:t>Explosive particle production via preheating</a:t>
            </a:r>
          </a:p>
          <a:p>
            <a:pPr lvl="1"/>
            <a:endParaRPr lang="en-US" dirty="0"/>
          </a:p>
        </p:txBody>
      </p:sp>
      <p:sp>
        <p:nvSpPr>
          <p:cNvPr id="4" name="Slide Number Placeholder 3">
            <a:extLst>
              <a:ext uri="{FF2B5EF4-FFF2-40B4-BE49-F238E27FC236}">
                <a16:creationId xmlns:a16="http://schemas.microsoft.com/office/drawing/2014/main" id="{E37AAAAF-3678-4B60-FC11-833652C7AAFB}"/>
              </a:ext>
            </a:extLst>
          </p:cNvPr>
          <p:cNvSpPr>
            <a:spLocks noGrp="1"/>
          </p:cNvSpPr>
          <p:nvPr>
            <p:ph type="sldNum" sz="quarter" idx="12"/>
          </p:nvPr>
        </p:nvSpPr>
        <p:spPr/>
        <p:txBody>
          <a:bodyPr/>
          <a:lstStyle/>
          <a:p>
            <a:fld id="{CB28A1C7-E681-E24A-9554-2A52B6EB819E}" type="slidenum">
              <a:rPr lang="en-US" smtClean="0"/>
              <a:t>24</a:t>
            </a:fld>
            <a:endParaRPr lang="en-US"/>
          </a:p>
        </p:txBody>
      </p:sp>
      <p:pic>
        <p:nvPicPr>
          <p:cNvPr id="6" name="Picture 5">
            <a:extLst>
              <a:ext uri="{FF2B5EF4-FFF2-40B4-BE49-F238E27FC236}">
                <a16:creationId xmlns:a16="http://schemas.microsoft.com/office/drawing/2014/main" id="{48C96918-CE05-1603-40E4-A6F332420A52}"/>
              </a:ext>
            </a:extLst>
          </p:cNvPr>
          <p:cNvPicPr>
            <a:picLocks noChangeAspect="1"/>
          </p:cNvPicPr>
          <p:nvPr/>
        </p:nvPicPr>
        <p:blipFill>
          <a:blip r:embed="rId3"/>
          <a:stretch>
            <a:fillRect/>
          </a:stretch>
        </p:blipFill>
        <p:spPr>
          <a:xfrm>
            <a:off x="6345382" y="2134394"/>
            <a:ext cx="5567041" cy="3702220"/>
          </a:xfrm>
          <a:prstGeom prst="rect">
            <a:avLst/>
          </a:prstGeom>
        </p:spPr>
      </p:pic>
      <p:sp>
        <p:nvSpPr>
          <p:cNvPr id="8" name="TextBox 7">
            <a:extLst>
              <a:ext uri="{FF2B5EF4-FFF2-40B4-BE49-F238E27FC236}">
                <a16:creationId xmlns:a16="http://schemas.microsoft.com/office/drawing/2014/main" id="{71E518E4-82F0-C620-3A84-6CD5D86F6FFF}"/>
              </a:ext>
            </a:extLst>
          </p:cNvPr>
          <p:cNvSpPr txBox="1"/>
          <p:nvPr/>
        </p:nvSpPr>
        <p:spPr>
          <a:xfrm>
            <a:off x="8897329" y="5545123"/>
            <a:ext cx="2955235" cy="461665"/>
          </a:xfrm>
          <a:prstGeom prst="rect">
            <a:avLst/>
          </a:prstGeom>
          <a:noFill/>
        </p:spPr>
        <p:txBody>
          <a:bodyPr wrap="square" rtlCol="0">
            <a:spAutoFit/>
          </a:bodyPr>
          <a:lstStyle/>
          <a:p>
            <a:pPr algn="r"/>
            <a:r>
              <a:rPr lang="en-US" sz="1200" dirty="0">
                <a:solidFill>
                  <a:schemeClr val="bg1"/>
                </a:solidFill>
              </a:rPr>
              <a:t>CE Horizon Study</a:t>
            </a:r>
          </a:p>
          <a:p>
            <a:pPr algn="r"/>
            <a:r>
              <a:rPr lang="en-US" sz="1200" dirty="0">
                <a:solidFill>
                  <a:schemeClr val="bg1"/>
                </a:solidFill>
              </a:rPr>
              <a:t>Evans + (</a:t>
            </a:r>
            <a:r>
              <a:rPr lang="en-US" sz="1200" dirty="0" err="1">
                <a:solidFill>
                  <a:schemeClr val="bg1"/>
                </a:solidFill>
              </a:rPr>
              <a:t>inc</a:t>
            </a:r>
            <a:r>
              <a:rPr lang="en-US" sz="1200" dirty="0">
                <a:solidFill>
                  <a:schemeClr val="bg1"/>
                </a:solidFill>
              </a:rPr>
              <a:t> </a:t>
            </a:r>
            <a:r>
              <a:rPr lang="en-US" sz="1200" b="1" dirty="0">
                <a:solidFill>
                  <a:schemeClr val="bg1"/>
                </a:solidFill>
              </a:rPr>
              <a:t>SB, </a:t>
            </a:r>
            <a:r>
              <a:rPr lang="en-US" sz="1200" dirty="0">
                <a:solidFill>
                  <a:schemeClr val="bg1"/>
                </a:solidFill>
              </a:rPr>
              <a:t>plot) 2109.09882</a:t>
            </a:r>
          </a:p>
        </p:txBody>
      </p:sp>
    </p:spTree>
    <p:extLst>
      <p:ext uri="{BB962C8B-B14F-4D97-AF65-F5344CB8AC3E}">
        <p14:creationId xmlns:p14="http://schemas.microsoft.com/office/powerpoint/2010/main" val="37651263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976E1-C64B-AB6F-FADC-C280AAFA35E4}"/>
              </a:ext>
            </a:extLst>
          </p:cNvPr>
          <p:cNvSpPr>
            <a:spLocks noGrp="1"/>
          </p:cNvSpPr>
          <p:nvPr>
            <p:ph type="title"/>
          </p:nvPr>
        </p:nvSpPr>
        <p:spPr/>
        <p:txBody>
          <a:bodyPr/>
          <a:lstStyle/>
          <a:p>
            <a:r>
              <a:rPr lang="en-US" dirty="0"/>
              <a:t>Cosmic Explorer timeline</a:t>
            </a:r>
          </a:p>
        </p:txBody>
      </p:sp>
      <p:sp>
        <p:nvSpPr>
          <p:cNvPr id="7" name="Content Placeholder 6">
            <a:extLst>
              <a:ext uri="{FF2B5EF4-FFF2-40B4-BE49-F238E27FC236}">
                <a16:creationId xmlns:a16="http://schemas.microsoft.com/office/drawing/2014/main" id="{85F63B30-0507-AF61-779C-EC5036F8CC13}"/>
              </a:ext>
            </a:extLst>
          </p:cNvPr>
          <p:cNvSpPr>
            <a:spLocks noGrp="1"/>
          </p:cNvSpPr>
          <p:nvPr>
            <p:ph idx="1"/>
          </p:nvPr>
        </p:nvSpPr>
        <p:spPr>
          <a:xfrm>
            <a:off x="838200" y="4544291"/>
            <a:ext cx="10515600" cy="1632672"/>
          </a:xfrm>
        </p:spPr>
        <p:txBody>
          <a:bodyPr>
            <a:normAutofit lnSpcReduction="10000"/>
          </a:bodyPr>
          <a:lstStyle/>
          <a:p>
            <a:pPr marL="0" indent="0" algn="ctr">
              <a:buNone/>
            </a:pPr>
            <a:r>
              <a:rPr lang="en-US" dirty="0"/>
              <a:t>NSF MPS </a:t>
            </a:r>
            <a:r>
              <a:rPr lang="en-US" dirty="0" err="1"/>
              <a:t>ngGW</a:t>
            </a:r>
            <a:r>
              <a:rPr lang="en-US" dirty="0"/>
              <a:t> subcommittee report emphasized the extraordinary discovery potential of a Cosmic Explorer 40km detector while at the same time carrying the lowest technical risk</a:t>
            </a:r>
          </a:p>
          <a:p>
            <a:pPr marL="457200" lvl="1" indent="0" algn="ctr">
              <a:buNone/>
            </a:pPr>
            <a:r>
              <a:rPr lang="en-US" dirty="0"/>
              <a:t>See session S10.00002 on Saturday afternoon</a:t>
            </a:r>
          </a:p>
        </p:txBody>
      </p:sp>
      <p:sp>
        <p:nvSpPr>
          <p:cNvPr id="5" name="Slide Number Placeholder 4">
            <a:extLst>
              <a:ext uri="{FF2B5EF4-FFF2-40B4-BE49-F238E27FC236}">
                <a16:creationId xmlns:a16="http://schemas.microsoft.com/office/drawing/2014/main" id="{56D96408-5AED-DF0E-401F-DF36513F374F}"/>
              </a:ext>
            </a:extLst>
          </p:cNvPr>
          <p:cNvSpPr>
            <a:spLocks noGrp="1"/>
          </p:cNvSpPr>
          <p:nvPr>
            <p:ph type="sldNum" sz="quarter" idx="12"/>
          </p:nvPr>
        </p:nvSpPr>
        <p:spPr/>
        <p:txBody>
          <a:bodyPr/>
          <a:lstStyle/>
          <a:p>
            <a:fld id="{33614CCF-EDC1-B144-8AFC-F7B6B302EB21}" type="slidenum">
              <a:rPr lang="en-US" smtClean="0"/>
              <a:t>25</a:t>
            </a:fld>
            <a:endParaRPr lang="en-US"/>
          </a:p>
        </p:txBody>
      </p:sp>
      <p:pic>
        <p:nvPicPr>
          <p:cNvPr id="4" name="Picture 3" descr="A diagram of a company&#10;&#10;Description automatically generated with medium confidence">
            <a:extLst>
              <a:ext uri="{FF2B5EF4-FFF2-40B4-BE49-F238E27FC236}">
                <a16:creationId xmlns:a16="http://schemas.microsoft.com/office/drawing/2014/main" id="{72E184E6-27AC-2E19-6E0B-F5A8BFBF3D2C}"/>
              </a:ext>
            </a:extLst>
          </p:cNvPr>
          <p:cNvPicPr>
            <a:picLocks noChangeAspect="1"/>
          </p:cNvPicPr>
          <p:nvPr/>
        </p:nvPicPr>
        <p:blipFill>
          <a:blip r:embed="rId3"/>
          <a:stretch>
            <a:fillRect/>
          </a:stretch>
        </p:blipFill>
        <p:spPr>
          <a:xfrm>
            <a:off x="1078611" y="1788130"/>
            <a:ext cx="10034777" cy="2417850"/>
          </a:xfrm>
          <a:prstGeom prst="rect">
            <a:avLst/>
          </a:prstGeom>
        </p:spPr>
      </p:pic>
    </p:spTree>
    <p:extLst>
      <p:ext uri="{BB962C8B-B14F-4D97-AF65-F5344CB8AC3E}">
        <p14:creationId xmlns:p14="http://schemas.microsoft.com/office/powerpoint/2010/main" val="19588595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07A55-D0EB-F58B-B542-639697B6CFED}"/>
              </a:ext>
            </a:extLst>
          </p:cNvPr>
          <p:cNvSpPr>
            <a:spLocks noGrp="1"/>
          </p:cNvSpPr>
          <p:nvPr>
            <p:ph type="title"/>
          </p:nvPr>
        </p:nvSpPr>
        <p:spPr/>
        <p:txBody>
          <a:bodyPr/>
          <a:lstStyle/>
          <a:p>
            <a:r>
              <a:rPr lang="en-US" dirty="0"/>
              <a:t>Multimessenger synergies</a:t>
            </a:r>
          </a:p>
        </p:txBody>
      </p:sp>
      <p:sp>
        <p:nvSpPr>
          <p:cNvPr id="4" name="Slide Number Placeholder 3">
            <a:extLst>
              <a:ext uri="{FF2B5EF4-FFF2-40B4-BE49-F238E27FC236}">
                <a16:creationId xmlns:a16="http://schemas.microsoft.com/office/drawing/2014/main" id="{628142A9-F30F-59E7-E658-6497A9920FEB}"/>
              </a:ext>
            </a:extLst>
          </p:cNvPr>
          <p:cNvSpPr>
            <a:spLocks noGrp="1"/>
          </p:cNvSpPr>
          <p:nvPr>
            <p:ph type="sldNum" sz="quarter" idx="12"/>
          </p:nvPr>
        </p:nvSpPr>
        <p:spPr/>
        <p:txBody>
          <a:bodyPr/>
          <a:lstStyle/>
          <a:p>
            <a:fld id="{CB28A1C7-E681-E24A-9554-2A52B6EB819E}" type="slidenum">
              <a:rPr lang="en-US" smtClean="0"/>
              <a:t>26</a:t>
            </a:fld>
            <a:endParaRPr lang="en-US"/>
          </a:p>
        </p:txBody>
      </p:sp>
      <p:graphicFrame>
        <p:nvGraphicFramePr>
          <p:cNvPr id="8" name="Content Placeholder 5">
            <a:extLst>
              <a:ext uri="{FF2B5EF4-FFF2-40B4-BE49-F238E27FC236}">
                <a16:creationId xmlns:a16="http://schemas.microsoft.com/office/drawing/2014/main" id="{43E0A224-8FF5-8B53-8F73-F98B11E5E088}"/>
              </a:ext>
            </a:extLst>
          </p:cNvPr>
          <p:cNvGraphicFramePr>
            <a:graphicFrameLocks noGrp="1"/>
          </p:cNvGraphicFramePr>
          <p:nvPr>
            <p:ph idx="1"/>
            <p:extLst>
              <p:ext uri="{D42A27DB-BD31-4B8C-83A1-F6EECF244321}">
                <p14:modId xmlns:p14="http://schemas.microsoft.com/office/powerpoint/2010/main" val="2191820088"/>
              </p:ext>
            </p:extLst>
          </p:nvPr>
        </p:nvGraphicFramePr>
        <p:xfrm>
          <a:off x="838200" y="1558492"/>
          <a:ext cx="10515600" cy="49300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7410" name="Picture 2" descr="Unraveling the neutrino's mysteries at the Deep Underground Neutrino  Experiment | Virginia Tech News | Virginia Tech">
            <a:extLst>
              <a:ext uri="{FF2B5EF4-FFF2-40B4-BE49-F238E27FC236}">
                <a16:creationId xmlns:a16="http://schemas.microsoft.com/office/drawing/2014/main" id="{B1886BBF-7DEE-A1E9-D6A8-BF917E3701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5563" y="1489074"/>
            <a:ext cx="2018146" cy="134459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7414" name="Picture 6" descr="Artist's impression of a neutrino event triggering a light signal in the IceCube-Gen2 detector deep down in the ice. 4 Inlays zoom on 4 details: an optical sensor, detector components of two arrays and the IceCube laboratory.">
            <a:extLst>
              <a:ext uri="{FF2B5EF4-FFF2-40B4-BE49-F238E27FC236}">
                <a16:creationId xmlns:a16="http://schemas.microsoft.com/office/drawing/2014/main" id="{34F7DFF8-439F-CBB0-4656-9E830F65226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60419" y="2613022"/>
            <a:ext cx="2016887" cy="134459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7416" name="Picture 8" descr="Einstein Probe (EP, Aiyinsitan Tanzhen) - Gunter's Space Page">
            <a:extLst>
              <a:ext uri="{FF2B5EF4-FFF2-40B4-BE49-F238E27FC236}">
                <a16:creationId xmlns:a16="http://schemas.microsoft.com/office/drawing/2014/main" id="{06C464DE-4258-0BFB-F09E-A778105B21F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7279" y="3797721"/>
            <a:ext cx="1841500" cy="11049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7418" name="Picture 10" descr="Athena X-ray observatory - Athena X-ray observatory |">
            <a:extLst>
              <a:ext uri="{FF2B5EF4-FFF2-40B4-BE49-F238E27FC236}">
                <a16:creationId xmlns:a16="http://schemas.microsoft.com/office/drawing/2014/main" id="{7358AA79-17A8-71F6-E682-EDDF47B27B0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84907" y="4598530"/>
            <a:ext cx="1892399" cy="110490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7420" name="Picture 12" descr="CubeSats and SmallSats">
            <a:extLst>
              <a:ext uri="{FF2B5EF4-FFF2-40B4-BE49-F238E27FC236}">
                <a16:creationId xmlns:a16="http://schemas.microsoft.com/office/drawing/2014/main" id="{6BF9268C-3A1B-B099-A6E4-7CD8047C626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9030" y="5299508"/>
            <a:ext cx="1841499" cy="126777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7422" name="Picture 14" descr="ngVLA">
            <a:extLst>
              <a:ext uri="{FF2B5EF4-FFF2-40B4-BE49-F238E27FC236}">
                <a16:creationId xmlns:a16="http://schemas.microsoft.com/office/drawing/2014/main" id="{FA22B654-B0D4-DC9A-5679-8F75135C720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27777" y="808234"/>
            <a:ext cx="2444751" cy="148500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7424" name="Picture 16" descr="The Square Kilometre Array (SKA) | University of Oxford Department of  Physics">
            <a:extLst>
              <a:ext uri="{FF2B5EF4-FFF2-40B4-BE49-F238E27FC236}">
                <a16:creationId xmlns:a16="http://schemas.microsoft.com/office/drawing/2014/main" id="{3796702F-80F3-C4A1-A9E8-55DD36C9259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746672" y="2191224"/>
            <a:ext cx="2452255" cy="128743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7" name="Picture 8" descr="NSF-supported observatory renamed for astronomer Vera C. Rubin- All Images  | NSF - National Science Foundation">
            <a:extLst>
              <a:ext uri="{FF2B5EF4-FFF2-40B4-BE49-F238E27FC236}">
                <a16:creationId xmlns:a16="http://schemas.microsoft.com/office/drawing/2014/main" id="{30822497-E729-59AC-823C-D97AB85AE0E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660214" y="3437111"/>
            <a:ext cx="1892398" cy="1419299"/>
          </a:xfrm>
          <a:prstGeom prst="rect">
            <a:avLst/>
          </a:prstGeom>
          <a:noFill/>
          <a:effectLst>
            <a:softEdge rad="215900"/>
          </a:effectLst>
          <a:extLst>
            <a:ext uri="{909E8E84-426E-40DD-AFC4-6F175D3DCCD1}">
              <a14:hiddenFill xmlns:a14="http://schemas.microsoft.com/office/drawing/2010/main">
                <a:solidFill>
                  <a:srgbClr val="FFFFFF"/>
                </a:solidFill>
              </a14:hiddenFill>
            </a:ext>
          </a:extLst>
        </p:spPr>
      </p:pic>
      <p:pic>
        <p:nvPicPr>
          <p:cNvPr id="9" name="Picture 10" descr="Roman Space Telescope/NASA">
            <a:extLst>
              <a:ext uri="{FF2B5EF4-FFF2-40B4-BE49-F238E27FC236}">
                <a16:creationId xmlns:a16="http://schemas.microsoft.com/office/drawing/2014/main" id="{5991F316-225C-78FC-21D0-2B6B292EDE6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357062" y="4081205"/>
            <a:ext cx="1682537" cy="168253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7426" name="Picture 18" descr="Extremely Large Telescope - Wikipedia">
            <a:extLst>
              <a:ext uri="{FF2B5EF4-FFF2-40B4-BE49-F238E27FC236}">
                <a16:creationId xmlns:a16="http://schemas.microsoft.com/office/drawing/2014/main" id="{BF9639D0-D6D7-8492-0D79-246D6A0E479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350482" y="5254743"/>
            <a:ext cx="2360382" cy="132556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9231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colorful circle in space&#10;&#10;Description automatically generated">
            <a:extLst>
              <a:ext uri="{FF2B5EF4-FFF2-40B4-BE49-F238E27FC236}">
                <a16:creationId xmlns:a16="http://schemas.microsoft.com/office/drawing/2014/main" id="{CBC17B72-1C14-F2EC-BE69-DC2A2D0F83A2}"/>
              </a:ext>
            </a:extLst>
          </p:cNvPr>
          <p:cNvPicPr>
            <a:picLocks noChangeAspect="1"/>
          </p:cNvPicPr>
          <p:nvPr/>
        </p:nvPicPr>
        <p:blipFill>
          <a:blip r:embed="rId3"/>
          <a:srcRect/>
          <a:stretch>
            <a:fillRect/>
          </a:stretch>
        </p:blipFill>
        <p:spPr>
          <a:xfrm>
            <a:off x="6895901" y="0"/>
            <a:ext cx="5296099" cy="6858000"/>
          </a:xfrm>
          <a:custGeom>
            <a:avLst/>
            <a:gdLst>
              <a:gd name="connsiteX0" fmla="*/ 1143023 w 5296099"/>
              <a:gd name="connsiteY0" fmla="*/ 0 h 6858000"/>
              <a:gd name="connsiteX1" fmla="*/ 5296099 w 5296099"/>
              <a:gd name="connsiteY1" fmla="*/ 0 h 6858000"/>
              <a:gd name="connsiteX2" fmla="*/ 5296099 w 5296099"/>
              <a:gd name="connsiteY2" fmla="*/ 6858000 h 6858000"/>
              <a:gd name="connsiteX3" fmla="*/ 1143023 w 5296099"/>
              <a:gd name="connsiteY3" fmla="*/ 6858000 h 6858000"/>
              <a:gd name="connsiteX4" fmla="*/ 0 w 5296099"/>
              <a:gd name="connsiteY4" fmla="*/ 5714977 h 6858000"/>
              <a:gd name="connsiteX5" fmla="*/ 0 w 5296099"/>
              <a:gd name="connsiteY5" fmla="*/ 1143023 h 6858000"/>
              <a:gd name="connsiteX6" fmla="*/ 1143023 w 529609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96099" h="6858000">
                <a:moveTo>
                  <a:pt x="1143023" y="0"/>
                </a:moveTo>
                <a:lnTo>
                  <a:pt x="5296099" y="0"/>
                </a:lnTo>
                <a:lnTo>
                  <a:pt x="5296099" y="6858000"/>
                </a:lnTo>
                <a:lnTo>
                  <a:pt x="1143023" y="6858000"/>
                </a:lnTo>
                <a:cubicBezTo>
                  <a:pt x="511749" y="6858000"/>
                  <a:pt x="0" y="6346251"/>
                  <a:pt x="0" y="5714977"/>
                </a:cubicBezTo>
                <a:lnTo>
                  <a:pt x="0" y="1143023"/>
                </a:lnTo>
                <a:cubicBezTo>
                  <a:pt x="0" y="511749"/>
                  <a:pt x="511749" y="0"/>
                  <a:pt x="1143023" y="0"/>
                </a:cubicBezTo>
                <a:close/>
              </a:path>
            </a:pathLst>
          </a:custGeom>
        </p:spPr>
      </p:pic>
      <p:sp>
        <p:nvSpPr>
          <p:cNvPr id="2" name="Title 1">
            <a:extLst>
              <a:ext uri="{FF2B5EF4-FFF2-40B4-BE49-F238E27FC236}">
                <a16:creationId xmlns:a16="http://schemas.microsoft.com/office/drawing/2014/main" id="{1F6F29B4-4E34-4F52-4B4A-8115196BCCF2}"/>
              </a:ext>
            </a:extLst>
          </p:cNvPr>
          <p:cNvSpPr>
            <a:spLocks noGrp="1"/>
          </p:cNvSpPr>
          <p:nvPr>
            <p:ph type="title"/>
          </p:nvPr>
        </p:nvSpPr>
        <p:spPr/>
        <p:txBody>
          <a:bodyPr/>
          <a:lstStyle/>
          <a:p>
            <a:r>
              <a:rPr lang="en-US"/>
              <a:t>Conclusion</a:t>
            </a:r>
            <a:endParaRPr lang="en-US" dirty="0"/>
          </a:p>
        </p:txBody>
      </p:sp>
      <p:sp>
        <p:nvSpPr>
          <p:cNvPr id="3" name="Content Placeholder 2">
            <a:extLst>
              <a:ext uri="{FF2B5EF4-FFF2-40B4-BE49-F238E27FC236}">
                <a16:creationId xmlns:a16="http://schemas.microsoft.com/office/drawing/2014/main" id="{399920F6-721C-BC9E-46FC-4A8F7BB21F99}"/>
              </a:ext>
            </a:extLst>
          </p:cNvPr>
          <p:cNvSpPr>
            <a:spLocks noGrp="1"/>
          </p:cNvSpPr>
          <p:nvPr>
            <p:ph idx="1"/>
          </p:nvPr>
        </p:nvSpPr>
        <p:spPr>
          <a:xfrm>
            <a:off x="838200" y="1825625"/>
            <a:ext cx="4980709" cy="4351338"/>
          </a:xfrm>
        </p:spPr>
        <p:txBody>
          <a:bodyPr/>
          <a:lstStyle/>
          <a:p>
            <a:r>
              <a:rPr lang="en-US"/>
              <a:t>Deeper, wider, sharper</a:t>
            </a:r>
          </a:p>
          <a:p>
            <a:pPr lvl="1"/>
            <a:r>
              <a:rPr lang="en-US"/>
              <a:t>Black holes and neutron stars through cosmic time</a:t>
            </a:r>
          </a:p>
          <a:p>
            <a:pPr lvl="1"/>
            <a:r>
              <a:rPr lang="en-US"/>
              <a:t>Dynamics of Dense Matter and Multimessenger Astrophysics</a:t>
            </a:r>
          </a:p>
          <a:p>
            <a:pPr lvl="1"/>
            <a:r>
              <a:rPr lang="en-US"/>
              <a:t>Extreme Gravity and Fundamental Physics</a:t>
            </a:r>
          </a:p>
          <a:p>
            <a:pPr lvl="1"/>
            <a:r>
              <a:rPr lang="en-US"/>
              <a:t>Discovery potential</a:t>
            </a:r>
            <a:endParaRPr lang="en-US" dirty="0"/>
          </a:p>
        </p:txBody>
      </p:sp>
      <p:sp>
        <p:nvSpPr>
          <p:cNvPr id="4" name="Slide Number Placeholder 3">
            <a:extLst>
              <a:ext uri="{FF2B5EF4-FFF2-40B4-BE49-F238E27FC236}">
                <a16:creationId xmlns:a16="http://schemas.microsoft.com/office/drawing/2014/main" id="{FBD72330-F062-BB0C-8916-4034E3127398}"/>
              </a:ext>
            </a:extLst>
          </p:cNvPr>
          <p:cNvSpPr>
            <a:spLocks noGrp="1"/>
          </p:cNvSpPr>
          <p:nvPr>
            <p:ph type="sldNum" sz="quarter" idx="12"/>
          </p:nvPr>
        </p:nvSpPr>
        <p:spPr/>
        <p:txBody>
          <a:bodyPr/>
          <a:lstStyle/>
          <a:p>
            <a:fld id="{CB28A1C7-E681-E24A-9554-2A52B6EB819E}" type="slidenum">
              <a:rPr lang="en-US" smtClean="0">
                <a:solidFill>
                  <a:schemeClr val="bg1"/>
                </a:solidFill>
              </a:rPr>
              <a:t>27</a:t>
            </a:fld>
            <a:endParaRPr lang="en-US" dirty="0">
              <a:solidFill>
                <a:schemeClr val="bg1"/>
              </a:solidFill>
            </a:endParaRPr>
          </a:p>
        </p:txBody>
      </p:sp>
      <p:pic>
        <p:nvPicPr>
          <p:cNvPr id="19" name="Picture 18">
            <a:extLst>
              <a:ext uri="{FF2B5EF4-FFF2-40B4-BE49-F238E27FC236}">
                <a16:creationId xmlns:a16="http://schemas.microsoft.com/office/drawing/2014/main" id="{1BA19D7D-095E-7B63-6973-A1F4AD95AC19}"/>
              </a:ext>
            </a:extLst>
          </p:cNvPr>
          <p:cNvPicPr>
            <a:picLocks noChangeAspect="1"/>
          </p:cNvPicPr>
          <p:nvPr/>
        </p:nvPicPr>
        <p:blipFill>
          <a:blip r:embed="rId4"/>
          <a:stretch>
            <a:fillRect/>
          </a:stretch>
        </p:blipFill>
        <p:spPr>
          <a:xfrm>
            <a:off x="8167866" y="1768455"/>
            <a:ext cx="2752167" cy="1660545"/>
          </a:xfrm>
          <a:prstGeom prst="rect">
            <a:avLst/>
          </a:prstGeom>
        </p:spPr>
      </p:pic>
      <p:sp>
        <p:nvSpPr>
          <p:cNvPr id="20" name="TextBox 19">
            <a:extLst>
              <a:ext uri="{FF2B5EF4-FFF2-40B4-BE49-F238E27FC236}">
                <a16:creationId xmlns:a16="http://schemas.microsoft.com/office/drawing/2014/main" id="{D88CD8C9-02BC-D4FC-CEF6-F48DB9FA7D53}"/>
              </a:ext>
            </a:extLst>
          </p:cNvPr>
          <p:cNvSpPr txBox="1"/>
          <p:nvPr/>
        </p:nvSpPr>
        <p:spPr>
          <a:xfrm>
            <a:off x="110835" y="6308079"/>
            <a:ext cx="4793673" cy="461665"/>
          </a:xfrm>
          <a:prstGeom prst="rect">
            <a:avLst/>
          </a:prstGeom>
          <a:noFill/>
        </p:spPr>
        <p:txBody>
          <a:bodyPr wrap="square" rtlCol="0">
            <a:spAutoFit/>
          </a:bodyPr>
          <a:lstStyle/>
          <a:p>
            <a:r>
              <a:rPr lang="en-US" sz="1200" dirty="0">
                <a:solidFill>
                  <a:schemeClr val="bg1"/>
                </a:solidFill>
              </a:rPr>
              <a:t>Image: Evan Hall (MIT), Nils Fischer, Harald Pfeiffer, Alessandra </a:t>
            </a:r>
            <a:r>
              <a:rPr lang="en-US" sz="1200" dirty="0" err="1">
                <a:solidFill>
                  <a:schemeClr val="bg1"/>
                </a:solidFill>
              </a:rPr>
              <a:t>Buonanno</a:t>
            </a:r>
            <a:r>
              <a:rPr lang="en-US" sz="1200" dirty="0">
                <a:solidFill>
                  <a:schemeClr val="bg1"/>
                </a:solidFill>
              </a:rPr>
              <a:t> (Max Planck Institute for Gravitational Physics), SXS Collaboration</a:t>
            </a:r>
          </a:p>
        </p:txBody>
      </p:sp>
    </p:spTree>
    <p:extLst>
      <p:ext uri="{BB962C8B-B14F-4D97-AF65-F5344CB8AC3E}">
        <p14:creationId xmlns:p14="http://schemas.microsoft.com/office/powerpoint/2010/main" val="21518799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63964-FDA6-C147-217E-A0491D3E9DC3}"/>
              </a:ext>
            </a:extLst>
          </p:cNvPr>
          <p:cNvSpPr>
            <a:spLocks noGrp="1"/>
          </p:cNvSpPr>
          <p:nvPr>
            <p:ph type="title"/>
          </p:nvPr>
        </p:nvSpPr>
        <p:spPr/>
        <p:txBody>
          <a:bodyPr/>
          <a:lstStyle/>
          <a:p>
            <a:r>
              <a:rPr lang="en-US" dirty="0"/>
              <a:t>Backup</a:t>
            </a:r>
          </a:p>
        </p:txBody>
      </p:sp>
      <p:sp>
        <p:nvSpPr>
          <p:cNvPr id="3" name="Text Placeholder 2">
            <a:extLst>
              <a:ext uri="{FF2B5EF4-FFF2-40B4-BE49-F238E27FC236}">
                <a16:creationId xmlns:a16="http://schemas.microsoft.com/office/drawing/2014/main" id="{C60C953E-8664-5329-1BD7-0331CADCFF6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144E19B-20EF-BB75-DD19-5CEE600FEC12}"/>
              </a:ext>
            </a:extLst>
          </p:cNvPr>
          <p:cNvSpPr>
            <a:spLocks noGrp="1"/>
          </p:cNvSpPr>
          <p:nvPr>
            <p:ph type="sldNum" sz="quarter" idx="12"/>
          </p:nvPr>
        </p:nvSpPr>
        <p:spPr/>
        <p:txBody>
          <a:bodyPr/>
          <a:lstStyle/>
          <a:p>
            <a:fld id="{CB28A1C7-E681-E24A-9554-2A52B6EB819E}" type="slidenum">
              <a:rPr lang="en-US" smtClean="0"/>
              <a:t>28</a:t>
            </a:fld>
            <a:endParaRPr lang="en-US"/>
          </a:p>
        </p:txBody>
      </p:sp>
    </p:spTree>
    <p:extLst>
      <p:ext uri="{BB962C8B-B14F-4D97-AF65-F5344CB8AC3E}">
        <p14:creationId xmlns:p14="http://schemas.microsoft.com/office/powerpoint/2010/main" val="20586436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C5E37D-2C55-CD11-7DFA-D161C894895B}"/>
              </a:ext>
            </a:extLst>
          </p:cNvPr>
          <p:cNvSpPr>
            <a:spLocks noGrp="1"/>
          </p:cNvSpPr>
          <p:nvPr>
            <p:ph type="sldNum" sz="quarter" idx="12"/>
          </p:nvPr>
        </p:nvSpPr>
        <p:spPr/>
        <p:txBody>
          <a:bodyPr/>
          <a:lstStyle/>
          <a:p>
            <a:fld id="{33614CCF-EDC1-B144-8AFC-F7B6B302EB21}" type="slidenum">
              <a:rPr lang="en-US" smtClean="0"/>
              <a:t>29</a:t>
            </a:fld>
            <a:endParaRPr lang="en-US"/>
          </a:p>
        </p:txBody>
      </p:sp>
      <p:grpSp>
        <p:nvGrpSpPr>
          <p:cNvPr id="29" name="Group 28">
            <a:extLst>
              <a:ext uri="{FF2B5EF4-FFF2-40B4-BE49-F238E27FC236}">
                <a16:creationId xmlns:a16="http://schemas.microsoft.com/office/drawing/2014/main" id="{748EAE51-FCE6-A03D-A25C-2E84C5CA0736}"/>
              </a:ext>
            </a:extLst>
          </p:cNvPr>
          <p:cNvGrpSpPr>
            <a:grpSpLocks noChangeAspect="1"/>
          </p:cNvGrpSpPr>
          <p:nvPr/>
        </p:nvGrpSpPr>
        <p:grpSpPr>
          <a:xfrm>
            <a:off x="1108455" y="595746"/>
            <a:ext cx="9975089" cy="5348989"/>
            <a:chOff x="1196995" y="-60546"/>
            <a:chExt cx="8635477" cy="4630643"/>
          </a:xfrm>
        </p:grpSpPr>
        <p:grpSp>
          <p:nvGrpSpPr>
            <p:cNvPr id="11" name="Group 10">
              <a:extLst>
                <a:ext uri="{FF2B5EF4-FFF2-40B4-BE49-F238E27FC236}">
                  <a16:creationId xmlns:a16="http://schemas.microsoft.com/office/drawing/2014/main" id="{4A6BD8FC-F97B-2D72-1427-7C71086368E1}"/>
                </a:ext>
              </a:extLst>
            </p:cNvPr>
            <p:cNvGrpSpPr/>
            <p:nvPr/>
          </p:nvGrpSpPr>
          <p:grpSpPr>
            <a:xfrm>
              <a:off x="1196995" y="4159964"/>
              <a:ext cx="8635477" cy="410133"/>
              <a:chOff x="1196995" y="2844674"/>
              <a:chExt cx="8635477" cy="410133"/>
            </a:xfrm>
          </p:grpSpPr>
          <p:sp>
            <p:nvSpPr>
              <p:cNvPr id="12" name="TextBox 11">
                <a:extLst>
                  <a:ext uri="{FF2B5EF4-FFF2-40B4-BE49-F238E27FC236}">
                    <a16:creationId xmlns:a16="http://schemas.microsoft.com/office/drawing/2014/main" id="{2862ADFF-62D2-ADD5-4D50-4B32616A8B6A}"/>
                  </a:ext>
                </a:extLst>
              </p:cNvPr>
              <p:cNvSpPr txBox="1"/>
              <p:nvPr/>
            </p:nvSpPr>
            <p:spPr>
              <a:xfrm>
                <a:off x="1196995" y="2844674"/>
                <a:ext cx="778409" cy="397140"/>
              </a:xfrm>
              <a:prstGeom prst="rect">
                <a:avLst/>
              </a:prstGeom>
              <a:noFill/>
            </p:spPr>
            <p:txBody>
              <a:bodyPr wrap="square" rtlCol="0">
                <a:spAutoFit/>
              </a:bodyPr>
              <a:lstStyle/>
              <a:p>
                <a:pPr algn="ctr"/>
                <a:r>
                  <a:rPr lang="en-US" sz="1400" dirty="0">
                    <a:solidFill>
                      <a:schemeClr val="bg1"/>
                    </a:solidFill>
                  </a:rPr>
                  <a:t>2023</a:t>
                </a:r>
              </a:p>
            </p:txBody>
          </p:sp>
          <p:sp>
            <p:nvSpPr>
              <p:cNvPr id="15" name="TextBox 14">
                <a:extLst>
                  <a:ext uri="{FF2B5EF4-FFF2-40B4-BE49-F238E27FC236}">
                    <a16:creationId xmlns:a16="http://schemas.microsoft.com/office/drawing/2014/main" id="{915D9C09-2421-616F-5703-C2013BA53C0C}"/>
                  </a:ext>
                </a:extLst>
              </p:cNvPr>
              <p:cNvSpPr txBox="1"/>
              <p:nvPr/>
            </p:nvSpPr>
            <p:spPr>
              <a:xfrm>
                <a:off x="2860574" y="2844674"/>
                <a:ext cx="778409" cy="397140"/>
              </a:xfrm>
              <a:prstGeom prst="rect">
                <a:avLst/>
              </a:prstGeom>
              <a:noFill/>
            </p:spPr>
            <p:txBody>
              <a:bodyPr wrap="square" rtlCol="0">
                <a:spAutoFit/>
              </a:bodyPr>
              <a:lstStyle/>
              <a:p>
                <a:r>
                  <a:rPr lang="en-US" sz="1400" dirty="0">
                    <a:solidFill>
                      <a:schemeClr val="bg1"/>
                    </a:solidFill>
                  </a:rPr>
                  <a:t>2026</a:t>
                </a:r>
              </a:p>
            </p:txBody>
          </p:sp>
          <p:sp>
            <p:nvSpPr>
              <p:cNvPr id="16" name="TextBox 15">
                <a:extLst>
                  <a:ext uri="{FF2B5EF4-FFF2-40B4-BE49-F238E27FC236}">
                    <a16:creationId xmlns:a16="http://schemas.microsoft.com/office/drawing/2014/main" id="{AB72ABD5-CC07-31FA-5FB2-2440AAA3C488}"/>
                  </a:ext>
                </a:extLst>
              </p:cNvPr>
              <p:cNvSpPr txBox="1"/>
              <p:nvPr/>
            </p:nvSpPr>
            <p:spPr>
              <a:xfrm>
                <a:off x="4414690" y="2844674"/>
                <a:ext cx="778409" cy="397140"/>
              </a:xfrm>
              <a:prstGeom prst="rect">
                <a:avLst/>
              </a:prstGeom>
              <a:noFill/>
            </p:spPr>
            <p:txBody>
              <a:bodyPr wrap="square" rtlCol="0">
                <a:spAutoFit/>
              </a:bodyPr>
              <a:lstStyle/>
              <a:p>
                <a:r>
                  <a:rPr lang="en-US" sz="1400" dirty="0">
                    <a:solidFill>
                      <a:schemeClr val="bg1"/>
                    </a:solidFill>
                  </a:rPr>
                  <a:t>2029</a:t>
                </a:r>
              </a:p>
            </p:txBody>
          </p:sp>
          <p:sp>
            <p:nvSpPr>
              <p:cNvPr id="17" name="TextBox 16">
                <a:extLst>
                  <a:ext uri="{FF2B5EF4-FFF2-40B4-BE49-F238E27FC236}">
                    <a16:creationId xmlns:a16="http://schemas.microsoft.com/office/drawing/2014/main" id="{D9FD0460-31A4-F38D-637F-D243226EAF64}"/>
                  </a:ext>
                </a:extLst>
              </p:cNvPr>
              <p:cNvSpPr txBox="1"/>
              <p:nvPr/>
            </p:nvSpPr>
            <p:spPr>
              <a:xfrm>
                <a:off x="6004449" y="2844674"/>
                <a:ext cx="778409" cy="397140"/>
              </a:xfrm>
              <a:prstGeom prst="rect">
                <a:avLst/>
              </a:prstGeom>
              <a:noFill/>
            </p:spPr>
            <p:txBody>
              <a:bodyPr wrap="square" rtlCol="0">
                <a:spAutoFit/>
              </a:bodyPr>
              <a:lstStyle/>
              <a:p>
                <a:r>
                  <a:rPr lang="en-US" sz="1400" dirty="0">
                    <a:solidFill>
                      <a:schemeClr val="bg1"/>
                    </a:solidFill>
                  </a:rPr>
                  <a:t>2032</a:t>
                </a:r>
              </a:p>
            </p:txBody>
          </p:sp>
          <p:sp>
            <p:nvSpPr>
              <p:cNvPr id="18" name="TextBox 17">
                <a:extLst>
                  <a:ext uri="{FF2B5EF4-FFF2-40B4-BE49-F238E27FC236}">
                    <a16:creationId xmlns:a16="http://schemas.microsoft.com/office/drawing/2014/main" id="{0D249A4B-E8AD-153A-B378-615D8833F7CE}"/>
                  </a:ext>
                </a:extLst>
              </p:cNvPr>
              <p:cNvSpPr txBox="1"/>
              <p:nvPr/>
            </p:nvSpPr>
            <p:spPr>
              <a:xfrm>
                <a:off x="7594208" y="2844674"/>
                <a:ext cx="778409" cy="397140"/>
              </a:xfrm>
              <a:prstGeom prst="rect">
                <a:avLst/>
              </a:prstGeom>
              <a:noFill/>
            </p:spPr>
            <p:txBody>
              <a:bodyPr wrap="square" rtlCol="0">
                <a:spAutoFit/>
              </a:bodyPr>
              <a:lstStyle/>
              <a:p>
                <a:r>
                  <a:rPr lang="en-US" sz="1400" dirty="0">
                    <a:solidFill>
                      <a:schemeClr val="bg1"/>
                    </a:solidFill>
                  </a:rPr>
                  <a:t>2035</a:t>
                </a:r>
              </a:p>
            </p:txBody>
          </p:sp>
          <p:sp>
            <p:nvSpPr>
              <p:cNvPr id="34" name="TextBox 33">
                <a:extLst>
                  <a:ext uri="{FF2B5EF4-FFF2-40B4-BE49-F238E27FC236}">
                    <a16:creationId xmlns:a16="http://schemas.microsoft.com/office/drawing/2014/main" id="{D2809684-D110-E849-F6A7-3664E36E7069}"/>
                  </a:ext>
                </a:extLst>
              </p:cNvPr>
              <p:cNvSpPr txBox="1"/>
              <p:nvPr/>
            </p:nvSpPr>
            <p:spPr>
              <a:xfrm>
                <a:off x="9054063" y="2857667"/>
                <a:ext cx="778409" cy="397140"/>
              </a:xfrm>
              <a:prstGeom prst="rect">
                <a:avLst/>
              </a:prstGeom>
              <a:noFill/>
            </p:spPr>
            <p:txBody>
              <a:bodyPr wrap="square" rtlCol="0">
                <a:spAutoFit/>
              </a:bodyPr>
              <a:lstStyle/>
              <a:p>
                <a:r>
                  <a:rPr lang="en-US" sz="1400" dirty="0">
                    <a:solidFill>
                      <a:schemeClr val="bg1"/>
                    </a:solidFill>
                  </a:rPr>
                  <a:t>2038</a:t>
                </a:r>
              </a:p>
            </p:txBody>
          </p:sp>
        </p:grpSp>
        <p:sp>
          <p:nvSpPr>
            <p:cNvPr id="13" name="Round Same Side Corner Rectangle 12">
              <a:extLst>
                <a:ext uri="{FF2B5EF4-FFF2-40B4-BE49-F238E27FC236}">
                  <a16:creationId xmlns:a16="http://schemas.microsoft.com/office/drawing/2014/main" id="{796714BE-E04F-09A3-C70A-EF9A616A0A1A}"/>
                </a:ext>
              </a:extLst>
            </p:cNvPr>
            <p:cNvSpPr/>
            <p:nvPr/>
          </p:nvSpPr>
          <p:spPr>
            <a:xfrm rot="16200000">
              <a:off x="2988752" y="2080780"/>
              <a:ext cx="485521" cy="1530259"/>
            </a:xfrm>
            <a:prstGeom prst="round2SameRect">
              <a:avLst/>
            </a:prstGeom>
            <a:solidFill>
              <a:srgbClr val="B7F677">
                <a:alpha val="710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FDADD3D6-4807-A70D-EE48-25DEFB0D0582}"/>
                </a:ext>
              </a:extLst>
            </p:cNvPr>
            <p:cNvSpPr/>
            <p:nvPr/>
          </p:nvSpPr>
          <p:spPr>
            <a:xfrm rot="16200000">
              <a:off x="5044923" y="672043"/>
              <a:ext cx="485521" cy="5368069"/>
            </a:xfrm>
            <a:prstGeom prst="roundRect">
              <a:avLst/>
            </a:prstGeom>
            <a:solidFill>
              <a:srgbClr val="FEAA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C389423C-D605-E724-4ED1-C6E2DDFE016E}"/>
                </a:ext>
              </a:extLst>
            </p:cNvPr>
            <p:cNvGrpSpPr/>
            <p:nvPr/>
          </p:nvGrpSpPr>
          <p:grpSpPr>
            <a:xfrm>
              <a:off x="1574507" y="-60546"/>
              <a:ext cx="8150491" cy="4220510"/>
              <a:chOff x="1586200" y="136525"/>
              <a:chExt cx="8150491" cy="4220510"/>
            </a:xfrm>
          </p:grpSpPr>
          <p:sp>
            <p:nvSpPr>
              <p:cNvPr id="33" name="Rounded Rectangle 32">
                <a:extLst>
                  <a:ext uri="{FF2B5EF4-FFF2-40B4-BE49-F238E27FC236}">
                    <a16:creationId xmlns:a16="http://schemas.microsoft.com/office/drawing/2014/main" id="{B816BD28-5190-6B12-BFDB-9A830380D666}"/>
                  </a:ext>
                </a:extLst>
              </p:cNvPr>
              <p:cNvSpPr/>
              <p:nvPr/>
            </p:nvSpPr>
            <p:spPr>
              <a:xfrm>
                <a:off x="5457298" y="752435"/>
                <a:ext cx="1930988" cy="547048"/>
              </a:xfrm>
              <a:prstGeom prst="roundRect">
                <a:avLst/>
              </a:prstGeom>
              <a:solidFill>
                <a:schemeClr val="accent4">
                  <a:lumMod val="40000"/>
                  <a:lumOff val="6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6288D768-71D2-FFD9-ED85-147CF557A826}"/>
                  </a:ext>
                </a:extLst>
              </p:cNvPr>
              <p:cNvGrpSpPr/>
              <p:nvPr/>
            </p:nvGrpSpPr>
            <p:grpSpPr>
              <a:xfrm>
                <a:off x="1586200" y="136525"/>
                <a:ext cx="8150491" cy="4220510"/>
                <a:chOff x="1586200" y="136525"/>
                <a:chExt cx="8150491" cy="4220510"/>
              </a:xfrm>
            </p:grpSpPr>
            <p:grpSp>
              <p:nvGrpSpPr>
                <p:cNvPr id="19" name="Group 18">
                  <a:extLst>
                    <a:ext uri="{FF2B5EF4-FFF2-40B4-BE49-F238E27FC236}">
                      <a16:creationId xmlns:a16="http://schemas.microsoft.com/office/drawing/2014/main" id="{A84B0440-F0BC-62BC-2E1B-09A028A7E9FC}"/>
                    </a:ext>
                  </a:extLst>
                </p:cNvPr>
                <p:cNvGrpSpPr/>
                <p:nvPr/>
              </p:nvGrpSpPr>
              <p:grpSpPr>
                <a:xfrm>
                  <a:off x="1586200" y="136525"/>
                  <a:ext cx="8150491" cy="4220510"/>
                  <a:chOff x="1586200" y="136525"/>
                  <a:chExt cx="8150491" cy="4220510"/>
                </a:xfrm>
              </p:grpSpPr>
              <p:sp>
                <p:nvSpPr>
                  <p:cNvPr id="99" name="Round Same Side Corner Rectangle 98">
                    <a:extLst>
                      <a:ext uri="{FF2B5EF4-FFF2-40B4-BE49-F238E27FC236}">
                        <a16:creationId xmlns:a16="http://schemas.microsoft.com/office/drawing/2014/main" id="{26A1FD23-A777-6E77-AD12-C2C8DE9F0E15}"/>
                      </a:ext>
                    </a:extLst>
                  </p:cNvPr>
                  <p:cNvSpPr/>
                  <p:nvPr/>
                </p:nvSpPr>
                <p:spPr>
                  <a:xfrm rot="16200000">
                    <a:off x="8422861" y="1786620"/>
                    <a:ext cx="485521" cy="1536441"/>
                  </a:xfrm>
                  <a:prstGeom prst="round2SameRect">
                    <a:avLst/>
                  </a:prstGeom>
                  <a:solidFill>
                    <a:schemeClr val="accent5">
                      <a:lumMod val="60000"/>
                      <a:lumOff val="4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ound Same Side Corner Rectangle 97">
                    <a:extLst>
                      <a:ext uri="{FF2B5EF4-FFF2-40B4-BE49-F238E27FC236}">
                        <a16:creationId xmlns:a16="http://schemas.microsoft.com/office/drawing/2014/main" id="{398C3E2D-7123-6EE6-0865-46261D1B58C8}"/>
                      </a:ext>
                    </a:extLst>
                  </p:cNvPr>
                  <p:cNvSpPr/>
                  <p:nvPr/>
                </p:nvSpPr>
                <p:spPr>
                  <a:xfrm rot="16200000">
                    <a:off x="8422861" y="1290908"/>
                    <a:ext cx="485521" cy="1536441"/>
                  </a:xfrm>
                  <a:prstGeom prst="round2SameRect">
                    <a:avLst/>
                  </a:prstGeom>
                  <a:solidFill>
                    <a:srgbClr val="95B89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01284CB-10AB-A559-2B00-9FFFC05916CC}"/>
                      </a:ext>
                    </a:extLst>
                  </p:cNvPr>
                  <p:cNvSpPr/>
                  <p:nvPr/>
                </p:nvSpPr>
                <p:spPr>
                  <a:xfrm>
                    <a:off x="1586200" y="735607"/>
                    <a:ext cx="7857068" cy="3621428"/>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90D934D3-0498-1165-8BA5-47DE4C6FA8D4}"/>
                      </a:ext>
                    </a:extLst>
                  </p:cNvPr>
                  <p:cNvSpPr/>
                  <p:nvPr/>
                </p:nvSpPr>
                <p:spPr>
                  <a:xfrm>
                    <a:off x="1801834" y="752435"/>
                    <a:ext cx="874190" cy="547048"/>
                  </a:xfrm>
                  <a:prstGeom prst="roundRect">
                    <a:avLst/>
                  </a:prstGeom>
                  <a:solidFill>
                    <a:schemeClr val="accent4">
                      <a:lumMod val="40000"/>
                      <a:lumOff val="6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 Same Side Corner Rectangle 30">
                    <a:extLst>
                      <a:ext uri="{FF2B5EF4-FFF2-40B4-BE49-F238E27FC236}">
                        <a16:creationId xmlns:a16="http://schemas.microsoft.com/office/drawing/2014/main" id="{251D0D4C-C108-E26D-2440-74A908F02114}"/>
                      </a:ext>
                    </a:extLst>
                  </p:cNvPr>
                  <p:cNvSpPr/>
                  <p:nvPr/>
                </p:nvSpPr>
                <p:spPr>
                  <a:xfrm rot="16200000">
                    <a:off x="8168304" y="543996"/>
                    <a:ext cx="485521" cy="2045556"/>
                  </a:xfrm>
                  <a:prstGeom prst="round2SameRect">
                    <a:avLst/>
                  </a:prstGeom>
                  <a:solidFill>
                    <a:srgbClr val="FF7E79">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a:extLst>
                      <a:ext uri="{FF2B5EF4-FFF2-40B4-BE49-F238E27FC236}">
                        <a16:creationId xmlns:a16="http://schemas.microsoft.com/office/drawing/2014/main" id="{4EF1E308-BAB0-F66D-94DF-87F0421EFA49}"/>
                      </a:ext>
                    </a:extLst>
                  </p:cNvPr>
                  <p:cNvSpPr/>
                  <p:nvPr/>
                </p:nvSpPr>
                <p:spPr>
                  <a:xfrm>
                    <a:off x="3638983" y="752435"/>
                    <a:ext cx="1243292" cy="547048"/>
                  </a:xfrm>
                  <a:prstGeom prst="roundRect">
                    <a:avLst/>
                  </a:prstGeom>
                  <a:solidFill>
                    <a:schemeClr val="accent4">
                      <a:lumMod val="40000"/>
                      <a:lumOff val="60000"/>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7" name="TextBox 36">
                    <a:extLst>
                      <a:ext uri="{FF2B5EF4-FFF2-40B4-BE49-F238E27FC236}">
                        <a16:creationId xmlns:a16="http://schemas.microsoft.com/office/drawing/2014/main" id="{6532BDA6-0738-3B9E-1DA9-C8A60D378D99}"/>
                      </a:ext>
                    </a:extLst>
                  </p:cNvPr>
                  <p:cNvSpPr txBox="1"/>
                  <p:nvPr/>
                </p:nvSpPr>
                <p:spPr>
                  <a:xfrm>
                    <a:off x="5574735" y="764349"/>
                    <a:ext cx="1696116" cy="452954"/>
                  </a:xfrm>
                  <a:prstGeom prst="rect">
                    <a:avLst/>
                  </a:prstGeom>
                  <a:noFill/>
                </p:spPr>
                <p:txBody>
                  <a:bodyPr wrap="square" rtlCol="0">
                    <a:spAutoFit/>
                  </a:bodyPr>
                  <a:lstStyle/>
                  <a:p>
                    <a:pPr algn="ctr"/>
                    <a:r>
                      <a:rPr lang="en-US" sz="1400" dirty="0">
                        <a:solidFill>
                          <a:schemeClr val="bg1"/>
                        </a:solidFill>
                      </a:rPr>
                      <a:t>LIGO A#/Voyager</a:t>
                    </a:r>
                  </a:p>
                  <a:p>
                    <a:pPr algn="ctr"/>
                    <a:r>
                      <a:rPr lang="en-US" sz="1400" dirty="0">
                        <a:solidFill>
                          <a:schemeClr val="bg1"/>
                        </a:solidFill>
                      </a:rPr>
                      <a:t>Virgo </a:t>
                    </a:r>
                    <a:r>
                      <a:rPr lang="en-US" sz="1400" dirty="0" err="1">
                        <a:solidFill>
                          <a:schemeClr val="bg1"/>
                        </a:solidFill>
                      </a:rPr>
                      <a:t>nEXT</a:t>
                    </a:r>
                    <a:endParaRPr lang="en-US" sz="1400" dirty="0">
                      <a:solidFill>
                        <a:schemeClr val="bg1"/>
                      </a:solidFill>
                    </a:endParaRPr>
                  </a:p>
                </p:txBody>
              </p:sp>
              <p:sp>
                <p:nvSpPr>
                  <p:cNvPr id="38" name="TextBox 37">
                    <a:extLst>
                      <a:ext uri="{FF2B5EF4-FFF2-40B4-BE49-F238E27FC236}">
                        <a16:creationId xmlns:a16="http://schemas.microsoft.com/office/drawing/2014/main" id="{CDECD559-84E3-70A4-30DB-D1E9A2E7AF29}"/>
                      </a:ext>
                    </a:extLst>
                  </p:cNvPr>
                  <p:cNvSpPr txBox="1"/>
                  <p:nvPr/>
                </p:nvSpPr>
                <p:spPr>
                  <a:xfrm>
                    <a:off x="7790686" y="1411142"/>
                    <a:ext cx="1243292" cy="266444"/>
                  </a:xfrm>
                  <a:prstGeom prst="rect">
                    <a:avLst/>
                  </a:prstGeom>
                  <a:noFill/>
                </p:spPr>
                <p:txBody>
                  <a:bodyPr wrap="square" rtlCol="0">
                    <a:spAutoFit/>
                  </a:bodyPr>
                  <a:lstStyle/>
                  <a:p>
                    <a:pPr algn="ctr"/>
                    <a:r>
                      <a:rPr lang="en-US" sz="1400" dirty="0">
                        <a:solidFill>
                          <a:schemeClr val="bg1"/>
                        </a:solidFill>
                      </a:rPr>
                      <a:t>LISA</a:t>
                    </a:r>
                  </a:p>
                </p:txBody>
              </p:sp>
              <p:sp>
                <p:nvSpPr>
                  <p:cNvPr id="39" name="TextBox 38">
                    <a:extLst>
                      <a:ext uri="{FF2B5EF4-FFF2-40B4-BE49-F238E27FC236}">
                        <a16:creationId xmlns:a16="http://schemas.microsoft.com/office/drawing/2014/main" id="{550C1EAB-B896-1BB3-ECCE-B413F9D1BAC8}"/>
                      </a:ext>
                    </a:extLst>
                  </p:cNvPr>
                  <p:cNvSpPr txBox="1"/>
                  <p:nvPr/>
                </p:nvSpPr>
                <p:spPr>
                  <a:xfrm>
                    <a:off x="7786023" y="1903495"/>
                    <a:ext cx="1805223" cy="266444"/>
                  </a:xfrm>
                  <a:prstGeom prst="rect">
                    <a:avLst/>
                  </a:prstGeom>
                  <a:noFill/>
                </p:spPr>
                <p:txBody>
                  <a:bodyPr wrap="square" rtlCol="0">
                    <a:spAutoFit/>
                  </a:bodyPr>
                  <a:lstStyle/>
                  <a:p>
                    <a:pPr algn="ctr"/>
                    <a:r>
                      <a:rPr lang="en-US" sz="1400" dirty="0">
                        <a:solidFill>
                          <a:schemeClr val="bg1"/>
                        </a:solidFill>
                      </a:rPr>
                      <a:t>Cosmic Explorer</a:t>
                    </a:r>
                  </a:p>
                </p:txBody>
              </p:sp>
              <p:sp>
                <p:nvSpPr>
                  <p:cNvPr id="40" name="TextBox 39">
                    <a:extLst>
                      <a:ext uri="{FF2B5EF4-FFF2-40B4-BE49-F238E27FC236}">
                        <a16:creationId xmlns:a16="http://schemas.microsoft.com/office/drawing/2014/main" id="{0A96D038-E486-C124-87E6-D2449DA0F259}"/>
                      </a:ext>
                    </a:extLst>
                  </p:cNvPr>
                  <p:cNvSpPr txBox="1"/>
                  <p:nvPr/>
                </p:nvSpPr>
                <p:spPr>
                  <a:xfrm>
                    <a:off x="7594210" y="2399207"/>
                    <a:ext cx="2142481" cy="266444"/>
                  </a:xfrm>
                  <a:prstGeom prst="rect">
                    <a:avLst/>
                  </a:prstGeom>
                  <a:noFill/>
                </p:spPr>
                <p:txBody>
                  <a:bodyPr wrap="square" rtlCol="0">
                    <a:spAutoFit/>
                  </a:bodyPr>
                  <a:lstStyle/>
                  <a:p>
                    <a:pPr algn="ctr"/>
                    <a:r>
                      <a:rPr lang="en-US" sz="1400" dirty="0">
                        <a:solidFill>
                          <a:schemeClr val="bg1"/>
                        </a:solidFill>
                      </a:rPr>
                      <a:t>Einstein Telescope</a:t>
                    </a:r>
                  </a:p>
                </p:txBody>
              </p:sp>
              <p:grpSp>
                <p:nvGrpSpPr>
                  <p:cNvPr id="9" name="Group 8">
                    <a:extLst>
                      <a:ext uri="{FF2B5EF4-FFF2-40B4-BE49-F238E27FC236}">
                        <a16:creationId xmlns:a16="http://schemas.microsoft.com/office/drawing/2014/main" id="{1576F391-38B1-4BA2-9B91-C2D8DD54B4C3}"/>
                      </a:ext>
                    </a:extLst>
                  </p:cNvPr>
                  <p:cNvGrpSpPr/>
                  <p:nvPr/>
                </p:nvGrpSpPr>
                <p:grpSpPr>
                  <a:xfrm>
                    <a:off x="2277836" y="136525"/>
                    <a:ext cx="7103115" cy="2684703"/>
                    <a:chOff x="2674764" y="714258"/>
                    <a:chExt cx="8160313" cy="3084283"/>
                  </a:xfrm>
                </p:grpSpPr>
                <p:pic>
                  <p:nvPicPr>
                    <p:cNvPr id="1030" name="Picture 6" descr="Einstein Telescope | Max Planck Institute for Gravitational Physics (Albert  Einstein Institute)">
                      <a:extLst>
                        <a:ext uri="{FF2B5EF4-FFF2-40B4-BE49-F238E27FC236}">
                          <a16:creationId xmlns:a16="http://schemas.microsoft.com/office/drawing/2014/main" id="{E78071B4-3B09-89EA-DD12-C79AF05029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657" y="2716498"/>
                      <a:ext cx="1920877" cy="1082043"/>
                    </a:xfrm>
                    <a:prstGeom prst="rect">
                      <a:avLst/>
                    </a:prstGeom>
                    <a:noFill/>
                    <a:effectLst>
                      <a:softEdge rad="215900"/>
                    </a:effectLst>
                    <a:extLst>
                      <a:ext uri="{909E8E84-426E-40DD-AFC4-6F175D3DCCD1}">
                        <a14:hiddenFill xmlns:a14="http://schemas.microsoft.com/office/drawing/2010/main">
                          <a:solidFill>
                            <a:srgbClr val="FFFFFF"/>
                          </a:solidFill>
                        </a14:hiddenFill>
                      </a:ext>
                    </a:extLst>
                  </p:spPr>
                </p:pic>
                <p:pic>
                  <p:nvPicPr>
                    <p:cNvPr id="1026" name="Picture 2" descr="TNO to construct laser pointer for space mission LISA targeting black">
                      <a:extLst>
                        <a:ext uri="{FF2B5EF4-FFF2-40B4-BE49-F238E27FC236}">
                          <a16:creationId xmlns:a16="http://schemas.microsoft.com/office/drawing/2014/main" id="{2DD9BCD8-89D6-4D43-4517-6DCF29CA55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0600" y="714258"/>
                      <a:ext cx="2224477" cy="1246158"/>
                    </a:xfrm>
                    <a:prstGeom prst="rect">
                      <a:avLst/>
                    </a:prstGeom>
                    <a:noFill/>
                    <a:effectLst>
                      <a:softEdge rad="215900"/>
                    </a:effectLst>
                    <a:extLst>
                      <a:ext uri="{909E8E84-426E-40DD-AFC4-6F175D3DCCD1}">
                        <a14:hiddenFill xmlns:a14="http://schemas.microsoft.com/office/drawing/2010/main">
                          <a:solidFill>
                            <a:srgbClr val="FFFFFF"/>
                          </a:solidFill>
                        </a14:hiddenFill>
                      </a:ext>
                    </a:extLst>
                  </p:spPr>
                </p:pic>
                <p:pic>
                  <p:nvPicPr>
                    <p:cNvPr id="1028" name="Picture 4" descr="3 Questions: A bigger, better space-ripple detector | MIT News |  Massachusetts Institute of Technology">
                      <a:extLst>
                        <a:ext uri="{FF2B5EF4-FFF2-40B4-BE49-F238E27FC236}">
                          <a16:creationId xmlns:a16="http://schemas.microsoft.com/office/drawing/2014/main" id="{92E919F8-8CDC-EC48-5206-4FEB2139CB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2468" y="2045507"/>
                      <a:ext cx="1620461" cy="1080307"/>
                    </a:xfrm>
                    <a:prstGeom prst="rect">
                      <a:avLst/>
                    </a:prstGeom>
                    <a:noFill/>
                    <a:effectLst>
                      <a:softEdge rad="215900"/>
                    </a:effectLst>
                    <a:extLst>
                      <a:ext uri="{909E8E84-426E-40DD-AFC4-6F175D3DCCD1}">
                        <a14:hiddenFill xmlns:a14="http://schemas.microsoft.com/office/drawing/2010/main">
                          <a:solidFill>
                            <a:srgbClr val="FFFFFF"/>
                          </a:solidFill>
                        </a14:hiddenFill>
                      </a:ext>
                    </a:extLst>
                  </p:spPr>
                </p:pic>
                <p:pic>
                  <p:nvPicPr>
                    <p:cNvPr id="8" name="Picture 2" descr="LIGO | Hanford">
                      <a:extLst>
                        <a:ext uri="{FF2B5EF4-FFF2-40B4-BE49-F238E27FC236}">
                          <a16:creationId xmlns:a16="http://schemas.microsoft.com/office/drawing/2014/main" id="{B212B82B-09D4-F0A1-E36F-115CDB5F57D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6982"/>
                    <a:stretch/>
                  </p:blipFill>
                  <p:spPr bwMode="auto">
                    <a:xfrm>
                      <a:off x="2674764" y="2030300"/>
                      <a:ext cx="2177881" cy="1371370"/>
                    </a:xfrm>
                    <a:prstGeom prst="rect">
                      <a:avLst/>
                    </a:prstGeom>
                    <a:noFill/>
                    <a:effectLst>
                      <a:softEdge rad="215900"/>
                    </a:effectLst>
                    <a:extLst>
                      <a:ext uri="{909E8E84-426E-40DD-AFC4-6F175D3DCCD1}">
                        <a14:hiddenFill xmlns:a14="http://schemas.microsoft.com/office/drawing/2010/main">
                          <a:solidFill>
                            <a:srgbClr val="FFFFFF"/>
                          </a:solidFill>
                        </a14:hiddenFill>
                      </a:ext>
                    </a:extLst>
                  </p:spPr>
                </p:pic>
              </p:grpSp>
            </p:grpSp>
            <p:sp>
              <p:nvSpPr>
                <p:cNvPr id="35" name="TextBox 34">
                  <a:extLst>
                    <a:ext uri="{FF2B5EF4-FFF2-40B4-BE49-F238E27FC236}">
                      <a16:creationId xmlns:a16="http://schemas.microsoft.com/office/drawing/2014/main" id="{E9F2D040-7920-6363-D067-E64ADF61BA05}"/>
                    </a:ext>
                  </a:extLst>
                </p:cNvPr>
                <p:cNvSpPr txBox="1"/>
                <p:nvPr/>
              </p:nvSpPr>
              <p:spPr>
                <a:xfrm>
                  <a:off x="1617283" y="870326"/>
                  <a:ext cx="1243292" cy="266444"/>
                </a:xfrm>
                <a:prstGeom prst="rect">
                  <a:avLst/>
                </a:prstGeom>
                <a:noFill/>
              </p:spPr>
              <p:txBody>
                <a:bodyPr wrap="square" rtlCol="0">
                  <a:spAutoFit/>
                </a:bodyPr>
                <a:lstStyle/>
                <a:p>
                  <a:pPr algn="ctr"/>
                  <a:r>
                    <a:rPr lang="en-US" sz="1400" dirty="0">
                      <a:solidFill>
                        <a:schemeClr val="bg1"/>
                      </a:solidFill>
                    </a:rPr>
                    <a:t>LVK O4</a:t>
                  </a:r>
                </a:p>
              </p:txBody>
            </p:sp>
            <p:sp>
              <p:nvSpPr>
                <p:cNvPr id="36" name="TextBox 35">
                  <a:extLst>
                    <a:ext uri="{FF2B5EF4-FFF2-40B4-BE49-F238E27FC236}">
                      <a16:creationId xmlns:a16="http://schemas.microsoft.com/office/drawing/2014/main" id="{DE8FF8DC-1FE5-49A6-CC32-29B3FD5BF4E6}"/>
                    </a:ext>
                  </a:extLst>
                </p:cNvPr>
                <p:cNvSpPr txBox="1"/>
                <p:nvPr/>
              </p:nvSpPr>
              <p:spPr>
                <a:xfrm>
                  <a:off x="3638983" y="870326"/>
                  <a:ext cx="1243292" cy="266444"/>
                </a:xfrm>
                <a:prstGeom prst="rect">
                  <a:avLst/>
                </a:prstGeom>
                <a:noFill/>
              </p:spPr>
              <p:txBody>
                <a:bodyPr wrap="square" rtlCol="0">
                  <a:spAutoFit/>
                </a:bodyPr>
                <a:lstStyle/>
                <a:p>
                  <a:pPr algn="ctr"/>
                  <a:r>
                    <a:rPr lang="en-US" sz="1400" dirty="0">
                      <a:solidFill>
                        <a:schemeClr val="bg1"/>
                      </a:solidFill>
                    </a:rPr>
                    <a:t>LVK O5</a:t>
                  </a:r>
                </a:p>
              </p:txBody>
            </p:sp>
          </p:grpSp>
        </p:grpSp>
        <p:sp>
          <p:nvSpPr>
            <p:cNvPr id="22" name="Round Same Side Corner Rectangle 21">
              <a:extLst>
                <a:ext uri="{FF2B5EF4-FFF2-40B4-BE49-F238E27FC236}">
                  <a16:creationId xmlns:a16="http://schemas.microsoft.com/office/drawing/2014/main" id="{A850F0AA-E748-F046-49D6-60EF7BB67522}"/>
                </a:ext>
              </a:extLst>
            </p:cNvPr>
            <p:cNvSpPr/>
            <p:nvPr/>
          </p:nvSpPr>
          <p:spPr>
            <a:xfrm rot="16200000">
              <a:off x="4573109" y="2678968"/>
              <a:ext cx="485521" cy="2377159"/>
            </a:xfrm>
            <a:prstGeom prst="round2SameRect">
              <a:avLst/>
            </a:prstGeom>
            <a:solidFill>
              <a:srgbClr val="7291F3">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 Same Side Corner Rectangle 22">
              <a:extLst>
                <a:ext uri="{FF2B5EF4-FFF2-40B4-BE49-F238E27FC236}">
                  <a16:creationId xmlns:a16="http://schemas.microsoft.com/office/drawing/2014/main" id="{85AE324F-37BD-CDFB-2062-0B05FA1D1344}"/>
                </a:ext>
              </a:extLst>
            </p:cNvPr>
            <p:cNvSpPr/>
            <p:nvPr/>
          </p:nvSpPr>
          <p:spPr>
            <a:xfrm rot="5400000">
              <a:off x="5443855" y="1155933"/>
              <a:ext cx="485521" cy="3379953"/>
            </a:xfrm>
            <a:prstGeom prst="round2SameRect">
              <a:avLst/>
            </a:prstGeom>
            <a:pattFill prst="dkUpDiag">
              <a:fgClr>
                <a:srgbClr val="B7F677"/>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C1B7959-F584-0957-1498-43A5D0219765}"/>
                </a:ext>
              </a:extLst>
            </p:cNvPr>
            <p:cNvSpPr txBox="1"/>
            <p:nvPr/>
          </p:nvSpPr>
          <p:spPr>
            <a:xfrm>
              <a:off x="2592361" y="2690276"/>
              <a:ext cx="1243292" cy="266444"/>
            </a:xfrm>
            <a:prstGeom prst="rect">
              <a:avLst/>
            </a:prstGeom>
            <a:noFill/>
          </p:spPr>
          <p:txBody>
            <a:bodyPr wrap="square" rtlCol="0">
              <a:spAutoFit/>
            </a:bodyPr>
            <a:lstStyle/>
            <a:p>
              <a:pPr algn="ctr"/>
              <a:r>
                <a:rPr lang="en-US" sz="1400" dirty="0">
                  <a:solidFill>
                    <a:schemeClr val="bg1"/>
                  </a:solidFill>
                </a:rPr>
                <a:t>SVOM</a:t>
              </a:r>
            </a:p>
          </p:txBody>
        </p:sp>
        <p:sp>
          <p:nvSpPr>
            <p:cNvPr id="25" name="TextBox 24">
              <a:extLst>
                <a:ext uri="{FF2B5EF4-FFF2-40B4-BE49-F238E27FC236}">
                  <a16:creationId xmlns:a16="http://schemas.microsoft.com/office/drawing/2014/main" id="{1C388E18-037C-B0DA-6AC8-3AEAF054C7E0}"/>
                </a:ext>
              </a:extLst>
            </p:cNvPr>
            <p:cNvSpPr txBox="1"/>
            <p:nvPr/>
          </p:nvSpPr>
          <p:spPr>
            <a:xfrm>
              <a:off x="4161872" y="3202188"/>
              <a:ext cx="2378400" cy="266444"/>
            </a:xfrm>
            <a:prstGeom prst="rect">
              <a:avLst/>
            </a:prstGeom>
            <a:noFill/>
          </p:spPr>
          <p:txBody>
            <a:bodyPr wrap="square" rtlCol="0">
              <a:spAutoFit/>
            </a:bodyPr>
            <a:lstStyle/>
            <a:p>
              <a:pPr algn="ctr"/>
              <a:r>
                <a:rPr lang="en-US" sz="1400" dirty="0">
                  <a:solidFill>
                    <a:schemeClr val="bg1"/>
                  </a:solidFill>
                </a:rPr>
                <a:t>VRO - LSST</a:t>
              </a:r>
            </a:p>
          </p:txBody>
        </p:sp>
        <p:sp>
          <p:nvSpPr>
            <p:cNvPr id="26" name="Round Same Side Corner Rectangle 25">
              <a:extLst>
                <a:ext uri="{FF2B5EF4-FFF2-40B4-BE49-F238E27FC236}">
                  <a16:creationId xmlns:a16="http://schemas.microsoft.com/office/drawing/2014/main" id="{775620C6-7EEE-CA24-AF1E-6762935ACA8D}"/>
                </a:ext>
              </a:extLst>
            </p:cNvPr>
            <p:cNvSpPr/>
            <p:nvPr/>
          </p:nvSpPr>
          <p:spPr>
            <a:xfrm rot="5400000">
              <a:off x="6975255" y="2653980"/>
              <a:ext cx="485521" cy="2427134"/>
            </a:xfrm>
            <a:prstGeom prst="round2SameRect">
              <a:avLst/>
            </a:prstGeom>
            <a:pattFill prst="dkUpDiag">
              <a:fgClr>
                <a:srgbClr val="7291F3"/>
              </a:fgClr>
              <a:bgClr>
                <a:schemeClr val="bg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CD9AD9B5-D505-66F8-4038-143B0D9A5F16}"/>
                </a:ext>
              </a:extLst>
            </p:cNvPr>
            <p:cNvSpPr txBox="1"/>
            <p:nvPr/>
          </p:nvSpPr>
          <p:spPr>
            <a:xfrm>
              <a:off x="4248936" y="3711914"/>
              <a:ext cx="1243292" cy="266444"/>
            </a:xfrm>
            <a:prstGeom prst="rect">
              <a:avLst/>
            </a:prstGeom>
            <a:noFill/>
          </p:spPr>
          <p:txBody>
            <a:bodyPr wrap="square" rtlCol="0">
              <a:spAutoFit/>
            </a:bodyPr>
            <a:lstStyle/>
            <a:p>
              <a:pPr algn="ctr"/>
              <a:r>
                <a:rPr lang="en-US" sz="1400" dirty="0">
                  <a:solidFill>
                    <a:schemeClr val="bg1"/>
                  </a:solidFill>
                </a:rPr>
                <a:t>Roman</a:t>
              </a:r>
            </a:p>
          </p:txBody>
        </p:sp>
        <p:pic>
          <p:nvPicPr>
            <p:cNvPr id="2050" name="Picture 2" descr="SVOM (Space Variable Objects Monitor) Mission - eoPortal">
              <a:extLst>
                <a:ext uri="{FF2B5EF4-FFF2-40B4-BE49-F238E27FC236}">
                  <a16:creationId xmlns:a16="http://schemas.microsoft.com/office/drawing/2014/main" id="{53AECCE3-1096-F4DC-6A9F-C699566E28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2108" y="2409532"/>
              <a:ext cx="1194674" cy="866811"/>
            </a:xfrm>
            <a:prstGeom prst="rect">
              <a:avLst/>
            </a:prstGeom>
            <a:noFill/>
            <a:effectLst>
              <a:softEdge rad="215900"/>
            </a:effectLst>
            <a:extLst>
              <a:ext uri="{909E8E84-426E-40DD-AFC4-6F175D3DCCD1}">
                <a14:hiddenFill xmlns:a14="http://schemas.microsoft.com/office/drawing/2010/main">
                  <a:solidFill>
                    <a:srgbClr val="FFFFFF"/>
                  </a:solidFill>
                </a14:hiddenFill>
              </a:ext>
            </a:extLst>
          </p:spPr>
        </p:pic>
        <p:pic>
          <p:nvPicPr>
            <p:cNvPr id="2056" name="Picture 8" descr="NSF-supported observatory renamed for astronomer Vera C. Rubin- All Images  | NSF - National Science Foundation">
              <a:extLst>
                <a:ext uri="{FF2B5EF4-FFF2-40B4-BE49-F238E27FC236}">
                  <a16:creationId xmlns:a16="http://schemas.microsoft.com/office/drawing/2014/main" id="{7813BDA6-F4F5-F842-1EDE-D8D41FDCE9C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81330" y="2648522"/>
              <a:ext cx="1330403" cy="997802"/>
            </a:xfrm>
            <a:prstGeom prst="rect">
              <a:avLst/>
            </a:prstGeom>
            <a:noFill/>
            <a:effectLst>
              <a:softEdge rad="215900"/>
            </a:effectLst>
            <a:extLst>
              <a:ext uri="{909E8E84-426E-40DD-AFC4-6F175D3DCCD1}">
                <a14:hiddenFill xmlns:a14="http://schemas.microsoft.com/office/drawing/2010/main">
                  <a:solidFill>
                    <a:srgbClr val="FFFFFF"/>
                  </a:solidFill>
                </a14:hiddenFill>
              </a:ext>
            </a:extLst>
          </p:spPr>
        </p:pic>
        <p:pic>
          <p:nvPicPr>
            <p:cNvPr id="2058" name="Picture 10" descr="Roman Space Telescope/NASA">
              <a:extLst>
                <a:ext uri="{FF2B5EF4-FFF2-40B4-BE49-F238E27FC236}">
                  <a16:creationId xmlns:a16="http://schemas.microsoft.com/office/drawing/2014/main" id="{E57CA0C6-23C3-95CA-DD99-78C48BF123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8188" y="3194063"/>
              <a:ext cx="901780" cy="90178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0746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DA6DA-8DBD-6790-586C-E742C5D6307E}"/>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679A8DA8-FA2E-DE77-C34B-BB4FB3DDFC95}"/>
              </a:ext>
            </a:extLst>
          </p:cNvPr>
          <p:cNvSpPr>
            <a:spLocks noGrp="1"/>
          </p:cNvSpPr>
          <p:nvPr>
            <p:ph idx="1"/>
          </p:nvPr>
        </p:nvSpPr>
        <p:spPr>
          <a:xfrm>
            <a:off x="838200" y="1825625"/>
            <a:ext cx="5257800" cy="4351338"/>
          </a:xfrm>
        </p:spPr>
        <p:txBody>
          <a:bodyPr/>
          <a:lstStyle/>
          <a:p>
            <a:r>
              <a:rPr lang="en-US" dirty="0"/>
              <a:t>Current detectors</a:t>
            </a:r>
          </a:p>
          <a:p>
            <a:pPr lvl="1"/>
            <a:r>
              <a:rPr lang="en-US" dirty="0"/>
              <a:t>What we’ve learned</a:t>
            </a:r>
          </a:p>
          <a:p>
            <a:pPr lvl="1"/>
            <a:r>
              <a:rPr lang="en-US" dirty="0"/>
              <a:t>What we cannot learn</a:t>
            </a:r>
          </a:p>
          <a:p>
            <a:r>
              <a:rPr lang="en-US" dirty="0"/>
              <a:t>Cosmic Explorer</a:t>
            </a:r>
          </a:p>
          <a:p>
            <a:pPr lvl="1"/>
            <a:r>
              <a:rPr lang="en-US" dirty="0"/>
              <a:t>Design concept</a:t>
            </a:r>
          </a:p>
          <a:p>
            <a:pPr lvl="1"/>
            <a:r>
              <a:rPr lang="en-US" dirty="0"/>
              <a:t>Science case</a:t>
            </a:r>
          </a:p>
          <a:p>
            <a:pPr lvl="1"/>
            <a:r>
              <a:rPr lang="en-US" dirty="0"/>
              <a:t>Timeline</a:t>
            </a:r>
          </a:p>
          <a:p>
            <a:r>
              <a:rPr lang="en-US" dirty="0"/>
              <a:t>Multimessenger synergies</a:t>
            </a:r>
          </a:p>
        </p:txBody>
      </p:sp>
      <p:sp>
        <p:nvSpPr>
          <p:cNvPr id="5" name="Content Placeholder 2">
            <a:extLst>
              <a:ext uri="{FF2B5EF4-FFF2-40B4-BE49-F238E27FC236}">
                <a16:creationId xmlns:a16="http://schemas.microsoft.com/office/drawing/2014/main" id="{3D0CC383-7BF1-9631-CB65-6D54F144F623}"/>
              </a:ext>
            </a:extLst>
          </p:cNvPr>
          <p:cNvSpPr txBox="1">
            <a:spLocks/>
          </p:cNvSpPr>
          <p:nvPr/>
        </p:nvSpPr>
        <p:spPr>
          <a:xfrm>
            <a:off x="6187661" y="2221992"/>
            <a:ext cx="5257800" cy="2898770"/>
          </a:xfrm>
          <a:prstGeom prst="roundRect">
            <a:avLst/>
          </a:prstGeom>
          <a:ln w="19050">
            <a:solidFill>
              <a:schemeClr val="accent1"/>
            </a:solidFill>
          </a:ln>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More Cosmic Explorer at April APS</a:t>
            </a:r>
          </a:p>
          <a:p>
            <a:pPr marL="0" indent="0" algn="ctr">
              <a:buNone/>
            </a:pPr>
            <a:r>
              <a:rPr lang="en-US" sz="2000" dirty="0"/>
              <a:t>This afternoon in D10.00002 - </a:t>
            </a:r>
            <a:r>
              <a:rPr lang="en-US" sz="2000" i="1" dirty="0"/>
              <a:t>Beyond O4: What lies ahead for Terrestrial Gravitational-Wave Detectors</a:t>
            </a:r>
            <a:r>
              <a:rPr lang="en-US" sz="2000" dirty="0"/>
              <a:t>, Stefan Ballmer</a:t>
            </a:r>
          </a:p>
          <a:p>
            <a:pPr marL="0" indent="0" algn="ctr">
              <a:buNone/>
            </a:pPr>
            <a:r>
              <a:rPr lang="en-US" sz="2000" dirty="0"/>
              <a:t>Saturday afternoon in S10.00002 - </a:t>
            </a:r>
            <a:r>
              <a:rPr lang="en-US" sz="2000" i="1" dirty="0"/>
              <a:t>Cosmic Explorer: Pushing the gravitational-wave frontier across astronomy, physics, and cosmology, </a:t>
            </a:r>
            <a:r>
              <a:rPr lang="en-US" sz="2000" dirty="0"/>
              <a:t>Alessandra </a:t>
            </a:r>
            <a:r>
              <a:rPr lang="en-US" sz="2000" dirty="0" err="1"/>
              <a:t>Corsi</a:t>
            </a:r>
            <a:endParaRPr lang="en-US" sz="2000" dirty="0"/>
          </a:p>
          <a:p>
            <a:pPr marL="0" indent="0" algn="ctr">
              <a:buNone/>
            </a:pPr>
            <a:endParaRPr lang="en-US" sz="2000" dirty="0"/>
          </a:p>
        </p:txBody>
      </p:sp>
      <p:sp>
        <p:nvSpPr>
          <p:cNvPr id="6" name="Slide Number Placeholder 5">
            <a:extLst>
              <a:ext uri="{FF2B5EF4-FFF2-40B4-BE49-F238E27FC236}">
                <a16:creationId xmlns:a16="http://schemas.microsoft.com/office/drawing/2014/main" id="{C6C60B07-1387-869A-9CB3-F77AD1FAC231}"/>
              </a:ext>
            </a:extLst>
          </p:cNvPr>
          <p:cNvSpPr>
            <a:spLocks noGrp="1"/>
          </p:cNvSpPr>
          <p:nvPr>
            <p:ph type="sldNum" sz="quarter" idx="12"/>
          </p:nvPr>
        </p:nvSpPr>
        <p:spPr/>
        <p:txBody>
          <a:bodyPr/>
          <a:lstStyle/>
          <a:p>
            <a:fld id="{CB28A1C7-E681-E24A-9554-2A52B6EB819E}" type="slidenum">
              <a:rPr lang="en-US" smtClean="0"/>
              <a:t>3</a:t>
            </a:fld>
            <a:endParaRPr lang="en-US"/>
          </a:p>
        </p:txBody>
      </p:sp>
      <p:cxnSp>
        <p:nvCxnSpPr>
          <p:cNvPr id="7" name="Straight Connector 6">
            <a:extLst>
              <a:ext uri="{FF2B5EF4-FFF2-40B4-BE49-F238E27FC236}">
                <a16:creationId xmlns:a16="http://schemas.microsoft.com/office/drawing/2014/main" id="{A62CE786-A1C9-D238-3565-57872D74059E}"/>
              </a:ext>
            </a:extLst>
          </p:cNvPr>
          <p:cNvCxnSpPr/>
          <p:nvPr/>
        </p:nvCxnSpPr>
        <p:spPr>
          <a:xfrm>
            <a:off x="746539" y="1319348"/>
            <a:ext cx="1069892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52421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0887F-55E5-0EF6-E4AC-F0D5A74FDCEF}"/>
              </a:ext>
            </a:extLst>
          </p:cNvPr>
          <p:cNvSpPr>
            <a:spLocks noGrp="1"/>
          </p:cNvSpPr>
          <p:nvPr>
            <p:ph type="title"/>
          </p:nvPr>
        </p:nvSpPr>
        <p:spPr/>
        <p:txBody>
          <a:bodyPr/>
          <a:lstStyle/>
          <a:p>
            <a:r>
              <a:rPr lang="en-US" dirty="0"/>
              <a:t>Next-generation data analysis</a:t>
            </a:r>
          </a:p>
        </p:txBody>
      </p:sp>
      <p:sp>
        <p:nvSpPr>
          <p:cNvPr id="4" name="Slide Number Placeholder 3">
            <a:extLst>
              <a:ext uri="{FF2B5EF4-FFF2-40B4-BE49-F238E27FC236}">
                <a16:creationId xmlns:a16="http://schemas.microsoft.com/office/drawing/2014/main" id="{5DA894D0-F7E3-F3E5-9EC2-C4FDC9DADE3E}"/>
              </a:ext>
            </a:extLst>
          </p:cNvPr>
          <p:cNvSpPr>
            <a:spLocks noGrp="1"/>
          </p:cNvSpPr>
          <p:nvPr>
            <p:ph type="sldNum" sz="quarter" idx="12"/>
          </p:nvPr>
        </p:nvSpPr>
        <p:spPr/>
        <p:txBody>
          <a:bodyPr/>
          <a:lstStyle/>
          <a:p>
            <a:fld id="{33614CCF-EDC1-B144-8AFC-F7B6B302EB21}" type="slidenum">
              <a:rPr lang="en-US" smtClean="0"/>
              <a:t>30</a:t>
            </a:fld>
            <a:endParaRPr lang="en-US"/>
          </a:p>
        </p:txBody>
      </p:sp>
      <p:sp>
        <p:nvSpPr>
          <p:cNvPr id="8" name="TextBox 7">
            <a:extLst>
              <a:ext uri="{FF2B5EF4-FFF2-40B4-BE49-F238E27FC236}">
                <a16:creationId xmlns:a16="http://schemas.microsoft.com/office/drawing/2014/main" id="{6C60C6A8-7282-FDB9-6A3C-7C268E9F14E7}"/>
              </a:ext>
            </a:extLst>
          </p:cNvPr>
          <p:cNvSpPr txBox="1"/>
          <p:nvPr/>
        </p:nvSpPr>
        <p:spPr>
          <a:xfrm>
            <a:off x="1991594" y="4650376"/>
            <a:ext cx="2725880" cy="923330"/>
          </a:xfrm>
          <a:prstGeom prst="rect">
            <a:avLst/>
          </a:prstGeom>
          <a:noFill/>
        </p:spPr>
        <p:txBody>
          <a:bodyPr wrap="square" rtlCol="0">
            <a:spAutoFit/>
          </a:bodyPr>
          <a:lstStyle/>
          <a:p>
            <a:pPr algn="ctr"/>
            <a:r>
              <a:rPr lang="en-US" dirty="0">
                <a:solidFill>
                  <a:srgbClr val="4BE3B7"/>
                </a:solidFill>
              </a:rPr>
              <a:t>Bias in inferred binary parameters from overlapping signals?</a:t>
            </a:r>
          </a:p>
        </p:txBody>
      </p:sp>
      <p:sp>
        <p:nvSpPr>
          <p:cNvPr id="10" name="TextBox 9">
            <a:extLst>
              <a:ext uri="{FF2B5EF4-FFF2-40B4-BE49-F238E27FC236}">
                <a16:creationId xmlns:a16="http://schemas.microsoft.com/office/drawing/2014/main" id="{F44FFD63-50F9-2FE7-D880-FD8FF9EA9BC4}"/>
              </a:ext>
            </a:extLst>
          </p:cNvPr>
          <p:cNvSpPr txBox="1"/>
          <p:nvPr/>
        </p:nvSpPr>
        <p:spPr>
          <a:xfrm>
            <a:off x="7474527" y="4665056"/>
            <a:ext cx="3110345" cy="923330"/>
          </a:xfrm>
          <a:prstGeom prst="rect">
            <a:avLst/>
          </a:prstGeom>
          <a:noFill/>
        </p:spPr>
        <p:txBody>
          <a:bodyPr wrap="square" rtlCol="0">
            <a:spAutoFit/>
          </a:bodyPr>
          <a:lstStyle/>
          <a:p>
            <a:pPr algn="ctr"/>
            <a:r>
              <a:rPr lang="en-US" dirty="0">
                <a:solidFill>
                  <a:srgbClr val="4BE3B7"/>
                </a:solidFill>
              </a:rPr>
              <a:t>Separation of astrophysical foreground and cosmological background?</a:t>
            </a:r>
          </a:p>
        </p:txBody>
      </p:sp>
      <p:sp>
        <p:nvSpPr>
          <p:cNvPr id="11" name="TextBox 10">
            <a:extLst>
              <a:ext uri="{FF2B5EF4-FFF2-40B4-BE49-F238E27FC236}">
                <a16:creationId xmlns:a16="http://schemas.microsoft.com/office/drawing/2014/main" id="{361C9627-FB16-55D2-B2C7-D084E06274C0}"/>
              </a:ext>
            </a:extLst>
          </p:cNvPr>
          <p:cNvSpPr txBox="1"/>
          <p:nvPr/>
        </p:nvSpPr>
        <p:spPr>
          <a:xfrm>
            <a:off x="4540827" y="4654302"/>
            <a:ext cx="3110345" cy="923330"/>
          </a:xfrm>
          <a:prstGeom prst="rect">
            <a:avLst/>
          </a:prstGeom>
          <a:noFill/>
        </p:spPr>
        <p:txBody>
          <a:bodyPr wrap="square" rtlCol="0">
            <a:spAutoFit/>
          </a:bodyPr>
          <a:lstStyle/>
          <a:p>
            <a:pPr algn="ctr"/>
            <a:r>
              <a:rPr lang="en-US" dirty="0">
                <a:solidFill>
                  <a:srgbClr val="4BE3B7"/>
                </a:solidFill>
              </a:rPr>
              <a:t>Scalability of population inference techniques to thousands of events?</a:t>
            </a:r>
          </a:p>
        </p:txBody>
      </p:sp>
      <p:pic>
        <p:nvPicPr>
          <p:cNvPr id="9" name="Picture 8">
            <a:extLst>
              <a:ext uri="{FF2B5EF4-FFF2-40B4-BE49-F238E27FC236}">
                <a16:creationId xmlns:a16="http://schemas.microsoft.com/office/drawing/2014/main" id="{06B96F2B-E4F8-DE4D-380E-A1ACF7A3D14C}"/>
              </a:ext>
            </a:extLst>
          </p:cNvPr>
          <p:cNvPicPr>
            <a:picLocks noChangeAspect="1"/>
          </p:cNvPicPr>
          <p:nvPr/>
        </p:nvPicPr>
        <p:blipFill>
          <a:blip r:embed="rId3"/>
          <a:stretch>
            <a:fillRect/>
          </a:stretch>
        </p:blipFill>
        <p:spPr>
          <a:xfrm>
            <a:off x="670083" y="1842120"/>
            <a:ext cx="10851833" cy="2691380"/>
          </a:xfrm>
          <a:prstGeom prst="rect">
            <a:avLst/>
          </a:prstGeom>
        </p:spPr>
      </p:pic>
    </p:spTree>
    <p:extLst>
      <p:ext uri="{BB962C8B-B14F-4D97-AF65-F5344CB8AC3E}">
        <p14:creationId xmlns:p14="http://schemas.microsoft.com/office/powerpoint/2010/main" val="1360700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BDC6839-9C58-44DD-A6F4-DF525273DC3E}"/>
              </a:ext>
            </a:extLst>
          </p:cNvPr>
          <p:cNvSpPr>
            <a:spLocks noGrp="1"/>
          </p:cNvSpPr>
          <p:nvPr>
            <p:ph type="sldNum" sz="quarter" idx="12"/>
          </p:nvPr>
        </p:nvSpPr>
        <p:spPr/>
        <p:txBody>
          <a:bodyPr/>
          <a:lstStyle/>
          <a:p>
            <a:fld id="{CB28A1C7-E681-E24A-9554-2A52B6EB819E}" type="slidenum">
              <a:rPr lang="en-US" smtClean="0"/>
              <a:t>31</a:t>
            </a:fld>
            <a:endParaRPr lang="en-US"/>
          </a:p>
        </p:txBody>
      </p:sp>
      <p:pic>
        <p:nvPicPr>
          <p:cNvPr id="7" name="Picture 6" descr="A graph of data on a black background&#10;&#10;Description automatically generated">
            <a:extLst>
              <a:ext uri="{FF2B5EF4-FFF2-40B4-BE49-F238E27FC236}">
                <a16:creationId xmlns:a16="http://schemas.microsoft.com/office/drawing/2014/main" id="{AA05B6E8-6414-5FF5-2998-9E1A0747AFFF}"/>
              </a:ext>
            </a:extLst>
          </p:cNvPr>
          <p:cNvPicPr>
            <a:picLocks noChangeAspect="1"/>
          </p:cNvPicPr>
          <p:nvPr/>
        </p:nvPicPr>
        <p:blipFill>
          <a:blip r:embed="rId2"/>
          <a:stretch>
            <a:fillRect/>
          </a:stretch>
        </p:blipFill>
        <p:spPr>
          <a:xfrm>
            <a:off x="2203473" y="0"/>
            <a:ext cx="7772400" cy="6846852"/>
          </a:xfrm>
          <a:prstGeom prst="rect">
            <a:avLst/>
          </a:prstGeom>
        </p:spPr>
      </p:pic>
    </p:spTree>
    <p:extLst>
      <p:ext uri="{BB962C8B-B14F-4D97-AF65-F5344CB8AC3E}">
        <p14:creationId xmlns:p14="http://schemas.microsoft.com/office/powerpoint/2010/main" val="31035446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B6E8139-942F-6639-570A-2BF4E3CFBEA6}"/>
              </a:ext>
            </a:extLst>
          </p:cNvPr>
          <p:cNvSpPr>
            <a:spLocks noGrp="1"/>
          </p:cNvSpPr>
          <p:nvPr>
            <p:ph type="sldNum" sz="quarter" idx="12"/>
          </p:nvPr>
        </p:nvSpPr>
        <p:spPr/>
        <p:txBody>
          <a:bodyPr/>
          <a:lstStyle/>
          <a:p>
            <a:fld id="{CB28A1C7-E681-E24A-9554-2A52B6EB819E}" type="slidenum">
              <a:rPr lang="en-US" smtClean="0"/>
              <a:t>32</a:t>
            </a:fld>
            <a:endParaRPr lang="en-US"/>
          </a:p>
        </p:txBody>
      </p:sp>
      <p:pic>
        <p:nvPicPr>
          <p:cNvPr id="7" name="Picture 6" descr="A black grid with white lines and dots&#10;&#10;Description automatically generated">
            <a:extLst>
              <a:ext uri="{FF2B5EF4-FFF2-40B4-BE49-F238E27FC236}">
                <a16:creationId xmlns:a16="http://schemas.microsoft.com/office/drawing/2014/main" id="{C45785E1-AFED-2488-5AD7-BCEC985FA764}"/>
              </a:ext>
            </a:extLst>
          </p:cNvPr>
          <p:cNvPicPr>
            <a:picLocks noChangeAspect="1"/>
          </p:cNvPicPr>
          <p:nvPr/>
        </p:nvPicPr>
        <p:blipFill>
          <a:blip r:embed="rId2"/>
          <a:stretch>
            <a:fillRect/>
          </a:stretch>
        </p:blipFill>
        <p:spPr>
          <a:xfrm>
            <a:off x="2170981" y="0"/>
            <a:ext cx="7772400" cy="6790173"/>
          </a:xfrm>
          <a:prstGeom prst="rect">
            <a:avLst/>
          </a:prstGeom>
        </p:spPr>
      </p:pic>
    </p:spTree>
    <p:extLst>
      <p:ext uri="{BB962C8B-B14F-4D97-AF65-F5344CB8AC3E}">
        <p14:creationId xmlns:p14="http://schemas.microsoft.com/office/powerpoint/2010/main" val="11683993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AA19DD6-ED84-9747-7077-C25E451D2827}"/>
              </a:ext>
            </a:extLst>
          </p:cNvPr>
          <p:cNvSpPr>
            <a:spLocks noGrp="1"/>
          </p:cNvSpPr>
          <p:nvPr>
            <p:ph type="sldNum" sz="quarter" idx="12"/>
          </p:nvPr>
        </p:nvSpPr>
        <p:spPr/>
        <p:txBody>
          <a:bodyPr/>
          <a:lstStyle/>
          <a:p>
            <a:fld id="{CB28A1C7-E681-E24A-9554-2A52B6EB819E}" type="slidenum">
              <a:rPr lang="en-US" smtClean="0"/>
              <a:t>33</a:t>
            </a:fld>
            <a:endParaRPr lang="en-US"/>
          </a:p>
        </p:txBody>
      </p:sp>
      <p:pic>
        <p:nvPicPr>
          <p:cNvPr id="7" name="Picture 6" descr="A graph of numbers and numbers&#10;&#10;Description automatically generated with medium confidence">
            <a:extLst>
              <a:ext uri="{FF2B5EF4-FFF2-40B4-BE49-F238E27FC236}">
                <a16:creationId xmlns:a16="http://schemas.microsoft.com/office/drawing/2014/main" id="{76F2DBB4-304D-B177-4BE6-5B16C169FA7D}"/>
              </a:ext>
            </a:extLst>
          </p:cNvPr>
          <p:cNvPicPr>
            <a:picLocks noChangeAspect="1"/>
          </p:cNvPicPr>
          <p:nvPr/>
        </p:nvPicPr>
        <p:blipFill>
          <a:blip r:embed="rId2"/>
          <a:stretch>
            <a:fillRect/>
          </a:stretch>
        </p:blipFill>
        <p:spPr>
          <a:xfrm>
            <a:off x="2285398" y="0"/>
            <a:ext cx="7621203" cy="6858000"/>
          </a:xfrm>
          <a:prstGeom prst="rect">
            <a:avLst/>
          </a:prstGeom>
        </p:spPr>
      </p:pic>
    </p:spTree>
    <p:extLst>
      <p:ext uri="{BB962C8B-B14F-4D97-AF65-F5344CB8AC3E}">
        <p14:creationId xmlns:p14="http://schemas.microsoft.com/office/powerpoint/2010/main" val="1449523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F9286-0FCB-C0D9-69E8-A07FE6079083}"/>
              </a:ext>
            </a:extLst>
          </p:cNvPr>
          <p:cNvSpPr>
            <a:spLocks noGrp="1"/>
          </p:cNvSpPr>
          <p:nvPr>
            <p:ph type="title"/>
          </p:nvPr>
        </p:nvSpPr>
        <p:spPr/>
        <p:txBody>
          <a:bodyPr/>
          <a:lstStyle/>
          <a:p>
            <a:r>
              <a:rPr lang="en-US" dirty="0"/>
              <a:t>Boson cloud reach</a:t>
            </a:r>
          </a:p>
        </p:txBody>
      </p:sp>
      <p:sp>
        <p:nvSpPr>
          <p:cNvPr id="3" name="Slide Number Placeholder 2">
            <a:extLst>
              <a:ext uri="{FF2B5EF4-FFF2-40B4-BE49-F238E27FC236}">
                <a16:creationId xmlns:a16="http://schemas.microsoft.com/office/drawing/2014/main" id="{1F1305CF-5F2E-8944-5620-16CBEF5FC69D}"/>
              </a:ext>
            </a:extLst>
          </p:cNvPr>
          <p:cNvSpPr>
            <a:spLocks noGrp="1"/>
          </p:cNvSpPr>
          <p:nvPr>
            <p:ph type="sldNum" sz="quarter" idx="12"/>
          </p:nvPr>
        </p:nvSpPr>
        <p:spPr/>
        <p:txBody>
          <a:bodyPr/>
          <a:lstStyle/>
          <a:p>
            <a:fld id="{CB28A1C7-E681-E24A-9554-2A52B6EB819E}" type="slidenum">
              <a:rPr lang="en-US" smtClean="0"/>
              <a:t>34</a:t>
            </a:fld>
            <a:endParaRPr lang="en-US"/>
          </a:p>
        </p:txBody>
      </p:sp>
      <p:pic>
        <p:nvPicPr>
          <p:cNvPr id="7" name="Picture 6" descr="A graph of a mass&#10;&#10;Description automatically generated">
            <a:extLst>
              <a:ext uri="{FF2B5EF4-FFF2-40B4-BE49-F238E27FC236}">
                <a16:creationId xmlns:a16="http://schemas.microsoft.com/office/drawing/2014/main" id="{15C72E6E-FF94-57DB-6690-FA806EEFA60C}"/>
              </a:ext>
            </a:extLst>
          </p:cNvPr>
          <p:cNvPicPr>
            <a:picLocks noChangeAspect="1"/>
          </p:cNvPicPr>
          <p:nvPr/>
        </p:nvPicPr>
        <p:blipFill>
          <a:blip r:embed="rId2"/>
          <a:stretch>
            <a:fillRect/>
          </a:stretch>
        </p:blipFill>
        <p:spPr>
          <a:xfrm>
            <a:off x="2865196" y="1371600"/>
            <a:ext cx="6461607" cy="4846205"/>
          </a:xfrm>
          <a:prstGeom prst="rect">
            <a:avLst/>
          </a:prstGeom>
        </p:spPr>
      </p:pic>
    </p:spTree>
    <p:extLst>
      <p:ext uri="{BB962C8B-B14F-4D97-AF65-F5344CB8AC3E}">
        <p14:creationId xmlns:p14="http://schemas.microsoft.com/office/powerpoint/2010/main" val="3487715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diagram of different types of data&#10;&#10;Description automatically generated with medium confidence">
            <a:extLst>
              <a:ext uri="{FF2B5EF4-FFF2-40B4-BE49-F238E27FC236}">
                <a16:creationId xmlns:a16="http://schemas.microsoft.com/office/drawing/2014/main" id="{EA549210-62C3-3717-BE55-F211DA2DA6E7}"/>
              </a:ext>
            </a:extLst>
          </p:cNvPr>
          <p:cNvPicPr>
            <a:picLocks noChangeAspect="1"/>
          </p:cNvPicPr>
          <p:nvPr/>
        </p:nvPicPr>
        <p:blipFill>
          <a:blip r:embed="rId3"/>
          <a:stretch>
            <a:fillRect/>
          </a:stretch>
        </p:blipFill>
        <p:spPr>
          <a:xfrm>
            <a:off x="1122342" y="2765839"/>
            <a:ext cx="6350000" cy="4038600"/>
          </a:xfrm>
          <a:prstGeom prst="rect">
            <a:avLst/>
          </a:prstGeom>
        </p:spPr>
      </p:pic>
      <p:sp>
        <p:nvSpPr>
          <p:cNvPr id="11" name="Rectangle 10">
            <a:extLst>
              <a:ext uri="{FF2B5EF4-FFF2-40B4-BE49-F238E27FC236}">
                <a16:creationId xmlns:a16="http://schemas.microsoft.com/office/drawing/2014/main" id="{DE6A7A29-B724-E9FB-F92B-862B327A60EF}"/>
              </a:ext>
            </a:extLst>
          </p:cNvPr>
          <p:cNvSpPr/>
          <p:nvPr/>
        </p:nvSpPr>
        <p:spPr>
          <a:xfrm>
            <a:off x="4781862" y="1507429"/>
            <a:ext cx="663315" cy="23609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E12A99-3CA7-0243-2070-9D90EAEC085B}"/>
              </a:ext>
            </a:extLst>
          </p:cNvPr>
          <p:cNvSpPr>
            <a:spLocks noGrp="1"/>
          </p:cNvSpPr>
          <p:nvPr>
            <p:ph type="title"/>
          </p:nvPr>
        </p:nvSpPr>
        <p:spPr/>
        <p:txBody>
          <a:bodyPr/>
          <a:lstStyle/>
          <a:p>
            <a:r>
              <a:rPr lang="en-US" dirty="0"/>
              <a:t>Our observational landscape</a:t>
            </a:r>
          </a:p>
        </p:txBody>
      </p:sp>
      <p:pic>
        <p:nvPicPr>
          <p:cNvPr id="7" name="Content Placeholder 6">
            <a:extLst>
              <a:ext uri="{FF2B5EF4-FFF2-40B4-BE49-F238E27FC236}">
                <a16:creationId xmlns:a16="http://schemas.microsoft.com/office/drawing/2014/main" id="{2123C62F-71CA-5999-98FF-7E71CF16675E}"/>
              </a:ext>
            </a:extLst>
          </p:cNvPr>
          <p:cNvPicPr>
            <a:picLocks noGrp="1" noChangeAspect="1"/>
          </p:cNvPicPr>
          <p:nvPr>
            <p:ph idx="1"/>
          </p:nvPr>
        </p:nvPicPr>
        <p:blipFill>
          <a:blip r:embed="rId4"/>
          <a:stretch>
            <a:fillRect/>
          </a:stretch>
        </p:blipFill>
        <p:spPr>
          <a:xfrm>
            <a:off x="7594776" y="3775147"/>
            <a:ext cx="4106994" cy="2310869"/>
          </a:xfrm>
        </p:spPr>
      </p:pic>
      <p:sp>
        <p:nvSpPr>
          <p:cNvPr id="5" name="Slide Number Placeholder 4">
            <a:extLst>
              <a:ext uri="{FF2B5EF4-FFF2-40B4-BE49-F238E27FC236}">
                <a16:creationId xmlns:a16="http://schemas.microsoft.com/office/drawing/2014/main" id="{2F6ECA02-0E53-5A66-844F-D9B51C2397AC}"/>
              </a:ext>
            </a:extLst>
          </p:cNvPr>
          <p:cNvSpPr>
            <a:spLocks noGrp="1"/>
          </p:cNvSpPr>
          <p:nvPr>
            <p:ph type="sldNum" sz="quarter" idx="12"/>
          </p:nvPr>
        </p:nvSpPr>
        <p:spPr/>
        <p:txBody>
          <a:bodyPr/>
          <a:lstStyle/>
          <a:p>
            <a:fld id="{98EA47FA-B060-4246-AAEF-7E898B7E2F7C}" type="slidenum">
              <a:rPr lang="en-US" smtClean="0"/>
              <a:t>4</a:t>
            </a:fld>
            <a:endParaRPr lang="en-US"/>
          </a:p>
        </p:txBody>
      </p:sp>
      <p:sp>
        <p:nvSpPr>
          <p:cNvPr id="8" name="TextBox 7">
            <a:extLst>
              <a:ext uri="{FF2B5EF4-FFF2-40B4-BE49-F238E27FC236}">
                <a16:creationId xmlns:a16="http://schemas.microsoft.com/office/drawing/2014/main" id="{3AF2681F-3832-2F43-A79D-86A0CEA37F46}"/>
              </a:ext>
            </a:extLst>
          </p:cNvPr>
          <p:cNvSpPr txBox="1"/>
          <p:nvPr/>
        </p:nvSpPr>
        <p:spPr>
          <a:xfrm>
            <a:off x="8682741" y="3147268"/>
            <a:ext cx="1931063" cy="715089"/>
          </a:xfrm>
          <a:prstGeom prst="roundRect">
            <a:avLst/>
          </a:prstGeom>
          <a:solidFill>
            <a:schemeClr val="bg1">
              <a:alpha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t>Ground-based interferometers</a:t>
            </a:r>
          </a:p>
        </p:txBody>
      </p:sp>
      <p:sp>
        <p:nvSpPr>
          <p:cNvPr id="9" name="TextBox 8">
            <a:extLst>
              <a:ext uri="{FF2B5EF4-FFF2-40B4-BE49-F238E27FC236}">
                <a16:creationId xmlns:a16="http://schemas.microsoft.com/office/drawing/2014/main" id="{ED7A761B-E89A-E7BC-7E9B-16C6CB0408E9}"/>
              </a:ext>
            </a:extLst>
          </p:cNvPr>
          <p:cNvSpPr txBox="1"/>
          <p:nvPr/>
        </p:nvSpPr>
        <p:spPr>
          <a:xfrm>
            <a:off x="1682190" y="1464279"/>
            <a:ext cx="1931063" cy="715089"/>
          </a:xfrm>
          <a:prstGeom prst="roundRect">
            <a:avLst/>
          </a:prstGeom>
          <a:solidFill>
            <a:schemeClr val="lt1">
              <a:alpha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t>Pulsar timing arrays</a:t>
            </a:r>
          </a:p>
        </p:txBody>
      </p:sp>
      <p:cxnSp>
        <p:nvCxnSpPr>
          <p:cNvPr id="10" name="Straight Connector 9">
            <a:extLst>
              <a:ext uri="{FF2B5EF4-FFF2-40B4-BE49-F238E27FC236}">
                <a16:creationId xmlns:a16="http://schemas.microsoft.com/office/drawing/2014/main" id="{14C0AF57-1FE4-7D7F-5821-9E961573A0ED}"/>
              </a:ext>
            </a:extLst>
          </p:cNvPr>
          <p:cNvCxnSpPr/>
          <p:nvPr/>
        </p:nvCxnSpPr>
        <p:spPr>
          <a:xfrm>
            <a:off x="746539" y="1319348"/>
            <a:ext cx="10698922"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AF327304-130E-6FE3-604E-B19B00999E0A}"/>
              </a:ext>
            </a:extLst>
          </p:cNvPr>
          <p:cNvGrpSpPr/>
          <p:nvPr/>
        </p:nvGrpSpPr>
        <p:grpSpPr>
          <a:xfrm rot="21402339">
            <a:off x="2676609" y="2449057"/>
            <a:ext cx="753840" cy="567720"/>
            <a:chOff x="2796807" y="2448316"/>
            <a:chExt cx="753840" cy="567720"/>
          </a:xfrm>
        </p:grpSpPr>
        <mc:AlternateContent xmlns:mc="http://schemas.openxmlformats.org/markup-compatibility/2006" xmlns:p14="http://schemas.microsoft.com/office/powerpoint/2010/main" xmlns:aink="http://schemas.microsoft.com/office/drawing/2016/ink">
          <mc:Choice Requires="p14 aink">
            <p:contentPart p14:bwMode="auto" r:id="rId5">
              <p14:nvContentPartPr>
                <p14:cNvPr id="16" name="Ink 15">
                  <a:extLst>
                    <a:ext uri="{FF2B5EF4-FFF2-40B4-BE49-F238E27FC236}">
                      <a16:creationId xmlns:a16="http://schemas.microsoft.com/office/drawing/2014/main" id="{ED759221-5D84-46CE-66D6-11859603A780}"/>
                    </a:ext>
                  </a:extLst>
                </p14:cNvPr>
                <p14:cNvContentPartPr/>
                <p14:nvPr/>
              </p14:nvContentPartPr>
              <p14:xfrm>
                <a:off x="2796807" y="2448316"/>
                <a:ext cx="753840" cy="543960"/>
              </p14:xfrm>
            </p:contentPart>
          </mc:Choice>
          <mc:Fallback xmlns="">
            <p:pic>
              <p:nvPicPr>
                <p:cNvPr id="16" name="Ink 15">
                  <a:extLst>
                    <a:ext uri="{FF2B5EF4-FFF2-40B4-BE49-F238E27FC236}">
                      <a16:creationId xmlns:a16="http://schemas.microsoft.com/office/drawing/2014/main" id="{ED759221-5D84-46CE-66D6-11859603A780}"/>
                    </a:ext>
                  </a:extLst>
                </p:cNvPr>
                <p:cNvPicPr/>
                <p:nvPr/>
              </p:nvPicPr>
              <p:blipFill>
                <a:blip r:embed="rId6"/>
                <a:stretch>
                  <a:fillRect/>
                </a:stretch>
              </p:blipFill>
              <p:spPr>
                <a:xfrm>
                  <a:off x="2779167" y="2430676"/>
                  <a:ext cx="789480" cy="579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17" name="Ink 16">
                  <a:extLst>
                    <a:ext uri="{FF2B5EF4-FFF2-40B4-BE49-F238E27FC236}">
                      <a16:creationId xmlns:a16="http://schemas.microsoft.com/office/drawing/2014/main" id="{D99A9C3C-9521-24F5-5AC8-E2C971EDE346}"/>
                    </a:ext>
                  </a:extLst>
                </p14:cNvPr>
                <p14:cNvContentPartPr/>
                <p14:nvPr/>
              </p14:nvContentPartPr>
              <p14:xfrm>
                <a:off x="2803647" y="2932516"/>
                <a:ext cx="41400" cy="83520"/>
              </p14:xfrm>
            </p:contentPart>
          </mc:Choice>
          <mc:Fallback xmlns="">
            <p:pic>
              <p:nvPicPr>
                <p:cNvPr id="17" name="Ink 16">
                  <a:extLst>
                    <a:ext uri="{FF2B5EF4-FFF2-40B4-BE49-F238E27FC236}">
                      <a16:creationId xmlns:a16="http://schemas.microsoft.com/office/drawing/2014/main" id="{D99A9C3C-9521-24F5-5AC8-E2C971EDE346}"/>
                    </a:ext>
                  </a:extLst>
                </p:cNvPr>
                <p:cNvPicPr/>
                <p:nvPr/>
              </p:nvPicPr>
              <p:blipFill>
                <a:blip r:embed="rId8"/>
                <a:stretch>
                  <a:fillRect/>
                </a:stretch>
              </p:blipFill>
              <p:spPr>
                <a:xfrm>
                  <a:off x="2785647" y="2914516"/>
                  <a:ext cx="77040" cy="119160"/>
                </a:xfrm>
                <a:prstGeom prst="rect">
                  <a:avLst/>
                </a:prstGeom>
              </p:spPr>
            </p:pic>
          </mc:Fallback>
        </mc:AlternateContent>
      </p:grpSp>
      <p:grpSp>
        <p:nvGrpSpPr>
          <p:cNvPr id="21" name="Group 20">
            <a:extLst>
              <a:ext uri="{FF2B5EF4-FFF2-40B4-BE49-F238E27FC236}">
                <a16:creationId xmlns:a16="http://schemas.microsoft.com/office/drawing/2014/main" id="{BB08F8B1-7AF5-2D2F-5749-26BEADF15AF8}"/>
              </a:ext>
            </a:extLst>
          </p:cNvPr>
          <p:cNvGrpSpPr/>
          <p:nvPr/>
        </p:nvGrpSpPr>
        <p:grpSpPr>
          <a:xfrm rot="2073117">
            <a:off x="6660166" y="4542445"/>
            <a:ext cx="832700" cy="627110"/>
            <a:chOff x="2796807" y="2448316"/>
            <a:chExt cx="753840" cy="567720"/>
          </a:xfrm>
        </p:grpSpPr>
        <mc:AlternateContent xmlns:mc="http://schemas.openxmlformats.org/markup-compatibility/2006" xmlns:p14="http://schemas.microsoft.com/office/powerpoint/2010/main" xmlns:aink="http://schemas.microsoft.com/office/drawing/2016/ink">
          <mc:Choice Requires="p14 aink">
            <p:contentPart p14:bwMode="auto" r:id="rId9">
              <p14:nvContentPartPr>
                <p14:cNvPr id="22" name="Ink 21">
                  <a:extLst>
                    <a:ext uri="{FF2B5EF4-FFF2-40B4-BE49-F238E27FC236}">
                      <a16:creationId xmlns:a16="http://schemas.microsoft.com/office/drawing/2014/main" id="{D2D1F185-900C-0776-8308-5E278E082D50}"/>
                    </a:ext>
                  </a:extLst>
                </p14:cNvPr>
                <p14:cNvContentPartPr/>
                <p14:nvPr/>
              </p14:nvContentPartPr>
              <p14:xfrm>
                <a:off x="2796807" y="2448316"/>
                <a:ext cx="753840" cy="543960"/>
              </p14:xfrm>
            </p:contentPart>
          </mc:Choice>
          <mc:Fallback xmlns="">
            <p:pic>
              <p:nvPicPr>
                <p:cNvPr id="22" name="Ink 21">
                  <a:extLst>
                    <a:ext uri="{FF2B5EF4-FFF2-40B4-BE49-F238E27FC236}">
                      <a16:creationId xmlns:a16="http://schemas.microsoft.com/office/drawing/2014/main" id="{D2D1F185-900C-0776-8308-5E278E082D50}"/>
                    </a:ext>
                  </a:extLst>
                </p:cNvPr>
                <p:cNvPicPr/>
                <p:nvPr/>
              </p:nvPicPr>
              <p:blipFill>
                <a:blip r:embed="rId10"/>
                <a:stretch>
                  <a:fillRect/>
                </a:stretch>
              </p:blipFill>
              <p:spPr>
                <a:xfrm>
                  <a:off x="2768696" y="2419626"/>
                  <a:ext cx="810636" cy="600766"/>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23" name="Ink 22">
                  <a:extLst>
                    <a:ext uri="{FF2B5EF4-FFF2-40B4-BE49-F238E27FC236}">
                      <a16:creationId xmlns:a16="http://schemas.microsoft.com/office/drawing/2014/main" id="{7195FA12-9D7D-69C7-28FE-C1CD8A7915BF}"/>
                    </a:ext>
                  </a:extLst>
                </p14:cNvPr>
                <p14:cNvContentPartPr/>
                <p14:nvPr/>
              </p14:nvContentPartPr>
              <p14:xfrm>
                <a:off x="2803647" y="2932516"/>
                <a:ext cx="41400" cy="83520"/>
              </p14:xfrm>
            </p:contentPart>
          </mc:Choice>
          <mc:Fallback xmlns="">
            <p:pic>
              <p:nvPicPr>
                <p:cNvPr id="23" name="Ink 22">
                  <a:extLst>
                    <a:ext uri="{FF2B5EF4-FFF2-40B4-BE49-F238E27FC236}">
                      <a16:creationId xmlns:a16="http://schemas.microsoft.com/office/drawing/2014/main" id="{7195FA12-9D7D-69C7-28FE-C1CD8A7915BF}"/>
                    </a:ext>
                  </a:extLst>
                </p:cNvPr>
                <p:cNvPicPr/>
                <p:nvPr/>
              </p:nvPicPr>
              <p:blipFill>
                <a:blip r:embed="rId12"/>
                <a:stretch>
                  <a:fillRect/>
                </a:stretch>
              </p:blipFill>
              <p:spPr>
                <a:xfrm>
                  <a:off x="2775291" y="2903913"/>
                  <a:ext cx="97545" cy="140153"/>
                </a:xfrm>
                <a:prstGeom prst="rect">
                  <a:avLst/>
                </a:prstGeom>
              </p:spPr>
            </p:pic>
          </mc:Fallback>
        </mc:AlternateContent>
      </p:grpSp>
      <p:pic>
        <p:nvPicPr>
          <p:cNvPr id="12" name="Picture 11">
            <a:extLst>
              <a:ext uri="{FF2B5EF4-FFF2-40B4-BE49-F238E27FC236}">
                <a16:creationId xmlns:a16="http://schemas.microsoft.com/office/drawing/2014/main" id="{6D43EECD-9A76-A3AA-6062-A8330C1B4EFF}"/>
              </a:ext>
            </a:extLst>
          </p:cNvPr>
          <p:cNvPicPr>
            <a:picLocks noChangeAspect="1"/>
          </p:cNvPicPr>
          <p:nvPr/>
        </p:nvPicPr>
        <p:blipFill>
          <a:blip r:embed="rId13"/>
          <a:stretch>
            <a:fillRect/>
          </a:stretch>
        </p:blipFill>
        <p:spPr>
          <a:xfrm>
            <a:off x="3596758" y="1464279"/>
            <a:ext cx="3753150" cy="2310868"/>
          </a:xfrm>
          <a:prstGeom prst="rect">
            <a:avLst/>
          </a:prstGeom>
        </p:spPr>
      </p:pic>
      <p:sp>
        <p:nvSpPr>
          <p:cNvPr id="15" name="TextBox 14">
            <a:extLst>
              <a:ext uri="{FF2B5EF4-FFF2-40B4-BE49-F238E27FC236}">
                <a16:creationId xmlns:a16="http://schemas.microsoft.com/office/drawing/2014/main" id="{1F4A1850-41AD-9AAC-453B-0A17CC6279CF}"/>
              </a:ext>
            </a:extLst>
          </p:cNvPr>
          <p:cNvSpPr txBox="1"/>
          <p:nvPr/>
        </p:nvSpPr>
        <p:spPr>
          <a:xfrm>
            <a:off x="1763531" y="5989081"/>
            <a:ext cx="1574409" cy="276999"/>
          </a:xfrm>
          <a:prstGeom prst="rect">
            <a:avLst/>
          </a:prstGeom>
          <a:noFill/>
        </p:spPr>
        <p:txBody>
          <a:bodyPr wrap="square" rtlCol="0">
            <a:spAutoFit/>
          </a:bodyPr>
          <a:lstStyle/>
          <a:p>
            <a:r>
              <a:rPr lang="en-US" sz="1200" dirty="0" err="1">
                <a:solidFill>
                  <a:schemeClr val="bg1"/>
                </a:solidFill>
              </a:rPr>
              <a:t>gwplotter.com</a:t>
            </a:r>
            <a:endParaRPr lang="en-US" sz="1200" dirty="0">
              <a:solidFill>
                <a:schemeClr val="bg1"/>
              </a:solidFill>
            </a:endParaRPr>
          </a:p>
        </p:txBody>
      </p:sp>
    </p:spTree>
    <p:extLst>
      <p:ext uri="{BB962C8B-B14F-4D97-AF65-F5344CB8AC3E}">
        <p14:creationId xmlns:p14="http://schemas.microsoft.com/office/powerpoint/2010/main" val="494411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29B279-5A69-1340-806D-0D3D9556BDB3}"/>
              </a:ext>
            </a:extLst>
          </p:cNvPr>
          <p:cNvPicPr>
            <a:picLocks noChangeAspect="1"/>
          </p:cNvPicPr>
          <p:nvPr/>
        </p:nvPicPr>
        <p:blipFill>
          <a:blip r:embed="rId3"/>
          <a:stretch>
            <a:fillRect/>
          </a:stretch>
        </p:blipFill>
        <p:spPr>
          <a:xfrm>
            <a:off x="0" y="0"/>
            <a:ext cx="12192000" cy="6858000"/>
          </a:xfrm>
          <a:prstGeom prst="rect">
            <a:avLst/>
          </a:prstGeom>
        </p:spPr>
      </p:pic>
      <p:sp>
        <p:nvSpPr>
          <p:cNvPr id="5" name="Slide Number Placeholder 4">
            <a:extLst>
              <a:ext uri="{FF2B5EF4-FFF2-40B4-BE49-F238E27FC236}">
                <a16:creationId xmlns:a16="http://schemas.microsoft.com/office/drawing/2014/main" id="{F7938FD7-A29F-8A48-87C5-70B34980B87A}"/>
              </a:ext>
            </a:extLst>
          </p:cNvPr>
          <p:cNvSpPr>
            <a:spLocks noGrp="1"/>
          </p:cNvSpPr>
          <p:nvPr>
            <p:ph type="sldNum" sz="quarter" idx="12"/>
          </p:nvPr>
        </p:nvSpPr>
        <p:spPr/>
        <p:txBody>
          <a:bodyPr/>
          <a:lstStyle/>
          <a:p>
            <a:fld id="{E08999DA-6F64-BF45-B314-74E8F7222AA8}" type="slidenum">
              <a:rPr lang="en-US" smtClean="0"/>
              <a:t>5</a:t>
            </a:fld>
            <a:endParaRPr lang="en-US"/>
          </a:p>
        </p:txBody>
      </p:sp>
      <p:sp>
        <p:nvSpPr>
          <p:cNvPr id="4" name="Rectangle 3">
            <a:extLst>
              <a:ext uri="{FF2B5EF4-FFF2-40B4-BE49-F238E27FC236}">
                <a16:creationId xmlns:a16="http://schemas.microsoft.com/office/drawing/2014/main" id="{F907A24E-29B6-004B-8B8F-8F65A1163C73}"/>
              </a:ext>
            </a:extLst>
          </p:cNvPr>
          <p:cNvSpPr/>
          <p:nvPr/>
        </p:nvSpPr>
        <p:spPr>
          <a:xfrm>
            <a:off x="944656" y="1054258"/>
            <a:ext cx="3065904" cy="830997"/>
          </a:xfrm>
          <a:prstGeom prst="rect">
            <a:avLst/>
          </a:prstGeom>
        </p:spPr>
        <p:txBody>
          <a:bodyPr wrap="none">
            <a:spAutoFit/>
          </a:bodyPr>
          <a:lstStyle/>
          <a:p>
            <a:r>
              <a:rPr lang="en-US" sz="2400" dirty="0">
                <a:solidFill>
                  <a:srgbClr val="FFFF00"/>
                </a:solidFill>
              </a:rPr>
              <a:t>O1+O2+O3 = 90 events</a:t>
            </a:r>
          </a:p>
          <a:p>
            <a:r>
              <a:rPr lang="en-US" sz="2400" dirty="0">
                <a:solidFill>
                  <a:srgbClr val="FFFF00"/>
                </a:solidFill>
              </a:rPr>
              <a:t>O4a public alerts: 81</a:t>
            </a:r>
          </a:p>
        </p:txBody>
      </p:sp>
    </p:spTree>
    <p:extLst>
      <p:ext uri="{BB962C8B-B14F-4D97-AF65-F5344CB8AC3E}">
        <p14:creationId xmlns:p14="http://schemas.microsoft.com/office/powerpoint/2010/main" val="3025832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C0EEBB5-6836-95F5-CDEB-AD7D182A0BB3}"/>
              </a:ext>
            </a:extLst>
          </p:cNvPr>
          <p:cNvPicPr>
            <a:picLocks noChangeAspect="1"/>
          </p:cNvPicPr>
          <p:nvPr/>
        </p:nvPicPr>
        <p:blipFill>
          <a:blip r:embed="rId3"/>
          <a:stretch>
            <a:fillRect/>
          </a:stretch>
        </p:blipFill>
        <p:spPr>
          <a:xfrm>
            <a:off x="9029297" y="3837600"/>
            <a:ext cx="2897563" cy="2655275"/>
          </a:xfrm>
          <a:prstGeom prst="rect">
            <a:avLst/>
          </a:prstGeom>
        </p:spPr>
      </p:pic>
      <p:sp>
        <p:nvSpPr>
          <p:cNvPr id="2" name="Title 1">
            <a:extLst>
              <a:ext uri="{FF2B5EF4-FFF2-40B4-BE49-F238E27FC236}">
                <a16:creationId xmlns:a16="http://schemas.microsoft.com/office/drawing/2014/main" id="{CC71A616-AC50-AE45-E7CF-7A5974ABD173}"/>
              </a:ext>
            </a:extLst>
          </p:cNvPr>
          <p:cNvSpPr>
            <a:spLocks noGrp="1"/>
          </p:cNvSpPr>
          <p:nvPr>
            <p:ph type="title"/>
          </p:nvPr>
        </p:nvSpPr>
        <p:spPr/>
        <p:txBody>
          <a:bodyPr/>
          <a:lstStyle/>
          <a:p>
            <a:r>
              <a:rPr lang="en-US" dirty="0"/>
              <a:t>What we’ve learned</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00214284-E266-FF76-EDB5-24E15ACDE928}"/>
                  </a:ext>
                </a:extLst>
              </p:cNvPr>
              <p:cNvSpPr>
                <a:spLocks noGrp="1"/>
              </p:cNvSpPr>
              <p:nvPr>
                <p:ph idx="1"/>
              </p:nvPr>
            </p:nvSpPr>
            <p:spPr>
              <a:xfrm>
                <a:off x="838200" y="1825625"/>
                <a:ext cx="6229027" cy="4667250"/>
              </a:xfrm>
            </p:spPr>
            <p:txBody>
              <a:bodyPr>
                <a:normAutofit fontScale="85000" lnSpcReduction="10000"/>
              </a:bodyPr>
              <a:lstStyle/>
              <a:p>
                <a:pPr marL="0" indent="0">
                  <a:buNone/>
                </a:pPr>
                <a:r>
                  <a:rPr lang="en-US" dirty="0"/>
                  <a:t>The gravitational-wave data obtained by the LIGO-Virgo-</a:t>
                </a:r>
                <a:r>
                  <a:rPr lang="en-US" dirty="0" err="1"/>
                  <a:t>Kagra</a:t>
                </a:r>
                <a:r>
                  <a:rPr lang="en-US" dirty="0"/>
                  <a:t> collaboration since 2015 has taught us that:</a:t>
                </a:r>
              </a:p>
              <a:p>
                <a:pPr marL="914400" lvl="1" indent="-457200">
                  <a:buFont typeface="+mj-lt"/>
                  <a:buAutoNum type="arabicPeriod"/>
                </a:pPr>
                <a:r>
                  <a:rPr lang="en-US" b="1" dirty="0"/>
                  <a:t>Compact object binaries</a:t>
                </a:r>
                <a:r>
                  <a:rPr lang="en-US" dirty="0"/>
                  <a:t> that merge within a Hubble time exist in the Universe</a:t>
                </a:r>
              </a:p>
              <a:p>
                <a:pPr marL="914400" lvl="1" indent="-457200">
                  <a:buFont typeface="+mj-lt"/>
                  <a:buAutoNum type="arabicPeriod"/>
                </a:pPr>
                <a:r>
                  <a:rPr lang="en-US" dirty="0">
                    <a:solidFill>
                      <a:schemeClr val="bg2">
                        <a:lumMod val="75000"/>
                      </a:schemeClr>
                    </a:solidFill>
                  </a:rPr>
                  <a:t>Neutron stars and black holes in binaries have masses spanning the range </a:t>
                </a:r>
                <a14:m>
                  <m:oMath xmlns:m="http://schemas.openxmlformats.org/officeDocument/2006/math">
                    <m:r>
                      <a:rPr lang="en-US" i="1" dirty="0" smtClean="0">
                        <a:solidFill>
                          <a:schemeClr val="bg2">
                            <a:lumMod val="75000"/>
                          </a:schemeClr>
                        </a:solidFill>
                      </a:rPr>
                      <m:t>~</m:t>
                    </m:r>
                    <m:r>
                      <a:rPr lang="en-US" b="0" i="1" dirty="0" smtClean="0">
                        <a:solidFill>
                          <a:schemeClr val="bg2">
                            <a:lumMod val="75000"/>
                          </a:schemeClr>
                        </a:solidFill>
                      </a:rPr>
                      <m:t>1</m:t>
                    </m:r>
                    <m:r>
                      <a:rPr lang="en-US" i="1" dirty="0" smtClean="0">
                        <a:solidFill>
                          <a:schemeClr val="bg2">
                            <a:lumMod val="75000"/>
                          </a:schemeClr>
                        </a:solidFill>
                      </a:rPr>
                      <m:t>−100 </m:t>
                    </m:r>
                    <m:sSub>
                      <m:sSubPr>
                        <m:ctrlPr>
                          <a:rPr lang="en-US" b="0" i="1" dirty="0" smtClean="0">
                            <a:solidFill>
                              <a:schemeClr val="bg2">
                                <a:lumMod val="75000"/>
                              </a:schemeClr>
                            </a:solidFill>
                          </a:rPr>
                        </m:ctrlPr>
                      </m:sSubPr>
                      <m:e>
                        <m:r>
                          <a:rPr lang="en-US" i="1" dirty="0" err="1" smtClean="0">
                            <a:solidFill>
                              <a:schemeClr val="bg2">
                                <a:lumMod val="75000"/>
                              </a:schemeClr>
                            </a:solidFill>
                          </a:rPr>
                          <m:t>𝑀</m:t>
                        </m:r>
                      </m:e>
                      <m:sub>
                        <m:r>
                          <a:rPr lang="en-US" b="0" i="1" dirty="0" smtClean="0">
                            <a:solidFill>
                              <a:schemeClr val="bg2">
                                <a:lumMod val="75000"/>
                              </a:schemeClr>
                            </a:solidFill>
                          </a:rPr>
                          <m:t>⊙</m:t>
                        </m:r>
                      </m:sub>
                    </m:sSub>
                  </m:oMath>
                </a14:m>
                <a:endParaRPr lang="en-US" dirty="0">
                  <a:solidFill>
                    <a:schemeClr val="bg2">
                      <a:lumMod val="75000"/>
                    </a:schemeClr>
                  </a:solidFill>
                </a:endParaRPr>
              </a:p>
              <a:p>
                <a:pPr marL="914400" lvl="1" indent="-457200">
                  <a:buFont typeface="+mj-lt"/>
                  <a:buAutoNum type="arabicPeriod"/>
                </a:pPr>
                <a:r>
                  <a:rPr lang="en-US" dirty="0">
                    <a:solidFill>
                      <a:schemeClr val="bg2">
                        <a:lumMod val="75000"/>
                      </a:schemeClr>
                    </a:solidFill>
                  </a:rPr>
                  <a:t>The spins (angular momenta) of the component compact objects in these binaries are small</a:t>
                </a:r>
              </a:p>
              <a:p>
                <a:pPr marL="914400" lvl="1" indent="-457200">
                  <a:buFont typeface="+mj-lt"/>
                  <a:buAutoNum type="arabicPeriod"/>
                </a:pPr>
                <a:r>
                  <a:rPr lang="en-US" dirty="0">
                    <a:solidFill>
                      <a:schemeClr val="bg2">
                        <a:lumMod val="75000"/>
                      </a:schemeClr>
                    </a:solidFill>
                  </a:rPr>
                  <a:t>Binary neutron star mergers are the progenitors of some short gamma-ray bursts and an astrophysical site of heavy-element nucleosynthesis</a:t>
                </a:r>
              </a:p>
              <a:p>
                <a:pPr marL="914400" lvl="1" indent="-457200">
                  <a:buFont typeface="+mj-lt"/>
                  <a:buAutoNum type="arabicPeriod"/>
                </a:pPr>
                <a:r>
                  <a:rPr lang="en-US" dirty="0">
                    <a:solidFill>
                      <a:schemeClr val="bg2">
                        <a:lumMod val="75000"/>
                      </a:schemeClr>
                    </a:solidFill>
                  </a:rPr>
                  <a:t>The fraction of the total energy density of the universe contributed by gravitational waves is </a:t>
                </a:r>
                <a14:m>
                  <m:oMath xmlns:m="http://schemas.openxmlformats.org/officeDocument/2006/math">
                    <m:sSub>
                      <m:sSubPr>
                        <m:ctrlPr>
                          <a:rPr lang="en-US" b="0" i="1" smtClean="0">
                            <a:solidFill>
                              <a:schemeClr val="bg2">
                                <a:lumMod val="75000"/>
                              </a:schemeClr>
                            </a:solidFill>
                          </a:rPr>
                        </m:ctrlPr>
                      </m:sSubPr>
                      <m:e>
                        <m:r>
                          <m:rPr>
                            <m:sty m:val="p"/>
                          </m:rPr>
                          <a:rPr lang="en-US" b="0" i="0" smtClean="0">
                            <a:solidFill>
                              <a:schemeClr val="bg2">
                                <a:lumMod val="75000"/>
                              </a:schemeClr>
                            </a:solidFill>
                          </a:rPr>
                          <m:t>Ω</m:t>
                        </m:r>
                      </m:e>
                      <m:sub>
                        <m:r>
                          <m:rPr>
                            <m:sty m:val="p"/>
                          </m:rPr>
                          <a:rPr lang="en-US" b="0" i="1" smtClean="0">
                            <a:solidFill>
                              <a:schemeClr val="bg2">
                                <a:lumMod val="75000"/>
                              </a:schemeClr>
                            </a:solidFill>
                          </a:rPr>
                          <m:t>GW</m:t>
                        </m:r>
                      </m:sub>
                    </m:sSub>
                    <m:r>
                      <a:rPr lang="en-US" b="0" i="1" smtClean="0">
                        <a:solidFill>
                          <a:schemeClr val="bg2">
                            <a:lumMod val="75000"/>
                          </a:schemeClr>
                        </a:solidFill>
                      </a:rPr>
                      <m:t>≤5.8×</m:t>
                    </m:r>
                    <m:sSup>
                      <m:sSupPr>
                        <m:ctrlPr>
                          <a:rPr lang="en-US" b="0" i="1" smtClean="0">
                            <a:solidFill>
                              <a:schemeClr val="bg2">
                                <a:lumMod val="75000"/>
                              </a:schemeClr>
                            </a:solidFill>
                          </a:rPr>
                        </m:ctrlPr>
                      </m:sSupPr>
                      <m:e>
                        <m:r>
                          <a:rPr lang="en-US" b="0" i="1" smtClean="0">
                            <a:solidFill>
                              <a:schemeClr val="bg2">
                                <a:lumMod val="75000"/>
                              </a:schemeClr>
                            </a:solidFill>
                          </a:rPr>
                          <m:t>10</m:t>
                        </m:r>
                      </m:e>
                      <m:sup>
                        <m:r>
                          <a:rPr lang="en-US" b="0" i="1" smtClean="0">
                            <a:solidFill>
                              <a:schemeClr val="bg2">
                                <a:lumMod val="75000"/>
                              </a:schemeClr>
                            </a:solidFill>
                          </a:rPr>
                          <m:t>−9</m:t>
                        </m:r>
                      </m:sup>
                    </m:sSup>
                  </m:oMath>
                </a14:m>
                <a:endParaRPr lang="en-US" dirty="0">
                  <a:solidFill>
                    <a:schemeClr val="bg2">
                      <a:lumMod val="75000"/>
                    </a:schemeClr>
                  </a:solidFill>
                </a:endParaRPr>
              </a:p>
            </p:txBody>
          </p:sp>
        </mc:Choice>
        <mc:Fallback>
          <p:sp>
            <p:nvSpPr>
              <p:cNvPr id="3" name="Content Placeholder 2">
                <a:extLst>
                  <a:ext uri="{FF2B5EF4-FFF2-40B4-BE49-F238E27FC236}">
                    <a16:creationId xmlns:a16="http://schemas.microsoft.com/office/drawing/2014/main" id="{00214284-E266-FF76-EDB5-24E15ACDE928}"/>
                  </a:ext>
                </a:extLst>
              </p:cNvPr>
              <p:cNvSpPr>
                <a:spLocks noGrp="1" noRot="1" noChangeAspect="1" noMove="1" noResize="1" noEditPoints="1" noAdjustHandles="1" noChangeArrowheads="1" noChangeShapeType="1" noTextEdit="1"/>
              </p:cNvSpPr>
              <p:nvPr>
                <p:ph idx="1"/>
              </p:nvPr>
            </p:nvSpPr>
            <p:spPr>
              <a:xfrm>
                <a:off x="838200" y="1825625"/>
                <a:ext cx="6229027" cy="4667250"/>
              </a:xfrm>
              <a:blipFill>
                <a:blip r:embed="rId4"/>
                <a:stretch>
                  <a:fillRect l="-1629" t="-2439"/>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798473BF-5A35-E265-0B06-3F03980290B3}"/>
              </a:ext>
            </a:extLst>
          </p:cNvPr>
          <p:cNvSpPr>
            <a:spLocks noGrp="1"/>
          </p:cNvSpPr>
          <p:nvPr>
            <p:ph type="sldNum" sz="quarter" idx="12"/>
          </p:nvPr>
        </p:nvSpPr>
        <p:spPr/>
        <p:txBody>
          <a:bodyPr/>
          <a:lstStyle/>
          <a:p>
            <a:fld id="{6349BA63-E312-2546-9DC3-F57F6D815FBE}" type="slidenum">
              <a:rPr lang="en-US" smtClean="0"/>
              <a:t>6</a:t>
            </a:fld>
            <a:endParaRPr lang="en-US"/>
          </a:p>
        </p:txBody>
      </p:sp>
      <p:cxnSp>
        <p:nvCxnSpPr>
          <p:cNvPr id="5" name="Straight Connector 4">
            <a:extLst>
              <a:ext uri="{FF2B5EF4-FFF2-40B4-BE49-F238E27FC236}">
                <a16:creationId xmlns:a16="http://schemas.microsoft.com/office/drawing/2014/main" id="{A067018C-9BA0-5B5E-3F87-C3434FCF7520}"/>
              </a:ext>
            </a:extLst>
          </p:cNvPr>
          <p:cNvCxnSpPr/>
          <p:nvPr/>
        </p:nvCxnSpPr>
        <p:spPr>
          <a:xfrm>
            <a:off x="746539" y="1319348"/>
            <a:ext cx="10698922" cy="0"/>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Picture 15" descr="A graph of a diagram&#10;&#10;Description automatically generated with medium confidence">
            <a:extLst>
              <a:ext uri="{FF2B5EF4-FFF2-40B4-BE49-F238E27FC236}">
                <a16:creationId xmlns:a16="http://schemas.microsoft.com/office/drawing/2014/main" id="{563C981B-E858-380E-6F5B-5DB8C7C22223}"/>
              </a:ext>
            </a:extLst>
          </p:cNvPr>
          <p:cNvPicPr>
            <a:picLocks noChangeAspect="1"/>
          </p:cNvPicPr>
          <p:nvPr/>
        </p:nvPicPr>
        <p:blipFill>
          <a:blip r:embed="rId5"/>
          <a:stretch>
            <a:fillRect/>
          </a:stretch>
        </p:blipFill>
        <p:spPr>
          <a:xfrm>
            <a:off x="6791249" y="1373156"/>
            <a:ext cx="3205465" cy="2593185"/>
          </a:xfrm>
          <a:prstGeom prst="rect">
            <a:avLst/>
          </a:prstGeom>
        </p:spPr>
      </p:pic>
      <p:sp>
        <p:nvSpPr>
          <p:cNvPr id="18" name="TextBox 17">
            <a:extLst>
              <a:ext uri="{FF2B5EF4-FFF2-40B4-BE49-F238E27FC236}">
                <a16:creationId xmlns:a16="http://schemas.microsoft.com/office/drawing/2014/main" id="{3DBA5C72-492A-BD04-E61D-8FA1B0C963EC}"/>
              </a:ext>
            </a:extLst>
          </p:cNvPr>
          <p:cNvSpPr txBox="1"/>
          <p:nvPr/>
        </p:nvSpPr>
        <p:spPr>
          <a:xfrm>
            <a:off x="9361931" y="3588874"/>
            <a:ext cx="2232293" cy="276999"/>
          </a:xfrm>
          <a:prstGeom prst="rect">
            <a:avLst/>
          </a:prstGeom>
          <a:noFill/>
        </p:spPr>
        <p:txBody>
          <a:bodyPr wrap="square" rtlCol="0">
            <a:spAutoFit/>
          </a:bodyPr>
          <a:lstStyle/>
          <a:p>
            <a:pPr algn="ctr"/>
            <a:r>
              <a:rPr lang="en-US" sz="1200" dirty="0">
                <a:solidFill>
                  <a:schemeClr val="bg1"/>
                </a:solidFill>
              </a:rPr>
              <a:t>LVK </a:t>
            </a:r>
            <a:r>
              <a:rPr lang="en-US" sz="1200" dirty="0" err="1">
                <a:solidFill>
                  <a:schemeClr val="bg1"/>
                </a:solidFill>
              </a:rPr>
              <a:t>ApJL</a:t>
            </a:r>
            <a:r>
              <a:rPr lang="en-US" sz="1200" dirty="0">
                <a:solidFill>
                  <a:schemeClr val="bg1"/>
                </a:solidFill>
              </a:rPr>
              <a:t> 915, L5 (2021)</a:t>
            </a:r>
          </a:p>
        </p:txBody>
      </p:sp>
    </p:spTree>
    <p:extLst>
      <p:ext uri="{BB962C8B-B14F-4D97-AF65-F5344CB8AC3E}">
        <p14:creationId xmlns:p14="http://schemas.microsoft.com/office/powerpoint/2010/main" val="1183460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1A616-AC50-AE45-E7CF-7A5974ABD173}"/>
              </a:ext>
            </a:extLst>
          </p:cNvPr>
          <p:cNvSpPr>
            <a:spLocks noGrp="1"/>
          </p:cNvSpPr>
          <p:nvPr>
            <p:ph type="title"/>
          </p:nvPr>
        </p:nvSpPr>
        <p:spPr/>
        <p:txBody>
          <a:bodyPr/>
          <a:lstStyle/>
          <a:p>
            <a:r>
              <a:rPr lang="en-US" dirty="0"/>
              <a:t>What we’ve learned</a:t>
            </a:r>
          </a:p>
        </p:txBody>
      </p:sp>
      <p:sp>
        <p:nvSpPr>
          <p:cNvPr id="4" name="Slide Number Placeholder 3">
            <a:extLst>
              <a:ext uri="{FF2B5EF4-FFF2-40B4-BE49-F238E27FC236}">
                <a16:creationId xmlns:a16="http://schemas.microsoft.com/office/drawing/2014/main" id="{798473BF-5A35-E265-0B06-3F03980290B3}"/>
              </a:ext>
            </a:extLst>
          </p:cNvPr>
          <p:cNvSpPr>
            <a:spLocks noGrp="1"/>
          </p:cNvSpPr>
          <p:nvPr>
            <p:ph type="sldNum" sz="quarter" idx="12"/>
          </p:nvPr>
        </p:nvSpPr>
        <p:spPr/>
        <p:txBody>
          <a:bodyPr/>
          <a:lstStyle/>
          <a:p>
            <a:fld id="{6349BA63-E312-2546-9DC3-F57F6D815FBE}" type="slidenum">
              <a:rPr lang="en-US" smtClean="0"/>
              <a:t>7</a:t>
            </a:fld>
            <a:endParaRPr lang="en-US" dirty="0"/>
          </a:p>
        </p:txBody>
      </p:sp>
      <p:cxnSp>
        <p:nvCxnSpPr>
          <p:cNvPr id="5" name="Straight Connector 4">
            <a:extLst>
              <a:ext uri="{FF2B5EF4-FFF2-40B4-BE49-F238E27FC236}">
                <a16:creationId xmlns:a16="http://schemas.microsoft.com/office/drawing/2014/main" id="{A067018C-9BA0-5B5E-3F87-C3434FCF7520}"/>
              </a:ext>
            </a:extLst>
          </p:cNvPr>
          <p:cNvCxnSpPr/>
          <p:nvPr/>
        </p:nvCxnSpPr>
        <p:spPr>
          <a:xfrm>
            <a:off x="746539" y="1319348"/>
            <a:ext cx="10698922"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5B249A67-38B7-99E3-C6DE-AB7CC6A2B9CF}"/>
                  </a:ext>
                </a:extLst>
              </p:cNvPr>
              <p:cNvSpPr>
                <a:spLocks noGrp="1"/>
              </p:cNvSpPr>
              <p:nvPr>
                <p:ph idx="1"/>
              </p:nvPr>
            </p:nvSpPr>
            <p:spPr>
              <a:xfrm>
                <a:off x="838200" y="1825625"/>
                <a:ext cx="6229027" cy="4667250"/>
              </a:xfrm>
            </p:spPr>
            <p:txBody>
              <a:bodyPr>
                <a:normAutofit fontScale="85000" lnSpcReduction="10000"/>
              </a:bodyPr>
              <a:lstStyle/>
              <a:p>
                <a:pPr marL="0" indent="0">
                  <a:buNone/>
                </a:pPr>
                <a:r>
                  <a:rPr lang="en-US" dirty="0"/>
                  <a:t>The gravitational-wave data obtained by the LIGO-Virgo-</a:t>
                </a:r>
                <a:r>
                  <a:rPr lang="en-US" dirty="0" err="1"/>
                  <a:t>Kagra</a:t>
                </a:r>
                <a:r>
                  <a:rPr lang="en-US" dirty="0"/>
                  <a:t> collaboration since 2015 has taught us that:</a:t>
                </a:r>
              </a:p>
              <a:p>
                <a:pPr marL="914400" lvl="1" indent="-457200">
                  <a:buFont typeface="+mj-lt"/>
                  <a:buAutoNum type="arabicPeriod"/>
                </a:pPr>
                <a:r>
                  <a:rPr lang="en-US" dirty="0">
                    <a:solidFill>
                      <a:schemeClr val="bg2">
                        <a:lumMod val="75000"/>
                      </a:schemeClr>
                    </a:solidFill>
                  </a:rPr>
                  <a:t>Compact object binaries that merge within a Hubble time exist in the Universe</a:t>
                </a:r>
              </a:p>
              <a:p>
                <a:pPr marL="914400" lvl="1" indent="-457200">
                  <a:buFont typeface="+mj-lt"/>
                  <a:buAutoNum type="arabicPeriod"/>
                </a:pPr>
                <a:r>
                  <a:rPr lang="en-US" dirty="0">
                    <a:solidFill>
                      <a:schemeClr val="bg1"/>
                    </a:solidFill>
                  </a:rPr>
                  <a:t>Neutron stars and black holes in binaries have </a:t>
                </a:r>
                <a:r>
                  <a:rPr lang="en-US" b="1" dirty="0">
                    <a:solidFill>
                      <a:schemeClr val="bg1"/>
                    </a:solidFill>
                  </a:rPr>
                  <a:t>masses</a:t>
                </a:r>
                <a:r>
                  <a:rPr lang="en-US" dirty="0">
                    <a:solidFill>
                      <a:schemeClr val="bg1"/>
                    </a:solidFill>
                  </a:rPr>
                  <a:t> spanning the range </a:t>
                </a:r>
                <a14:m>
                  <m:oMath xmlns:m="http://schemas.openxmlformats.org/officeDocument/2006/math">
                    <m:r>
                      <a:rPr lang="en-US" i="1" dirty="0" smtClean="0">
                        <a:solidFill>
                          <a:schemeClr val="bg1"/>
                        </a:solidFill>
                      </a:rPr>
                      <m:t>~</m:t>
                    </m:r>
                    <m:r>
                      <a:rPr lang="en-US" b="0" i="1" dirty="0" smtClean="0">
                        <a:solidFill>
                          <a:schemeClr val="bg1"/>
                        </a:solidFill>
                      </a:rPr>
                      <m:t>1</m:t>
                    </m:r>
                    <m:r>
                      <a:rPr lang="en-US" i="1" dirty="0" smtClean="0">
                        <a:solidFill>
                          <a:schemeClr val="bg1"/>
                        </a:solidFill>
                      </a:rPr>
                      <m:t>−100 </m:t>
                    </m:r>
                    <m:sSub>
                      <m:sSubPr>
                        <m:ctrlPr>
                          <a:rPr lang="en-US" b="0" i="1" dirty="0" smtClean="0">
                            <a:solidFill>
                              <a:schemeClr val="bg1"/>
                            </a:solidFill>
                          </a:rPr>
                        </m:ctrlPr>
                      </m:sSubPr>
                      <m:e>
                        <m:r>
                          <a:rPr lang="en-US" i="1" dirty="0" err="1" smtClean="0">
                            <a:solidFill>
                              <a:schemeClr val="bg1"/>
                            </a:solidFill>
                          </a:rPr>
                          <m:t>𝑀</m:t>
                        </m:r>
                      </m:e>
                      <m:sub>
                        <m:r>
                          <a:rPr lang="en-US" b="0" i="1" dirty="0" smtClean="0">
                            <a:solidFill>
                              <a:schemeClr val="bg1"/>
                            </a:solidFill>
                          </a:rPr>
                          <m:t>⊙</m:t>
                        </m:r>
                      </m:sub>
                    </m:sSub>
                  </m:oMath>
                </a14:m>
                <a:endParaRPr lang="en-US" dirty="0">
                  <a:solidFill>
                    <a:schemeClr val="bg1"/>
                  </a:solidFill>
                </a:endParaRPr>
              </a:p>
              <a:p>
                <a:pPr marL="914400" lvl="1" indent="-457200">
                  <a:buFont typeface="+mj-lt"/>
                  <a:buAutoNum type="arabicPeriod"/>
                </a:pPr>
                <a:r>
                  <a:rPr lang="en-US" dirty="0">
                    <a:solidFill>
                      <a:schemeClr val="bg2">
                        <a:lumMod val="75000"/>
                      </a:schemeClr>
                    </a:solidFill>
                  </a:rPr>
                  <a:t>The spins (angular momenta) of the component compact objects in these binaries are small</a:t>
                </a:r>
              </a:p>
              <a:p>
                <a:pPr marL="914400" lvl="1" indent="-457200">
                  <a:buFont typeface="+mj-lt"/>
                  <a:buAutoNum type="arabicPeriod"/>
                </a:pPr>
                <a:r>
                  <a:rPr lang="en-US" dirty="0">
                    <a:solidFill>
                      <a:schemeClr val="bg2">
                        <a:lumMod val="75000"/>
                      </a:schemeClr>
                    </a:solidFill>
                  </a:rPr>
                  <a:t>Binary neutron star mergers are the progenitors of some short gamma-ray bursts and an astrophysical site of heavy-element nucleosynthesis</a:t>
                </a:r>
              </a:p>
              <a:p>
                <a:pPr marL="914400" lvl="1" indent="-457200">
                  <a:buFont typeface="+mj-lt"/>
                  <a:buAutoNum type="arabicPeriod"/>
                </a:pPr>
                <a:r>
                  <a:rPr lang="en-US" dirty="0">
                    <a:solidFill>
                      <a:schemeClr val="bg2">
                        <a:lumMod val="75000"/>
                      </a:schemeClr>
                    </a:solidFill>
                  </a:rPr>
                  <a:t>The fraction of the total energy density of the universe contributed by gravitational waves is </a:t>
                </a:r>
                <a14:m>
                  <m:oMath xmlns:m="http://schemas.openxmlformats.org/officeDocument/2006/math">
                    <m:sSub>
                      <m:sSubPr>
                        <m:ctrlPr>
                          <a:rPr lang="en-US" b="0" i="1" smtClean="0">
                            <a:solidFill>
                              <a:schemeClr val="bg2">
                                <a:lumMod val="75000"/>
                              </a:schemeClr>
                            </a:solidFill>
                          </a:rPr>
                        </m:ctrlPr>
                      </m:sSubPr>
                      <m:e>
                        <m:r>
                          <m:rPr>
                            <m:sty m:val="p"/>
                          </m:rPr>
                          <a:rPr lang="en-US" b="0" i="0" smtClean="0">
                            <a:solidFill>
                              <a:schemeClr val="bg2">
                                <a:lumMod val="75000"/>
                              </a:schemeClr>
                            </a:solidFill>
                          </a:rPr>
                          <m:t>Ω</m:t>
                        </m:r>
                      </m:e>
                      <m:sub>
                        <m:r>
                          <m:rPr>
                            <m:sty m:val="p"/>
                          </m:rPr>
                          <a:rPr lang="en-US" b="0" i="1" smtClean="0">
                            <a:solidFill>
                              <a:schemeClr val="bg2">
                                <a:lumMod val="75000"/>
                              </a:schemeClr>
                            </a:solidFill>
                          </a:rPr>
                          <m:t>GW</m:t>
                        </m:r>
                      </m:sub>
                    </m:sSub>
                    <m:r>
                      <a:rPr lang="en-US" b="0" i="1" smtClean="0">
                        <a:solidFill>
                          <a:schemeClr val="bg2">
                            <a:lumMod val="75000"/>
                          </a:schemeClr>
                        </a:solidFill>
                      </a:rPr>
                      <m:t>≤5.8×</m:t>
                    </m:r>
                    <m:sSup>
                      <m:sSupPr>
                        <m:ctrlPr>
                          <a:rPr lang="en-US" b="0" i="1" smtClean="0">
                            <a:solidFill>
                              <a:schemeClr val="bg2">
                                <a:lumMod val="75000"/>
                              </a:schemeClr>
                            </a:solidFill>
                          </a:rPr>
                        </m:ctrlPr>
                      </m:sSupPr>
                      <m:e>
                        <m:r>
                          <a:rPr lang="en-US" b="0" i="1" smtClean="0">
                            <a:solidFill>
                              <a:schemeClr val="bg2">
                                <a:lumMod val="75000"/>
                              </a:schemeClr>
                            </a:solidFill>
                          </a:rPr>
                          <m:t>10</m:t>
                        </m:r>
                      </m:e>
                      <m:sup>
                        <m:r>
                          <a:rPr lang="en-US" b="0" i="1" smtClean="0">
                            <a:solidFill>
                              <a:schemeClr val="bg2">
                                <a:lumMod val="75000"/>
                              </a:schemeClr>
                            </a:solidFill>
                          </a:rPr>
                          <m:t>−9</m:t>
                        </m:r>
                      </m:sup>
                    </m:sSup>
                  </m:oMath>
                </a14:m>
                <a:endParaRPr lang="en-US" dirty="0">
                  <a:solidFill>
                    <a:schemeClr val="bg2">
                      <a:lumMod val="75000"/>
                    </a:schemeClr>
                  </a:solidFill>
                </a:endParaRPr>
              </a:p>
            </p:txBody>
          </p:sp>
        </mc:Choice>
        <mc:Fallback>
          <p:sp>
            <p:nvSpPr>
              <p:cNvPr id="3" name="Content Placeholder 2">
                <a:extLst>
                  <a:ext uri="{FF2B5EF4-FFF2-40B4-BE49-F238E27FC236}">
                    <a16:creationId xmlns:a16="http://schemas.microsoft.com/office/drawing/2014/main" id="{5B249A67-38B7-99E3-C6DE-AB7CC6A2B9CF}"/>
                  </a:ext>
                </a:extLst>
              </p:cNvPr>
              <p:cNvSpPr>
                <a:spLocks noGrp="1" noRot="1" noChangeAspect="1" noMove="1" noResize="1" noEditPoints="1" noAdjustHandles="1" noChangeArrowheads="1" noChangeShapeType="1" noTextEdit="1"/>
              </p:cNvSpPr>
              <p:nvPr>
                <p:ph idx="1"/>
              </p:nvPr>
            </p:nvSpPr>
            <p:spPr>
              <a:xfrm>
                <a:off x="838200" y="1825625"/>
                <a:ext cx="6229027" cy="4667250"/>
              </a:xfrm>
              <a:blipFill>
                <a:blip r:embed="rId3"/>
                <a:stretch>
                  <a:fillRect l="-1629" t="-2439"/>
                </a:stretch>
              </a:blipFill>
            </p:spPr>
            <p:txBody>
              <a:bodyPr/>
              <a:lstStyle/>
              <a:p>
                <a:r>
                  <a:rPr lang="en-US">
                    <a:noFill/>
                  </a:rPr>
                  <a:t> </a:t>
                </a:r>
              </a:p>
            </p:txBody>
          </p:sp>
        </mc:Fallback>
      </mc:AlternateContent>
      <p:pic>
        <p:nvPicPr>
          <p:cNvPr id="16" name="Picture 15" descr="A graph of a graph of a graph&#10;&#10;Description automatically generated with medium confidence">
            <a:extLst>
              <a:ext uri="{FF2B5EF4-FFF2-40B4-BE49-F238E27FC236}">
                <a16:creationId xmlns:a16="http://schemas.microsoft.com/office/drawing/2014/main" id="{29F0601E-BD38-8C44-2555-45EB75F525E7}"/>
              </a:ext>
            </a:extLst>
          </p:cNvPr>
          <p:cNvPicPr>
            <a:picLocks noChangeAspect="1"/>
          </p:cNvPicPr>
          <p:nvPr/>
        </p:nvPicPr>
        <p:blipFill>
          <a:blip r:embed="rId4"/>
          <a:stretch>
            <a:fillRect/>
          </a:stretch>
        </p:blipFill>
        <p:spPr>
          <a:xfrm>
            <a:off x="6938736" y="1532456"/>
            <a:ext cx="4991100" cy="4927600"/>
          </a:xfrm>
          <a:prstGeom prst="rect">
            <a:avLst/>
          </a:prstGeom>
        </p:spPr>
      </p:pic>
      <p:sp>
        <p:nvSpPr>
          <p:cNvPr id="18" name="Rectangle 17">
            <a:extLst>
              <a:ext uri="{FF2B5EF4-FFF2-40B4-BE49-F238E27FC236}">
                <a16:creationId xmlns:a16="http://schemas.microsoft.com/office/drawing/2014/main" id="{94B0AD6F-8E0E-609A-D7FC-3C5EF1BD417E}"/>
              </a:ext>
            </a:extLst>
          </p:cNvPr>
          <p:cNvSpPr/>
          <p:nvPr/>
        </p:nvSpPr>
        <p:spPr>
          <a:xfrm>
            <a:off x="7571084" y="6143276"/>
            <a:ext cx="1863202" cy="276999"/>
          </a:xfrm>
          <a:prstGeom prst="rect">
            <a:avLst/>
          </a:prstGeom>
        </p:spPr>
        <p:txBody>
          <a:bodyPr wrap="none">
            <a:spAutoFit/>
          </a:bodyPr>
          <a:lstStyle/>
          <a:p>
            <a:r>
              <a:rPr lang="en-US" sz="1200" dirty="0">
                <a:solidFill>
                  <a:schemeClr val="bg1"/>
                </a:solidFill>
              </a:rPr>
              <a:t>LVK PRX 13, 011048 (2023)</a:t>
            </a:r>
          </a:p>
        </p:txBody>
      </p:sp>
    </p:spTree>
    <p:extLst>
      <p:ext uri="{BB962C8B-B14F-4D97-AF65-F5344CB8AC3E}">
        <p14:creationId xmlns:p14="http://schemas.microsoft.com/office/powerpoint/2010/main" val="242941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graph showing a curve&#10;&#10;Description automatically generated with medium confidence">
            <a:extLst>
              <a:ext uri="{FF2B5EF4-FFF2-40B4-BE49-F238E27FC236}">
                <a16:creationId xmlns:a16="http://schemas.microsoft.com/office/drawing/2014/main" id="{9457644E-4BDC-38E2-0977-132C0FF6FA48}"/>
              </a:ext>
            </a:extLst>
          </p:cNvPr>
          <p:cNvPicPr>
            <a:picLocks noChangeAspect="1"/>
          </p:cNvPicPr>
          <p:nvPr/>
        </p:nvPicPr>
        <p:blipFill>
          <a:blip r:embed="rId2"/>
          <a:stretch>
            <a:fillRect/>
          </a:stretch>
        </p:blipFill>
        <p:spPr>
          <a:xfrm>
            <a:off x="7678534" y="4336686"/>
            <a:ext cx="3360914" cy="2330090"/>
          </a:xfrm>
          <a:prstGeom prst="rect">
            <a:avLst/>
          </a:prstGeom>
        </p:spPr>
      </p:pic>
      <p:pic>
        <p:nvPicPr>
          <p:cNvPr id="14" name="Picture 13">
            <a:extLst>
              <a:ext uri="{FF2B5EF4-FFF2-40B4-BE49-F238E27FC236}">
                <a16:creationId xmlns:a16="http://schemas.microsoft.com/office/drawing/2014/main" id="{04652D5E-E959-7F6B-AAE3-1495A61281E8}"/>
              </a:ext>
            </a:extLst>
          </p:cNvPr>
          <p:cNvPicPr>
            <a:picLocks noGrp="1" noRot="1" noChangeAspect="1" noMove="1" noResize="1" noEditPoints="1" noAdjustHandles="1" noChangeArrowheads="1" noChangeShapeType="1" noCrop="1"/>
          </p:cNvPicPr>
          <p:nvPr/>
        </p:nvPicPr>
        <p:blipFill>
          <a:blip r:embed="rId3"/>
          <a:stretch>
            <a:fillRect/>
          </a:stretch>
        </p:blipFill>
        <p:spPr>
          <a:xfrm>
            <a:off x="7678534" y="1555316"/>
            <a:ext cx="3461636" cy="2552359"/>
          </a:xfrm>
          <a:prstGeom prst="rect">
            <a:avLst/>
          </a:prstGeom>
        </p:spPr>
      </p:pic>
      <p:sp>
        <p:nvSpPr>
          <p:cNvPr id="2" name="Title 1">
            <a:extLst>
              <a:ext uri="{FF2B5EF4-FFF2-40B4-BE49-F238E27FC236}">
                <a16:creationId xmlns:a16="http://schemas.microsoft.com/office/drawing/2014/main" id="{CC71A616-AC50-AE45-E7CF-7A5974ABD173}"/>
              </a:ext>
            </a:extLst>
          </p:cNvPr>
          <p:cNvSpPr>
            <a:spLocks noGrp="1"/>
          </p:cNvSpPr>
          <p:nvPr>
            <p:ph type="title"/>
          </p:nvPr>
        </p:nvSpPr>
        <p:spPr/>
        <p:txBody>
          <a:bodyPr/>
          <a:lstStyle/>
          <a:p>
            <a:r>
              <a:rPr lang="en-US" dirty="0"/>
              <a:t>What we’ve learned</a:t>
            </a:r>
          </a:p>
        </p:txBody>
      </p:sp>
      <p:sp>
        <p:nvSpPr>
          <p:cNvPr id="4" name="Slide Number Placeholder 3">
            <a:extLst>
              <a:ext uri="{FF2B5EF4-FFF2-40B4-BE49-F238E27FC236}">
                <a16:creationId xmlns:a16="http://schemas.microsoft.com/office/drawing/2014/main" id="{798473BF-5A35-E265-0B06-3F03980290B3}"/>
              </a:ext>
            </a:extLst>
          </p:cNvPr>
          <p:cNvSpPr>
            <a:spLocks noGrp="1"/>
          </p:cNvSpPr>
          <p:nvPr>
            <p:ph type="sldNum" sz="quarter" idx="12"/>
          </p:nvPr>
        </p:nvSpPr>
        <p:spPr/>
        <p:txBody>
          <a:bodyPr/>
          <a:lstStyle/>
          <a:p>
            <a:fld id="{6349BA63-E312-2546-9DC3-F57F6D815FBE}" type="slidenum">
              <a:rPr lang="en-US" smtClean="0"/>
              <a:t>8</a:t>
            </a:fld>
            <a:endParaRPr lang="en-US" dirty="0"/>
          </a:p>
        </p:txBody>
      </p:sp>
      <p:cxnSp>
        <p:nvCxnSpPr>
          <p:cNvPr id="5" name="Straight Connector 4">
            <a:extLst>
              <a:ext uri="{FF2B5EF4-FFF2-40B4-BE49-F238E27FC236}">
                <a16:creationId xmlns:a16="http://schemas.microsoft.com/office/drawing/2014/main" id="{A067018C-9BA0-5B5E-3F87-C3434FCF7520}"/>
              </a:ext>
            </a:extLst>
          </p:cNvPr>
          <p:cNvCxnSpPr/>
          <p:nvPr/>
        </p:nvCxnSpPr>
        <p:spPr>
          <a:xfrm>
            <a:off x="746539" y="1319348"/>
            <a:ext cx="10698922"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9003562-F7FE-D4EA-3370-F6BA4DC46390}"/>
              </a:ext>
            </a:extLst>
          </p:cNvPr>
          <p:cNvSpPr txBox="1"/>
          <p:nvPr/>
        </p:nvSpPr>
        <p:spPr>
          <a:xfrm>
            <a:off x="7898251" y="1343921"/>
            <a:ext cx="3164429" cy="307777"/>
          </a:xfrm>
          <a:prstGeom prst="rect">
            <a:avLst/>
          </a:prstGeom>
          <a:noFill/>
        </p:spPr>
        <p:txBody>
          <a:bodyPr wrap="square" rtlCol="0">
            <a:spAutoFit/>
          </a:bodyPr>
          <a:lstStyle/>
          <a:p>
            <a:pPr algn="ctr"/>
            <a:r>
              <a:rPr lang="en-US" sz="1400" dirty="0">
                <a:solidFill>
                  <a:schemeClr val="bg1"/>
                </a:solidFill>
              </a:rPr>
              <a:t>Binary black hole spin magnitude</a:t>
            </a:r>
          </a:p>
        </p:txBody>
      </p:sp>
      <p:sp>
        <p:nvSpPr>
          <p:cNvPr id="11" name="TextBox 10">
            <a:extLst>
              <a:ext uri="{FF2B5EF4-FFF2-40B4-BE49-F238E27FC236}">
                <a16:creationId xmlns:a16="http://schemas.microsoft.com/office/drawing/2014/main" id="{CD30C067-E103-22E3-0E9B-DD21856071B1}"/>
              </a:ext>
            </a:extLst>
          </p:cNvPr>
          <p:cNvSpPr txBox="1"/>
          <p:nvPr/>
        </p:nvSpPr>
        <p:spPr>
          <a:xfrm>
            <a:off x="7779256" y="4005361"/>
            <a:ext cx="3360914" cy="307777"/>
          </a:xfrm>
          <a:prstGeom prst="rect">
            <a:avLst/>
          </a:prstGeom>
          <a:noFill/>
        </p:spPr>
        <p:txBody>
          <a:bodyPr wrap="square" rtlCol="0">
            <a:spAutoFit/>
          </a:bodyPr>
          <a:lstStyle/>
          <a:p>
            <a:pPr algn="ctr"/>
            <a:r>
              <a:rPr lang="en-US" sz="1400" dirty="0">
                <a:solidFill>
                  <a:schemeClr val="bg1"/>
                </a:solidFill>
              </a:rPr>
              <a:t>Neutron star-black hole spin magnitude</a:t>
            </a:r>
          </a:p>
        </p:txBody>
      </p:sp>
      <mc:AlternateContent xmlns:mc="http://schemas.openxmlformats.org/markup-compatibility/2006">
        <mc:Choice xmlns:a14="http://schemas.microsoft.com/office/drawing/2010/main" Requires="a14">
          <p:sp>
            <p:nvSpPr>
              <p:cNvPr id="12" name="Content Placeholder 2">
                <a:extLst>
                  <a:ext uri="{FF2B5EF4-FFF2-40B4-BE49-F238E27FC236}">
                    <a16:creationId xmlns:a16="http://schemas.microsoft.com/office/drawing/2014/main" id="{F1F69373-A4CD-0916-E817-1BB93F56B98D}"/>
                  </a:ext>
                </a:extLst>
              </p:cNvPr>
              <p:cNvSpPr>
                <a:spLocks noGrp="1"/>
              </p:cNvSpPr>
              <p:nvPr>
                <p:ph idx="1"/>
              </p:nvPr>
            </p:nvSpPr>
            <p:spPr>
              <a:xfrm>
                <a:off x="838200" y="1825625"/>
                <a:ext cx="6229027" cy="4667250"/>
              </a:xfrm>
            </p:spPr>
            <p:txBody>
              <a:bodyPr>
                <a:normAutofit fontScale="85000" lnSpcReduction="10000"/>
              </a:bodyPr>
              <a:lstStyle/>
              <a:p>
                <a:pPr marL="0" indent="0">
                  <a:buNone/>
                </a:pPr>
                <a:r>
                  <a:rPr lang="en-US" dirty="0"/>
                  <a:t>The gravitational-wave data obtained by the LIGO-Virgo-</a:t>
                </a:r>
                <a:r>
                  <a:rPr lang="en-US" dirty="0" err="1"/>
                  <a:t>Kagra</a:t>
                </a:r>
                <a:r>
                  <a:rPr lang="en-US" dirty="0"/>
                  <a:t> collaboration since 2015 has taught us that:</a:t>
                </a:r>
              </a:p>
              <a:p>
                <a:pPr marL="914400" lvl="1" indent="-457200">
                  <a:buFont typeface="+mj-lt"/>
                  <a:buAutoNum type="arabicPeriod"/>
                </a:pPr>
                <a:r>
                  <a:rPr lang="en-US" dirty="0">
                    <a:solidFill>
                      <a:schemeClr val="bg2">
                        <a:lumMod val="75000"/>
                      </a:schemeClr>
                    </a:solidFill>
                  </a:rPr>
                  <a:t>Compact object binaries that merge within a Hubble time exist in the Universe</a:t>
                </a:r>
              </a:p>
              <a:p>
                <a:pPr marL="914400" lvl="1" indent="-457200">
                  <a:buFont typeface="+mj-lt"/>
                  <a:buAutoNum type="arabicPeriod"/>
                </a:pPr>
                <a:r>
                  <a:rPr lang="en-US" dirty="0">
                    <a:solidFill>
                      <a:schemeClr val="bg2">
                        <a:lumMod val="75000"/>
                      </a:schemeClr>
                    </a:solidFill>
                  </a:rPr>
                  <a:t>Neutron stars and black holes in binaries have masses spanning the range </a:t>
                </a:r>
                <a14:m>
                  <m:oMath xmlns:m="http://schemas.openxmlformats.org/officeDocument/2006/math">
                    <m:r>
                      <a:rPr lang="en-US" i="1" dirty="0" smtClean="0">
                        <a:solidFill>
                          <a:schemeClr val="bg2">
                            <a:lumMod val="75000"/>
                          </a:schemeClr>
                        </a:solidFill>
                        <a:latin typeface="Cambria Math" panose="02040503050406030204" pitchFamily="18" charset="0"/>
                      </a:rPr>
                      <m:t>~</m:t>
                    </m:r>
                    <m:r>
                      <a:rPr lang="en-US" b="0" i="1" dirty="0" smtClean="0">
                        <a:solidFill>
                          <a:schemeClr val="bg2">
                            <a:lumMod val="75000"/>
                          </a:schemeClr>
                        </a:solidFill>
                        <a:latin typeface="Cambria Math" panose="02040503050406030204" pitchFamily="18" charset="0"/>
                      </a:rPr>
                      <m:t>1</m:t>
                    </m:r>
                    <m:r>
                      <a:rPr lang="en-US" i="1" dirty="0" smtClean="0">
                        <a:solidFill>
                          <a:schemeClr val="bg2">
                            <a:lumMod val="75000"/>
                          </a:schemeClr>
                        </a:solidFill>
                        <a:latin typeface="Cambria Math" panose="02040503050406030204" pitchFamily="18" charset="0"/>
                      </a:rPr>
                      <m:t>−100 </m:t>
                    </m:r>
                    <m:sSub>
                      <m:sSubPr>
                        <m:ctrlPr>
                          <a:rPr lang="en-US" b="0" i="1" dirty="0" smtClean="0">
                            <a:solidFill>
                              <a:schemeClr val="bg2">
                                <a:lumMod val="75000"/>
                              </a:schemeClr>
                            </a:solidFill>
                            <a:latin typeface="Cambria Math" panose="02040503050406030204" pitchFamily="18" charset="0"/>
                          </a:rPr>
                        </m:ctrlPr>
                      </m:sSubPr>
                      <m:e>
                        <m:r>
                          <a:rPr lang="en-US" i="1" dirty="0" err="1" smtClean="0">
                            <a:solidFill>
                              <a:schemeClr val="bg2">
                                <a:lumMod val="75000"/>
                              </a:schemeClr>
                            </a:solidFill>
                            <a:latin typeface="Cambria Math" panose="02040503050406030204" pitchFamily="18" charset="0"/>
                          </a:rPr>
                          <m:t>𝑀</m:t>
                        </m:r>
                      </m:e>
                      <m:sub>
                        <m:r>
                          <a:rPr lang="en-US" b="0" i="1" dirty="0" smtClean="0">
                            <a:solidFill>
                              <a:schemeClr val="bg2">
                                <a:lumMod val="75000"/>
                              </a:schemeClr>
                            </a:solidFill>
                            <a:latin typeface="Cambria Math" panose="02040503050406030204" pitchFamily="18" charset="0"/>
                          </a:rPr>
                          <m:t>⊙</m:t>
                        </m:r>
                      </m:sub>
                    </m:sSub>
                  </m:oMath>
                </a14:m>
                <a:endParaRPr lang="en-US" dirty="0">
                  <a:solidFill>
                    <a:schemeClr val="bg2">
                      <a:lumMod val="75000"/>
                    </a:schemeClr>
                  </a:solidFill>
                </a:endParaRPr>
              </a:p>
              <a:p>
                <a:pPr marL="914400" lvl="1" indent="-457200">
                  <a:buFont typeface="+mj-lt"/>
                  <a:buAutoNum type="arabicPeriod"/>
                </a:pPr>
                <a:r>
                  <a:rPr lang="en-US" dirty="0"/>
                  <a:t>The </a:t>
                </a:r>
                <a:r>
                  <a:rPr lang="en-US" b="1" dirty="0"/>
                  <a:t>spins </a:t>
                </a:r>
                <a:r>
                  <a:rPr lang="en-US" dirty="0"/>
                  <a:t>(angular momenta) of the component compact objects in these binaries are small</a:t>
                </a:r>
              </a:p>
              <a:p>
                <a:pPr marL="914400" lvl="1" indent="-457200">
                  <a:buFont typeface="+mj-lt"/>
                  <a:buAutoNum type="arabicPeriod"/>
                </a:pPr>
                <a:r>
                  <a:rPr lang="en-US" dirty="0">
                    <a:solidFill>
                      <a:schemeClr val="bg2">
                        <a:lumMod val="75000"/>
                      </a:schemeClr>
                    </a:solidFill>
                  </a:rPr>
                  <a:t>Binary neutron star mergers are the progenitors of some short gamma-ray bursts and an astrophysical site of heavy-element nucleosynthesis</a:t>
                </a:r>
              </a:p>
              <a:p>
                <a:pPr marL="914400" lvl="1" indent="-457200">
                  <a:buFont typeface="+mj-lt"/>
                  <a:buAutoNum type="arabicPeriod"/>
                </a:pPr>
                <a:r>
                  <a:rPr lang="en-US" dirty="0">
                    <a:solidFill>
                      <a:schemeClr val="bg2">
                        <a:lumMod val="75000"/>
                      </a:schemeClr>
                    </a:solidFill>
                  </a:rPr>
                  <a:t>The fraction of the total energy density of the universe contributed by gravitational waves is </a:t>
                </a:r>
                <a14:m>
                  <m:oMath xmlns:m="http://schemas.openxmlformats.org/officeDocument/2006/math">
                    <m:sSub>
                      <m:sSubPr>
                        <m:ctrlPr>
                          <a:rPr lang="en-US" b="0" i="1" smtClean="0">
                            <a:solidFill>
                              <a:schemeClr val="bg2">
                                <a:lumMod val="75000"/>
                              </a:schemeClr>
                            </a:solidFill>
                            <a:latin typeface="Cambria Math" panose="02040503050406030204" pitchFamily="18" charset="0"/>
                          </a:rPr>
                        </m:ctrlPr>
                      </m:sSubPr>
                      <m:e>
                        <m:r>
                          <m:rPr>
                            <m:sty m:val="p"/>
                          </m:rPr>
                          <a:rPr lang="en-US" b="0" i="0" smtClean="0">
                            <a:solidFill>
                              <a:schemeClr val="bg2">
                                <a:lumMod val="75000"/>
                              </a:schemeClr>
                            </a:solidFill>
                            <a:latin typeface="Cambria Math" panose="02040503050406030204" pitchFamily="18" charset="0"/>
                          </a:rPr>
                          <m:t>Ω</m:t>
                        </m:r>
                      </m:e>
                      <m:sub>
                        <m:r>
                          <m:rPr>
                            <m:sty m:val="p"/>
                          </m:rPr>
                          <a:rPr lang="en-US" b="0" i="1" smtClean="0">
                            <a:solidFill>
                              <a:schemeClr val="bg2">
                                <a:lumMod val="75000"/>
                              </a:schemeClr>
                            </a:solidFill>
                            <a:latin typeface="Cambria Math" panose="02040503050406030204" pitchFamily="18" charset="0"/>
                          </a:rPr>
                          <m:t>GW</m:t>
                        </m:r>
                      </m:sub>
                    </m:sSub>
                    <m:r>
                      <a:rPr lang="en-US" b="0" i="1" smtClean="0">
                        <a:solidFill>
                          <a:schemeClr val="bg2">
                            <a:lumMod val="75000"/>
                          </a:schemeClr>
                        </a:solidFill>
                        <a:latin typeface="Cambria Math" panose="02040503050406030204" pitchFamily="18" charset="0"/>
                      </a:rPr>
                      <m:t>≤5.8×</m:t>
                    </m:r>
                    <m:sSup>
                      <m:sSupPr>
                        <m:ctrlPr>
                          <a:rPr lang="en-US" b="0" i="1" smtClean="0">
                            <a:solidFill>
                              <a:schemeClr val="bg2">
                                <a:lumMod val="75000"/>
                              </a:schemeClr>
                            </a:solidFill>
                            <a:latin typeface="Cambria Math" panose="02040503050406030204" pitchFamily="18" charset="0"/>
                          </a:rPr>
                        </m:ctrlPr>
                      </m:sSupPr>
                      <m:e>
                        <m:r>
                          <a:rPr lang="en-US" b="0" i="1" smtClean="0">
                            <a:solidFill>
                              <a:schemeClr val="bg2">
                                <a:lumMod val="75000"/>
                              </a:schemeClr>
                            </a:solidFill>
                            <a:latin typeface="Cambria Math" panose="02040503050406030204" pitchFamily="18" charset="0"/>
                          </a:rPr>
                          <m:t>10</m:t>
                        </m:r>
                      </m:e>
                      <m:sup>
                        <m:r>
                          <a:rPr lang="en-US" b="0" i="1" smtClean="0">
                            <a:solidFill>
                              <a:schemeClr val="bg2">
                                <a:lumMod val="75000"/>
                              </a:schemeClr>
                            </a:solidFill>
                            <a:latin typeface="Cambria Math" panose="02040503050406030204" pitchFamily="18" charset="0"/>
                          </a:rPr>
                          <m:t>−9</m:t>
                        </m:r>
                      </m:sup>
                    </m:sSup>
                  </m:oMath>
                </a14:m>
                <a:endParaRPr lang="en-US" dirty="0">
                  <a:solidFill>
                    <a:schemeClr val="bg2">
                      <a:lumMod val="75000"/>
                    </a:schemeClr>
                  </a:solidFill>
                </a:endParaRPr>
              </a:p>
            </p:txBody>
          </p:sp>
        </mc:Choice>
        <mc:Fallback>
          <p:sp>
            <p:nvSpPr>
              <p:cNvPr id="12" name="Content Placeholder 2">
                <a:extLst>
                  <a:ext uri="{FF2B5EF4-FFF2-40B4-BE49-F238E27FC236}">
                    <a16:creationId xmlns:a16="http://schemas.microsoft.com/office/drawing/2014/main" id="{F1F69373-A4CD-0916-E817-1BB93F56B98D}"/>
                  </a:ext>
                </a:extLst>
              </p:cNvPr>
              <p:cNvSpPr>
                <a:spLocks noGrp="1" noRot="1" noChangeAspect="1" noMove="1" noResize="1" noEditPoints="1" noAdjustHandles="1" noChangeArrowheads="1" noChangeShapeType="1" noTextEdit="1"/>
              </p:cNvSpPr>
              <p:nvPr>
                <p:ph idx="1"/>
              </p:nvPr>
            </p:nvSpPr>
            <p:spPr>
              <a:xfrm>
                <a:off x="838200" y="1825625"/>
                <a:ext cx="6229027" cy="4667250"/>
              </a:xfrm>
              <a:blipFill>
                <a:blip r:embed="rId4"/>
                <a:stretch>
                  <a:fillRect l="-1629" t="-2439"/>
                </a:stretch>
              </a:blipFill>
            </p:spPr>
            <p:txBody>
              <a:bodyPr/>
              <a:lstStyle/>
              <a:p>
                <a:r>
                  <a:rPr lang="en-US">
                    <a:noFill/>
                  </a:rPr>
                  <a:t> </a:t>
                </a:r>
              </a:p>
            </p:txBody>
          </p:sp>
        </mc:Fallback>
      </mc:AlternateContent>
      <p:sp>
        <p:nvSpPr>
          <p:cNvPr id="18" name="Rectangle 17">
            <a:extLst>
              <a:ext uri="{FF2B5EF4-FFF2-40B4-BE49-F238E27FC236}">
                <a16:creationId xmlns:a16="http://schemas.microsoft.com/office/drawing/2014/main" id="{9787DBE4-BC2B-4A5C-D122-42328E703961}"/>
              </a:ext>
            </a:extLst>
          </p:cNvPr>
          <p:cNvSpPr/>
          <p:nvPr/>
        </p:nvSpPr>
        <p:spPr>
          <a:xfrm>
            <a:off x="7464904" y="3824094"/>
            <a:ext cx="1863202" cy="276999"/>
          </a:xfrm>
          <a:prstGeom prst="rect">
            <a:avLst/>
          </a:prstGeom>
        </p:spPr>
        <p:txBody>
          <a:bodyPr wrap="none">
            <a:spAutoFit/>
          </a:bodyPr>
          <a:lstStyle/>
          <a:p>
            <a:r>
              <a:rPr lang="en-US" sz="1200" dirty="0">
                <a:solidFill>
                  <a:schemeClr val="bg1"/>
                </a:solidFill>
              </a:rPr>
              <a:t>LVK PRX 13, 011048 (2023)</a:t>
            </a:r>
          </a:p>
        </p:txBody>
      </p:sp>
      <p:sp>
        <p:nvSpPr>
          <p:cNvPr id="19" name="TextBox 18">
            <a:extLst>
              <a:ext uri="{FF2B5EF4-FFF2-40B4-BE49-F238E27FC236}">
                <a16:creationId xmlns:a16="http://schemas.microsoft.com/office/drawing/2014/main" id="{C58D1ED3-242D-1E9A-3D22-D6E7017D85D9}"/>
              </a:ext>
            </a:extLst>
          </p:cNvPr>
          <p:cNvSpPr txBox="1"/>
          <p:nvPr/>
        </p:nvSpPr>
        <p:spPr>
          <a:xfrm>
            <a:off x="7175641" y="6444476"/>
            <a:ext cx="2441728" cy="276999"/>
          </a:xfrm>
          <a:prstGeom prst="rect">
            <a:avLst/>
          </a:prstGeom>
          <a:noFill/>
        </p:spPr>
        <p:txBody>
          <a:bodyPr wrap="square" rtlCol="0">
            <a:spAutoFit/>
          </a:bodyPr>
          <a:lstStyle/>
          <a:p>
            <a:pPr algn="ctr"/>
            <a:r>
              <a:rPr lang="en-US" sz="1200" dirty="0">
                <a:solidFill>
                  <a:schemeClr val="bg1"/>
                </a:solidFill>
              </a:rPr>
              <a:t>SB+ MNRAS 518, 5298 (2022)</a:t>
            </a:r>
          </a:p>
        </p:txBody>
      </p:sp>
    </p:spTree>
    <p:extLst>
      <p:ext uri="{BB962C8B-B14F-4D97-AF65-F5344CB8AC3E}">
        <p14:creationId xmlns:p14="http://schemas.microsoft.com/office/powerpoint/2010/main" val="1532517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1A616-AC50-AE45-E7CF-7A5974ABD173}"/>
              </a:ext>
            </a:extLst>
          </p:cNvPr>
          <p:cNvSpPr>
            <a:spLocks noGrp="1"/>
          </p:cNvSpPr>
          <p:nvPr>
            <p:ph type="title"/>
          </p:nvPr>
        </p:nvSpPr>
        <p:spPr/>
        <p:txBody>
          <a:bodyPr/>
          <a:lstStyle/>
          <a:p>
            <a:r>
              <a:rPr lang="en-US" dirty="0"/>
              <a:t>What we’ve learned</a:t>
            </a:r>
          </a:p>
        </p:txBody>
      </p:sp>
      <p:sp>
        <p:nvSpPr>
          <p:cNvPr id="4" name="Slide Number Placeholder 3">
            <a:extLst>
              <a:ext uri="{FF2B5EF4-FFF2-40B4-BE49-F238E27FC236}">
                <a16:creationId xmlns:a16="http://schemas.microsoft.com/office/drawing/2014/main" id="{798473BF-5A35-E265-0B06-3F03980290B3}"/>
              </a:ext>
            </a:extLst>
          </p:cNvPr>
          <p:cNvSpPr>
            <a:spLocks noGrp="1"/>
          </p:cNvSpPr>
          <p:nvPr>
            <p:ph type="sldNum" sz="quarter" idx="12"/>
          </p:nvPr>
        </p:nvSpPr>
        <p:spPr/>
        <p:txBody>
          <a:bodyPr/>
          <a:lstStyle/>
          <a:p>
            <a:fld id="{6349BA63-E312-2546-9DC3-F57F6D815FBE}" type="slidenum">
              <a:rPr lang="en-US" smtClean="0"/>
              <a:t>9</a:t>
            </a:fld>
            <a:endParaRPr lang="en-US" dirty="0"/>
          </a:p>
        </p:txBody>
      </p:sp>
      <p:cxnSp>
        <p:nvCxnSpPr>
          <p:cNvPr id="5" name="Straight Connector 4">
            <a:extLst>
              <a:ext uri="{FF2B5EF4-FFF2-40B4-BE49-F238E27FC236}">
                <a16:creationId xmlns:a16="http://schemas.microsoft.com/office/drawing/2014/main" id="{A067018C-9BA0-5B5E-3F87-C3434FCF7520}"/>
              </a:ext>
            </a:extLst>
          </p:cNvPr>
          <p:cNvCxnSpPr/>
          <p:nvPr/>
        </p:nvCxnSpPr>
        <p:spPr>
          <a:xfrm>
            <a:off x="746539" y="1319348"/>
            <a:ext cx="10698922"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33903154-3FC0-BBA3-B9B2-B9CE4AF9CD88}"/>
                  </a:ext>
                </a:extLst>
              </p:cNvPr>
              <p:cNvSpPr>
                <a:spLocks noGrp="1"/>
              </p:cNvSpPr>
              <p:nvPr>
                <p:ph idx="1"/>
              </p:nvPr>
            </p:nvSpPr>
            <p:spPr>
              <a:xfrm>
                <a:off x="838200" y="1825625"/>
                <a:ext cx="6229027" cy="4667250"/>
              </a:xfrm>
            </p:spPr>
            <p:txBody>
              <a:bodyPr>
                <a:normAutofit fontScale="85000" lnSpcReduction="10000"/>
              </a:bodyPr>
              <a:lstStyle/>
              <a:p>
                <a:pPr marL="0" indent="0">
                  <a:buNone/>
                </a:pPr>
                <a:r>
                  <a:rPr lang="en-US" dirty="0"/>
                  <a:t>The gravitational-wave data obtained by the LIGO-Virgo-</a:t>
                </a:r>
                <a:r>
                  <a:rPr lang="en-US" dirty="0" err="1"/>
                  <a:t>Kagra</a:t>
                </a:r>
                <a:r>
                  <a:rPr lang="en-US" dirty="0"/>
                  <a:t> collaboration since 2015 has taught us that:</a:t>
                </a:r>
              </a:p>
              <a:p>
                <a:pPr marL="914400" lvl="1" indent="-457200">
                  <a:buFont typeface="+mj-lt"/>
                  <a:buAutoNum type="arabicPeriod"/>
                </a:pPr>
                <a:r>
                  <a:rPr lang="en-US" dirty="0">
                    <a:solidFill>
                      <a:schemeClr val="bg2">
                        <a:lumMod val="75000"/>
                      </a:schemeClr>
                    </a:solidFill>
                  </a:rPr>
                  <a:t>Compact object binaries that merge within a Hubble time exist in the Universe</a:t>
                </a:r>
              </a:p>
              <a:p>
                <a:pPr marL="914400" lvl="1" indent="-457200">
                  <a:buFont typeface="+mj-lt"/>
                  <a:buAutoNum type="arabicPeriod"/>
                </a:pPr>
                <a:r>
                  <a:rPr lang="en-US" dirty="0">
                    <a:solidFill>
                      <a:schemeClr val="bg2">
                        <a:lumMod val="75000"/>
                      </a:schemeClr>
                    </a:solidFill>
                  </a:rPr>
                  <a:t>Neutron stars and black holes in binaries have masses spanning the range </a:t>
                </a:r>
                <a14:m>
                  <m:oMath xmlns:m="http://schemas.openxmlformats.org/officeDocument/2006/math">
                    <m:r>
                      <a:rPr lang="en-US" i="1" dirty="0" smtClean="0">
                        <a:solidFill>
                          <a:schemeClr val="bg2">
                            <a:lumMod val="75000"/>
                          </a:schemeClr>
                        </a:solidFill>
                        <a:latin typeface="Cambria Math" panose="02040503050406030204" pitchFamily="18" charset="0"/>
                      </a:rPr>
                      <m:t>~</m:t>
                    </m:r>
                    <m:r>
                      <a:rPr lang="en-US" b="0" i="1" dirty="0" smtClean="0">
                        <a:solidFill>
                          <a:schemeClr val="bg2">
                            <a:lumMod val="75000"/>
                          </a:schemeClr>
                        </a:solidFill>
                        <a:latin typeface="Cambria Math" panose="02040503050406030204" pitchFamily="18" charset="0"/>
                      </a:rPr>
                      <m:t>1</m:t>
                    </m:r>
                    <m:r>
                      <a:rPr lang="en-US" i="1" dirty="0" smtClean="0">
                        <a:solidFill>
                          <a:schemeClr val="bg2">
                            <a:lumMod val="75000"/>
                          </a:schemeClr>
                        </a:solidFill>
                        <a:latin typeface="Cambria Math" panose="02040503050406030204" pitchFamily="18" charset="0"/>
                      </a:rPr>
                      <m:t>−100 </m:t>
                    </m:r>
                    <m:sSub>
                      <m:sSubPr>
                        <m:ctrlPr>
                          <a:rPr lang="en-US" b="0" i="1" dirty="0" smtClean="0">
                            <a:solidFill>
                              <a:schemeClr val="bg2">
                                <a:lumMod val="75000"/>
                              </a:schemeClr>
                            </a:solidFill>
                            <a:latin typeface="Cambria Math" panose="02040503050406030204" pitchFamily="18" charset="0"/>
                          </a:rPr>
                        </m:ctrlPr>
                      </m:sSubPr>
                      <m:e>
                        <m:r>
                          <a:rPr lang="en-US" i="1" dirty="0" err="1" smtClean="0">
                            <a:solidFill>
                              <a:schemeClr val="bg2">
                                <a:lumMod val="75000"/>
                              </a:schemeClr>
                            </a:solidFill>
                            <a:latin typeface="Cambria Math" panose="02040503050406030204" pitchFamily="18" charset="0"/>
                          </a:rPr>
                          <m:t>𝑀</m:t>
                        </m:r>
                      </m:e>
                      <m:sub>
                        <m:r>
                          <a:rPr lang="en-US" b="0" i="1" dirty="0" smtClean="0">
                            <a:solidFill>
                              <a:schemeClr val="bg2">
                                <a:lumMod val="75000"/>
                              </a:schemeClr>
                            </a:solidFill>
                            <a:latin typeface="Cambria Math" panose="02040503050406030204" pitchFamily="18" charset="0"/>
                          </a:rPr>
                          <m:t>⊙</m:t>
                        </m:r>
                      </m:sub>
                    </m:sSub>
                  </m:oMath>
                </a14:m>
                <a:endParaRPr lang="en-US" dirty="0">
                  <a:solidFill>
                    <a:schemeClr val="bg2">
                      <a:lumMod val="75000"/>
                    </a:schemeClr>
                  </a:solidFill>
                </a:endParaRPr>
              </a:p>
              <a:p>
                <a:pPr marL="914400" lvl="1" indent="-457200">
                  <a:buFont typeface="+mj-lt"/>
                  <a:buAutoNum type="arabicPeriod"/>
                </a:pPr>
                <a:r>
                  <a:rPr lang="en-US" dirty="0">
                    <a:solidFill>
                      <a:schemeClr val="bg2">
                        <a:lumMod val="75000"/>
                      </a:schemeClr>
                    </a:solidFill>
                  </a:rPr>
                  <a:t>The spins (angular momenta) of the component compact objects in these binaries are small</a:t>
                </a:r>
              </a:p>
              <a:p>
                <a:pPr marL="914400" lvl="1" indent="-457200">
                  <a:buFont typeface="+mj-lt"/>
                  <a:buAutoNum type="arabicPeriod"/>
                </a:pPr>
                <a:r>
                  <a:rPr lang="en-US" b="1" dirty="0"/>
                  <a:t>Binary neutron star mergers </a:t>
                </a:r>
                <a:r>
                  <a:rPr lang="en-US" dirty="0"/>
                  <a:t>are the progenitors of some </a:t>
                </a:r>
                <a:r>
                  <a:rPr lang="en-US" b="1" dirty="0"/>
                  <a:t>short gamma-ray bursts </a:t>
                </a:r>
                <a:r>
                  <a:rPr lang="en-US" dirty="0"/>
                  <a:t>and an astrophysical site of </a:t>
                </a:r>
                <a:r>
                  <a:rPr lang="en-US" b="1" dirty="0"/>
                  <a:t>heavy-element nucleosynthesis</a:t>
                </a:r>
              </a:p>
              <a:p>
                <a:pPr marL="914400" lvl="1" indent="-457200">
                  <a:buFont typeface="+mj-lt"/>
                  <a:buAutoNum type="arabicPeriod"/>
                </a:pPr>
                <a:r>
                  <a:rPr lang="en-US" dirty="0">
                    <a:solidFill>
                      <a:schemeClr val="bg2">
                        <a:lumMod val="75000"/>
                      </a:schemeClr>
                    </a:solidFill>
                  </a:rPr>
                  <a:t>The fraction of the total energy density of the universe contributed by gravitational waves is </a:t>
                </a:r>
                <a14:m>
                  <m:oMath xmlns:m="http://schemas.openxmlformats.org/officeDocument/2006/math">
                    <m:sSub>
                      <m:sSubPr>
                        <m:ctrlPr>
                          <a:rPr lang="en-US" b="0" i="1" smtClean="0">
                            <a:solidFill>
                              <a:schemeClr val="bg2">
                                <a:lumMod val="75000"/>
                              </a:schemeClr>
                            </a:solidFill>
                            <a:latin typeface="Cambria Math" panose="02040503050406030204" pitchFamily="18" charset="0"/>
                          </a:rPr>
                        </m:ctrlPr>
                      </m:sSubPr>
                      <m:e>
                        <m:r>
                          <m:rPr>
                            <m:sty m:val="p"/>
                          </m:rPr>
                          <a:rPr lang="en-US" b="0" i="0" smtClean="0">
                            <a:solidFill>
                              <a:schemeClr val="bg2">
                                <a:lumMod val="75000"/>
                              </a:schemeClr>
                            </a:solidFill>
                            <a:latin typeface="Cambria Math" panose="02040503050406030204" pitchFamily="18" charset="0"/>
                          </a:rPr>
                          <m:t>Ω</m:t>
                        </m:r>
                      </m:e>
                      <m:sub>
                        <m:r>
                          <m:rPr>
                            <m:sty m:val="p"/>
                          </m:rPr>
                          <a:rPr lang="en-US" b="0" i="1" smtClean="0">
                            <a:solidFill>
                              <a:schemeClr val="bg2">
                                <a:lumMod val="75000"/>
                              </a:schemeClr>
                            </a:solidFill>
                            <a:latin typeface="Cambria Math" panose="02040503050406030204" pitchFamily="18" charset="0"/>
                          </a:rPr>
                          <m:t>GW</m:t>
                        </m:r>
                      </m:sub>
                    </m:sSub>
                    <m:r>
                      <a:rPr lang="en-US" b="0" i="1" smtClean="0">
                        <a:solidFill>
                          <a:schemeClr val="bg2">
                            <a:lumMod val="75000"/>
                          </a:schemeClr>
                        </a:solidFill>
                        <a:latin typeface="Cambria Math" panose="02040503050406030204" pitchFamily="18" charset="0"/>
                      </a:rPr>
                      <m:t>≤5.8×</m:t>
                    </m:r>
                    <m:sSup>
                      <m:sSupPr>
                        <m:ctrlPr>
                          <a:rPr lang="en-US" b="0" i="1" smtClean="0">
                            <a:solidFill>
                              <a:schemeClr val="bg2">
                                <a:lumMod val="75000"/>
                              </a:schemeClr>
                            </a:solidFill>
                            <a:latin typeface="Cambria Math" panose="02040503050406030204" pitchFamily="18" charset="0"/>
                          </a:rPr>
                        </m:ctrlPr>
                      </m:sSupPr>
                      <m:e>
                        <m:r>
                          <a:rPr lang="en-US" b="0" i="1" smtClean="0">
                            <a:solidFill>
                              <a:schemeClr val="bg2">
                                <a:lumMod val="75000"/>
                              </a:schemeClr>
                            </a:solidFill>
                            <a:latin typeface="Cambria Math" panose="02040503050406030204" pitchFamily="18" charset="0"/>
                          </a:rPr>
                          <m:t>10</m:t>
                        </m:r>
                      </m:e>
                      <m:sup>
                        <m:r>
                          <a:rPr lang="en-US" b="0" i="1" smtClean="0">
                            <a:solidFill>
                              <a:schemeClr val="bg2">
                                <a:lumMod val="75000"/>
                              </a:schemeClr>
                            </a:solidFill>
                            <a:latin typeface="Cambria Math" panose="02040503050406030204" pitchFamily="18" charset="0"/>
                          </a:rPr>
                          <m:t>−9</m:t>
                        </m:r>
                      </m:sup>
                    </m:sSup>
                  </m:oMath>
                </a14:m>
                <a:endParaRPr lang="en-US" dirty="0">
                  <a:solidFill>
                    <a:schemeClr val="bg2">
                      <a:lumMod val="75000"/>
                    </a:schemeClr>
                  </a:solidFill>
                </a:endParaRPr>
              </a:p>
            </p:txBody>
          </p:sp>
        </mc:Choice>
        <mc:Fallback>
          <p:sp>
            <p:nvSpPr>
              <p:cNvPr id="3" name="Content Placeholder 2">
                <a:extLst>
                  <a:ext uri="{FF2B5EF4-FFF2-40B4-BE49-F238E27FC236}">
                    <a16:creationId xmlns:a16="http://schemas.microsoft.com/office/drawing/2014/main" id="{33903154-3FC0-BBA3-B9B2-B9CE4AF9CD88}"/>
                  </a:ext>
                </a:extLst>
              </p:cNvPr>
              <p:cNvSpPr>
                <a:spLocks noGrp="1" noRot="1" noChangeAspect="1" noMove="1" noResize="1" noEditPoints="1" noAdjustHandles="1" noChangeArrowheads="1" noChangeShapeType="1" noTextEdit="1"/>
              </p:cNvSpPr>
              <p:nvPr>
                <p:ph idx="1"/>
              </p:nvPr>
            </p:nvSpPr>
            <p:spPr>
              <a:xfrm>
                <a:off x="838200" y="1825625"/>
                <a:ext cx="6229027" cy="4667250"/>
              </a:xfrm>
              <a:blipFill>
                <a:blip r:embed="rId3"/>
                <a:stretch>
                  <a:fillRect l="-1629" t="-2439"/>
                </a:stretch>
              </a:blipFill>
            </p:spPr>
            <p:txBody>
              <a:bodyPr/>
              <a:lstStyle/>
              <a:p>
                <a:r>
                  <a:rPr lang="en-US">
                    <a:noFill/>
                  </a:rPr>
                  <a:t> </a:t>
                </a:r>
              </a:p>
            </p:txBody>
          </p:sp>
        </mc:Fallback>
      </mc:AlternateContent>
      <p:pic>
        <p:nvPicPr>
          <p:cNvPr id="8" name="Picture 7" descr="A screenshot of a computer&#10;&#10;Description automatically generated">
            <a:extLst>
              <a:ext uri="{FF2B5EF4-FFF2-40B4-BE49-F238E27FC236}">
                <a16:creationId xmlns:a16="http://schemas.microsoft.com/office/drawing/2014/main" id="{6B8B0F3F-79FE-84AB-02CC-8BB18F40FCAA}"/>
              </a:ext>
            </a:extLst>
          </p:cNvPr>
          <p:cNvPicPr>
            <a:picLocks noChangeAspect="1"/>
          </p:cNvPicPr>
          <p:nvPr/>
        </p:nvPicPr>
        <p:blipFill>
          <a:blip r:embed="rId4"/>
          <a:stretch>
            <a:fillRect/>
          </a:stretch>
        </p:blipFill>
        <p:spPr>
          <a:xfrm>
            <a:off x="6988629" y="1460841"/>
            <a:ext cx="4456832" cy="5125357"/>
          </a:xfrm>
          <a:prstGeom prst="rect">
            <a:avLst/>
          </a:prstGeom>
        </p:spPr>
      </p:pic>
    </p:spTree>
    <p:extLst>
      <p:ext uri="{BB962C8B-B14F-4D97-AF65-F5344CB8AC3E}">
        <p14:creationId xmlns:p14="http://schemas.microsoft.com/office/powerpoint/2010/main" val="20541409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8854</TotalTime>
  <Words>2683</Words>
  <Application>Microsoft Macintosh PowerPoint</Application>
  <PresentationFormat>Widescreen</PresentationFormat>
  <Paragraphs>366</Paragraphs>
  <Slides>34</Slides>
  <Notes>25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34</vt:i4>
      </vt:variant>
    </vt:vector>
  </HeadingPairs>
  <TitlesOfParts>
    <vt:vector size="47" baseType="lpstr">
      <vt:lpstr>Arial</vt:lpstr>
      <vt:lpstr>Calibri</vt:lpstr>
      <vt:lpstr>Calibri Light</vt:lpstr>
      <vt:lpstr>Cambria Math</vt:lpstr>
      <vt:lpstr>Erewhon</vt:lpstr>
      <vt:lpstr>Georgia</vt:lpstr>
      <vt:lpstr>SFRM1000</vt:lpstr>
      <vt:lpstr>SFRM1200</vt:lpstr>
      <vt:lpstr>TeXGyreHeros</vt:lpstr>
      <vt:lpstr>TeXGyreTermes</vt:lpstr>
      <vt:lpstr>TeXGyreTermesMath</vt:lpstr>
      <vt:lpstr>Wingdings</vt:lpstr>
      <vt:lpstr>Office Theme</vt:lpstr>
      <vt:lpstr>PowerPoint Presentation</vt:lpstr>
      <vt:lpstr>Outline</vt:lpstr>
      <vt:lpstr>Outline</vt:lpstr>
      <vt:lpstr>Our observational landscape</vt:lpstr>
      <vt:lpstr>PowerPoint Presentation</vt:lpstr>
      <vt:lpstr>What we’ve learned</vt:lpstr>
      <vt:lpstr>What we’ve learned</vt:lpstr>
      <vt:lpstr>What we’ve learned</vt:lpstr>
      <vt:lpstr>What we’ve learned</vt:lpstr>
      <vt:lpstr>What we’ve learned</vt:lpstr>
      <vt:lpstr>What we can’t learn… yet</vt:lpstr>
      <vt:lpstr>The next generation</vt:lpstr>
      <vt:lpstr>Cosmic Explorer</vt:lpstr>
      <vt:lpstr>PowerPoint Presentation</vt:lpstr>
      <vt:lpstr>Order of magnitude improvement in strain sensitivity over current detectors </vt:lpstr>
      <vt:lpstr>Design concept</vt:lpstr>
      <vt:lpstr>Key science objectives</vt:lpstr>
      <vt:lpstr>Black holes and neutron stars through cosmic time</vt:lpstr>
      <vt:lpstr>Black holes and neutron stars through cosmic time</vt:lpstr>
      <vt:lpstr>Dynamics of Dense Matter</vt:lpstr>
      <vt:lpstr>Dynamics of Dense Matter</vt:lpstr>
      <vt:lpstr>Multimessenger Astrophysics</vt:lpstr>
      <vt:lpstr>Extreme Gravity and Fundamental Physics</vt:lpstr>
      <vt:lpstr>Beyond the Standard Model</vt:lpstr>
      <vt:lpstr>Cosmic Explorer timeline</vt:lpstr>
      <vt:lpstr>Multimessenger synergies</vt:lpstr>
      <vt:lpstr>Conclusion</vt:lpstr>
      <vt:lpstr>Backup</vt:lpstr>
      <vt:lpstr>PowerPoint Presentation</vt:lpstr>
      <vt:lpstr>Next-generation data analysis</vt:lpstr>
      <vt:lpstr>PowerPoint Presentation</vt:lpstr>
      <vt:lpstr>PowerPoint Presentation</vt:lpstr>
      <vt:lpstr>PowerPoint Presentation</vt:lpstr>
      <vt:lpstr>Boson cloud reach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Sylvia Biscoveanu</dc:creator>
  <cp:lastModifiedBy>Andrea Sylvia Biscoveanu</cp:lastModifiedBy>
  <cp:revision>8</cp:revision>
  <dcterms:created xsi:type="dcterms:W3CDTF">2024-03-27T21:55:47Z</dcterms:created>
  <dcterms:modified xsi:type="dcterms:W3CDTF">2024-04-03T01:29:52Z</dcterms:modified>
</cp:coreProperties>
</file>