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95"/>
  </p:notesMasterIdLst>
  <p:sldIdLst>
    <p:sldId id="647" r:id="rId3"/>
    <p:sldId id="348" r:id="rId4"/>
    <p:sldId id="642" r:id="rId5"/>
    <p:sldId id="346" r:id="rId6"/>
    <p:sldId id="559" r:id="rId7"/>
    <p:sldId id="471" r:id="rId8"/>
    <p:sldId id="565" r:id="rId9"/>
    <p:sldId id="566" r:id="rId10"/>
    <p:sldId id="567" r:id="rId11"/>
    <p:sldId id="648" r:id="rId12"/>
    <p:sldId id="649" r:id="rId13"/>
    <p:sldId id="651" r:id="rId14"/>
    <p:sldId id="679" r:id="rId15"/>
    <p:sldId id="680" r:id="rId16"/>
    <p:sldId id="688" r:id="rId17"/>
    <p:sldId id="259" r:id="rId18"/>
    <p:sldId id="262" r:id="rId19"/>
    <p:sldId id="693" r:id="rId20"/>
    <p:sldId id="694" r:id="rId21"/>
    <p:sldId id="261" r:id="rId22"/>
    <p:sldId id="263" r:id="rId23"/>
    <p:sldId id="584" r:id="rId24"/>
    <p:sldId id="260" r:id="rId25"/>
    <p:sldId id="568" r:id="rId26"/>
    <p:sldId id="569" r:id="rId27"/>
    <p:sldId id="687" r:id="rId28"/>
    <p:sldId id="570" r:id="rId29"/>
    <p:sldId id="571" r:id="rId30"/>
    <p:sldId id="574" r:id="rId31"/>
    <p:sldId id="655" r:id="rId32"/>
    <p:sldId id="696" r:id="rId33"/>
    <p:sldId id="685" r:id="rId34"/>
    <p:sldId id="656" r:id="rId35"/>
    <p:sldId id="689" r:id="rId36"/>
    <p:sldId id="690" r:id="rId37"/>
    <p:sldId id="650" r:id="rId38"/>
    <p:sldId id="652" r:id="rId39"/>
    <p:sldId id="653" r:id="rId40"/>
    <p:sldId id="654" r:id="rId41"/>
    <p:sldId id="657" r:id="rId42"/>
    <p:sldId id="658" r:id="rId43"/>
    <p:sldId id="659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575" r:id="rId52"/>
    <p:sldId id="668" r:id="rId53"/>
    <p:sldId id="669" r:id="rId54"/>
    <p:sldId id="670" r:id="rId55"/>
    <p:sldId id="671" r:id="rId56"/>
    <p:sldId id="673" r:id="rId57"/>
    <p:sldId id="577" r:id="rId58"/>
    <p:sldId id="672" r:id="rId59"/>
    <p:sldId id="675" r:id="rId60"/>
    <p:sldId id="674" r:id="rId61"/>
    <p:sldId id="638" r:id="rId62"/>
    <p:sldId id="676" r:id="rId63"/>
    <p:sldId id="681" r:id="rId64"/>
    <p:sldId id="686" r:id="rId65"/>
    <p:sldId id="682" r:id="rId66"/>
    <p:sldId id="683" r:id="rId67"/>
    <p:sldId id="684" r:id="rId68"/>
    <p:sldId id="678" r:id="rId69"/>
    <p:sldId id="677" r:id="rId70"/>
    <p:sldId id="582" r:id="rId71"/>
    <p:sldId id="691" r:id="rId72"/>
    <p:sldId id="497" r:id="rId73"/>
    <p:sldId id="645" r:id="rId74"/>
    <p:sldId id="275" r:id="rId75"/>
    <p:sldId id="466" r:id="rId76"/>
    <p:sldId id="350" r:id="rId77"/>
    <p:sldId id="695" r:id="rId78"/>
    <p:sldId id="337" r:id="rId79"/>
    <p:sldId id="626" r:id="rId80"/>
    <p:sldId id="625" r:id="rId81"/>
    <p:sldId id="627" r:id="rId82"/>
    <p:sldId id="628" r:id="rId83"/>
    <p:sldId id="629" r:id="rId84"/>
    <p:sldId id="630" r:id="rId85"/>
    <p:sldId id="289" r:id="rId86"/>
    <p:sldId id="633" r:id="rId87"/>
    <p:sldId id="634" r:id="rId88"/>
    <p:sldId id="327" r:id="rId89"/>
    <p:sldId id="631" r:id="rId90"/>
    <p:sldId id="635" r:id="rId91"/>
    <p:sldId id="636" r:id="rId92"/>
    <p:sldId id="637" r:id="rId93"/>
    <p:sldId id="692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1543"/>
  </p:normalViewPr>
  <p:slideViewPr>
    <p:cSldViewPr snapToGrid="0" snapToObjects="1">
      <p:cViewPr>
        <p:scale>
          <a:sx n="103" d="100"/>
          <a:sy n="103" d="100"/>
        </p:scale>
        <p:origin x="89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3FE67-6EB2-3E48-BD85-E549B81C35EF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BDE8B-6BC5-2845-BC57-C78371D60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9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A0D77-39BF-2442-B72E-D064FE021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792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02ba2d51c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02ba2d51c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top-down success-oriented timeline that appears technically feasible.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009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02ba2d51c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02ba2d51c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top-down success-oriented timeline that appears technically feasible.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914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02ba2d51c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02ba2d51c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top-down success-oriented timeline that appears technically feasible.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247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242276af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242276af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science board = NSB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8622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242276af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242276af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023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01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249ba1f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249ba1f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8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34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0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E4E07-DCB1-2B47-ADD9-45ED4CA873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Merger rate goes like t(z)^{-34/37}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7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Merger rate goes like t(z)^{-34/37}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76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Merger rate goes like t(z)^{-34/37}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02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8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09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30k detections, weeks to 1y depending on TDD</a:t>
            </a:r>
          </a:p>
          <a:p>
            <a:r>
              <a:rPr lang="en-US"/>
              <a:t>2CE + 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1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30k detections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16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2.4</a:t>
            </a:r>
            <a:r>
              <a:rPr lang="en-US" b="1" i="1"/>
              <a:t>%</a:t>
            </a:r>
            <a:r>
              <a:rPr lang="en-US" b="0" i="1"/>
              <a:t> from </a:t>
            </a:r>
            <a:r>
              <a:rPr lang="en-US" b="0" i="0"/>
              <a:t>Belc paper, fixes ratios of peak at around 1/10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44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2 CEs and 1 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43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2 CEs and 1 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6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F_isco ~ 2.2KHz/mtot_in_msun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512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2 CEs and 1 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6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17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30-30M face-on candle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PBH: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V. De Luca et al., “Bayesian Evidence for Both Astrophysical and Primordial Black Holes:Mapping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GWTC-2 Catalog to Third-Generation Detectors”, arXiv:2102.03809 (cit. on p. 36).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 Raidal et al., “Formation and evolution of primordial black hole binaries in the early universe”,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Cosmology Astropart. Phys. 2019, 018 (2019) (cit. on p. 36).</a:t>
            </a:r>
          </a:p>
          <a:p>
            <a:endParaRPr lang="en-US"/>
          </a:p>
          <a:p>
            <a:r>
              <a:rPr lang="en-US"/>
              <a:t>Pop III</a:t>
            </a:r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K. Belczynski et al., “On the likelihood of detecting gravitational waves fromPopulation III compact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 binaries”, MNRAS 471, 4702–4721 (2017) (cit. on p. 36).</a:t>
            </a:r>
          </a:p>
          <a:p>
            <a:endParaRPr lang="en-US"/>
          </a:p>
          <a:p>
            <a:r>
              <a:rPr lang="en-US"/>
              <a:t>Field</a:t>
            </a:r>
            <a:br>
              <a:rPr lang="en-US"/>
            </a:b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K. Belczynski et al., “The first gravitational-wave source from the isolated evolution of two stars in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40-100 solar mass range”, Nature 534, 512–515 (2016) (cit. on p. 36).</a:t>
            </a:r>
          </a:p>
          <a:p>
            <a:endParaRPr lang="en-US"/>
          </a:p>
          <a:p>
            <a:r>
              <a:rPr lang="en-US"/>
              <a:t>GC</a:t>
            </a:r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321. C. L. Rodriguez and A. Loeb, “Redshift Evolution of the Black Hole Merger Rate from Globular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Clusters”, ApJ 866, L5 (2018)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0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PBHs become gravitationally bound to each other roughly when their local density becomes equal to the density of surrounding radiation, which generically happens after matter-radiation equality.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14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Mtot=40, q=1 iota =30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2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Redshift prior goes as (1+z)^(-5/2) at z&gt;&gt;1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79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Redshift prior goes as (1+z)^(-5/2) at z&gt;&gt;1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2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86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Lognormal PBH mass distribution, 30M sigma 0.3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06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Lognormal PBH mass distribution, 30M sigma 0.3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0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06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A7EC-403C-AC42-8E00-6881542811D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442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For LIGO BBHs, DECAY</a:t>
                </a:r>
                <a:r>
                  <a:rPr lang="en-US" baseline="0" dirty="0"/>
                  <a:t> CONSTANT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dirty="0"/>
                  <a:t> is relevant</a:t>
                </a:r>
              </a:p>
              <a:p>
                <a:pPr lvl="1"/>
                <a:r>
                  <a:rPr lang="en-US" dirty="0"/>
                  <a:t>QCD axion has negligible self-interaction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Baryakhtar</a:t>
                </a:r>
                <a:r>
                  <a:rPr lang="en-US" dirty="0"/>
                  <a:t>+ 2011.11646</a:t>
                </a:r>
              </a:p>
              <a:p>
                <a:endParaRPr lang="en-US"/>
              </a:p>
              <a:p>
                <a:r>
                  <a:rPr lang="en-US"/>
                  <a:t>QCD axion potential ~ f_a^2 mu^2 (1-cos(phi/f_a)) -&gt;  non-linear self-itneractio for small f_a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For LIGO BBHs, </a:t>
                </a:r>
                <a:r>
                  <a:rPr lang="en-US" b="0" i="0">
                    <a:latin typeface="Cambria Math" panose="02040503050406030204" pitchFamily="18" charset="0"/>
                  </a:rPr>
                  <a:t>𝑓_𝑎&gt;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〖10〗^15 GeV</a:t>
                </a:r>
                <a:r>
                  <a:rPr lang="en-US" dirty="0"/>
                  <a:t> is relevant</a:t>
                </a:r>
              </a:p>
              <a:p>
                <a:pPr lvl="1"/>
                <a:r>
                  <a:rPr lang="en-US" dirty="0"/>
                  <a:t>QCD axion has negligible self-interaction since </a:t>
                </a:r>
                <a:r>
                  <a:rPr lang="en-US" b="0" i="0">
                    <a:latin typeface="Cambria Math" panose="02040503050406030204" pitchFamily="18" charset="0"/>
                  </a:rPr>
                  <a:t>𝑓_𝑎~〖10〗^20 GeV</a:t>
                </a:r>
                <a:endParaRPr lang="en-US" dirty="0"/>
              </a:p>
              <a:p>
                <a:r>
                  <a:rPr lang="en-US" dirty="0" err="1"/>
                  <a:t>Baryakhtar</a:t>
                </a:r>
                <a:r>
                  <a:rPr lang="en-US" dirty="0"/>
                  <a:t>+ 2011.11646</a:t>
                </a:r>
              </a:p>
              <a:p>
                <a:endParaRPr lang="en-US"/>
              </a:p>
              <a:p>
                <a:r>
                  <a:rPr lang="en-US"/>
                  <a:t>QCD axion potential ~ f_a^2 mu^2 (1-cos(phi/f_a)) -&gt;  non-linear self-itneractio for small f_a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59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239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Lam Hui - Wave Dark Matter 2101.11735</a:t>
            </a:r>
          </a:p>
          <a:p>
            <a:r>
              <a:rPr lang="en-US"/>
              <a:t>Brito+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Superradiance -- the 2020 Edition</a:t>
            </a:r>
          </a:p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14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Cloud orbital verlocity ~ alpha/ell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30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82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64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053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Shrinks to 2.2-2.7 e-13 if using tau =1e5 yrs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0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2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A0D77-39BF-2442-B72E-D064FE021A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8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BDE8B-6BC5-2845-BC57-C78371D60B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242276a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242276af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687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242276af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242276af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96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630-8B45-E94D-9802-6D44562E5B5D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A2F772-523B-AD4D-9501-55470A725E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803900"/>
            <a:ext cx="15621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5D954-0696-0345-B3E4-96191722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8406" y="50671"/>
            <a:ext cx="1152059" cy="1157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156A17-1D82-8041-8F3C-B1B11493AD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705476"/>
            <a:ext cx="1714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B557-7250-1540-AE5A-FA4D77CAF953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9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6ACF-2A8F-1249-9810-CC801A1D8B03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8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0169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9423-0767-2A44-91FE-6DE72FDEE015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A2F772-523B-AD4D-9501-55470A725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803900"/>
            <a:ext cx="15621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5D954-0696-0345-B3E4-961917228C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7600" y="25401"/>
            <a:ext cx="846966" cy="850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156A17-1D82-8041-8F3C-B1B11493AD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705476"/>
            <a:ext cx="1714500" cy="1016000"/>
          </a:xfrm>
          <a:prstGeom prst="rect">
            <a:avLst/>
          </a:prstGeom>
        </p:spPr>
      </p:pic>
      <p:pic>
        <p:nvPicPr>
          <p:cNvPr id="16" name="Google Shape;106;p14">
            <a:extLst>
              <a:ext uri="{FF2B5EF4-FFF2-40B4-BE49-F238E27FC236}">
                <a16:creationId xmlns:a16="http://schemas.microsoft.com/office/drawing/2014/main" id="{E6357BCE-2588-9048-9AE7-3946AC8C33F7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 t="1085" b="1095"/>
          <a:stretch/>
        </p:blipFill>
        <p:spPr>
          <a:xfrm>
            <a:off x="-11147" y="0"/>
            <a:ext cx="1918006" cy="1140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12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707F-45E8-DE45-8D93-EA100035C5A8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106;p14">
            <a:extLst>
              <a:ext uri="{FF2B5EF4-FFF2-40B4-BE49-F238E27FC236}">
                <a16:creationId xmlns:a16="http://schemas.microsoft.com/office/drawing/2014/main" id="{01751952-0AD6-CA45-8F06-7B3ECB804EC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114300" y="125231"/>
            <a:ext cx="1020311" cy="606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21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D6BA-9E3D-9F49-BED9-C4898E6C388D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106;p14">
            <a:extLst>
              <a:ext uri="{FF2B5EF4-FFF2-40B4-BE49-F238E27FC236}">
                <a16:creationId xmlns:a16="http://schemas.microsoft.com/office/drawing/2014/main" id="{607DB1F5-123B-C344-9B92-219F8AFCBCF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114300" y="125231"/>
            <a:ext cx="1821357" cy="108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3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9863-435A-9A4B-947E-505092016D72}" type="datetime1"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106;p14">
            <a:extLst>
              <a:ext uri="{FF2B5EF4-FFF2-40B4-BE49-F238E27FC236}">
                <a16:creationId xmlns:a16="http://schemas.microsoft.com/office/drawing/2014/main" id="{415F1AAE-B282-D240-9C6B-07B07F3E3E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114300" y="125231"/>
            <a:ext cx="1821357" cy="108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20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0243-3C95-AB40-AF91-1577077AF64F}" type="datetime1">
              <a:t>4/6/22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oogle Shape;106;p14">
            <a:extLst>
              <a:ext uri="{FF2B5EF4-FFF2-40B4-BE49-F238E27FC236}">
                <a16:creationId xmlns:a16="http://schemas.microsoft.com/office/drawing/2014/main" id="{986A577C-D9B4-3549-90E3-55263DA726D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114300" y="125231"/>
            <a:ext cx="1821357" cy="108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738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A79-FB32-D741-97CA-B04B01957FC7}" type="datetime1">
              <a:t>4/6/22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106;p14">
            <a:extLst>
              <a:ext uri="{FF2B5EF4-FFF2-40B4-BE49-F238E27FC236}">
                <a16:creationId xmlns:a16="http://schemas.microsoft.com/office/drawing/2014/main" id="{8EE5E48A-A759-F447-808F-E21BD22F212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114300" y="125231"/>
            <a:ext cx="1821357" cy="108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3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53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D540-51B5-984E-AEBC-F387E565E75D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31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D16-B60D-364C-BD1B-E4845917D558}" type="datetime1"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106;p14">
            <a:extLst>
              <a:ext uri="{FF2B5EF4-FFF2-40B4-BE49-F238E27FC236}">
                <a16:creationId xmlns:a16="http://schemas.microsoft.com/office/drawing/2014/main" id="{DBDACBE6-48A0-4444-8516-1210990F82A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85" b="1095"/>
          <a:stretch/>
        </p:blipFill>
        <p:spPr>
          <a:xfrm>
            <a:off x="114300" y="125231"/>
            <a:ext cx="1821357" cy="108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87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ACB6-BF96-B84E-B6BF-A2CD5FA87D24}" type="datetime1"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59B1-FCA1-8D4F-8035-F5D15DF42003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63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0C50-A669-1642-9229-E9F0FA5CCE87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6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4729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9E0D-A454-F241-BB3B-8F5FA719986E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22CA-BA30-204D-9706-51AC34BAC1DC}" type="datetime1"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4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3A20-3FB9-2E47-A79E-DD4EDDF5855E}" type="datetime1">
              <a:t>4/6/22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8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9B8F-A4EF-004D-A8F5-8A6D971601AE}" type="datetime1">
              <a:t>4/6/22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6B11-9F2C-D346-8CF2-492DDD6748E1}" type="datetime1">
              <a:t>4/6/22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4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9CD2-E942-624F-BAED-E4B4268934E6}" type="datetime1"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0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135CA-B06A-3C46-8348-5275C267E8AB}" type="datetime1"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9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B2FD7F-FF46-2042-BD23-A6E8510634C3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/>
              <a:t>Salvatore Vitale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02E04C34-519A-044A-BF78-FC31D52F95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ustomShape 8"/>
          <p:cNvSpPr/>
          <p:nvPr userDrawn="1"/>
        </p:nvSpPr>
        <p:spPr>
          <a:xfrm>
            <a:off x="14368" y="1479372"/>
            <a:ext cx="12176440" cy="3821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</p:sp>
      <p:pic>
        <p:nvPicPr>
          <p:cNvPr id="10" name="Google Shape;106;p14">
            <a:extLst>
              <a:ext uri="{FF2B5EF4-FFF2-40B4-BE49-F238E27FC236}">
                <a16:creationId xmlns:a16="http://schemas.microsoft.com/office/drawing/2014/main" id="{E9D54A78-3FE0-AD40-A4A8-36496F2513A2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 t="1085" b="1095"/>
          <a:stretch/>
        </p:blipFill>
        <p:spPr>
          <a:xfrm>
            <a:off x="-11147" y="1"/>
            <a:ext cx="1397035" cy="830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94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87E831-317B-404A-96DC-409ADF39E76F}" type="datetime1"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/>
              <a:t>Salvatore Vitale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02E04C34-519A-044A-BF78-FC31D52F95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ustomShape 8"/>
          <p:cNvSpPr/>
          <p:nvPr userDrawn="1"/>
        </p:nvSpPr>
        <p:spPr>
          <a:xfrm>
            <a:off x="14368" y="1479372"/>
            <a:ext cx="12176440" cy="3821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391435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cosmicexplorer.org/CE-P2100003/publi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cosmicexplorer.org/CE-P2100003/public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cosmicexplorer.org/CE-P2100003/publi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bfa/lfo/docs/major-facilities-list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0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83.tm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87476"/>
            <a:ext cx="103632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Compact binaries throughout cosmic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437" y="2857501"/>
            <a:ext cx="8848725" cy="41576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Salvatore Vitale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Gravitational Waves Beyond the Boxes II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Perimeter institute</a:t>
            </a:r>
          </a:p>
          <a:p>
            <a:r>
              <a:rPr lang="en-US" dirty="0">
                <a:solidFill>
                  <a:srgbClr val="FFFF00"/>
                </a:solidFill>
              </a:rPr>
              <a:t>April 7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2598-E313-DA4E-B53E-DD87F84A6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2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Cosmic Explorer</a:t>
            </a:r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sz="half" idx="1"/>
          </p:nvPr>
        </p:nvSpPr>
        <p:spPr>
          <a:xfrm>
            <a:off x="0" y="1600201"/>
            <a:ext cx="5994400" cy="52577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609596" indent="-4572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Next Generation gravitational-wave observatories</a:t>
            </a:r>
            <a:endParaRPr>
              <a:solidFill>
                <a:schemeClr val="bg1"/>
              </a:solidFill>
            </a:endParaRPr>
          </a:p>
          <a:p>
            <a:pPr marL="1138747" lvl="1" indent="-342900"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based on current LIGO concepts: 10x longer, 10x more sensitive</a:t>
            </a:r>
            <a:endParaRPr>
              <a:solidFill>
                <a:schemeClr val="bg1"/>
              </a:solidFill>
            </a:endParaRPr>
          </a:p>
          <a:p>
            <a:pPr marL="609596" indent="-4572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Two L-shaped sites, one 20km on-a-side, other 40km</a:t>
            </a:r>
            <a:endParaRPr>
              <a:solidFill>
                <a:schemeClr val="bg1"/>
              </a:solidFill>
            </a:endParaRPr>
          </a:p>
          <a:p>
            <a:pPr marL="1138747" lvl="1" indent="-342900"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Significant impact on Indigenous lands; consideration of this central to our planning</a:t>
            </a:r>
            <a:endParaRPr>
              <a:solidFill>
                <a:schemeClr val="bg1"/>
              </a:solidFill>
            </a:endParaRPr>
          </a:p>
          <a:p>
            <a:pPr marL="609596" indent="-4572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Observatories with ~50-year lifetime housing a progression of detectors</a:t>
            </a:r>
            <a:endParaRPr>
              <a:solidFill>
                <a:schemeClr val="bg1"/>
              </a:solidFill>
            </a:endParaRPr>
          </a:p>
          <a:p>
            <a:pPr marL="609596" indent="-4572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Likely to fully explore GW observation capability in this band</a:t>
            </a:r>
            <a:endParaRPr>
              <a:solidFill>
                <a:schemeClr val="bg1"/>
              </a:solidFill>
            </a:endParaRPr>
          </a:p>
          <a:p>
            <a:pPr marL="609596" indent="-4572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~$2B</a:t>
            </a:r>
            <a:endParaRPr>
              <a:solidFill>
                <a:schemeClr val="bg1"/>
              </a:solidFill>
            </a:endParaRPr>
          </a:p>
          <a:p>
            <a:pPr marL="609596" indent="-4572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bg1"/>
                </a:solidFill>
              </a:rPr>
              <a:t>~2035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257A2A-E63F-1943-ABB3-1553A5B74E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C56EB3EE-A2C5-0C4D-BA85-24315F85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2348620"/>
            <a:ext cx="5384800" cy="30291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B833F5-E05B-B148-94AA-2B0B8034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/>
              <a:t>Who is CE currently?</a:t>
            </a:r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415600" y="1609067"/>
            <a:ext cx="11360800" cy="49223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>
                <a:solidFill>
                  <a:schemeClr val="bg1"/>
                </a:solidFill>
              </a:rPr>
              <a:t>CEHS team (NSF funded 2019-2021, ~$3M) 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Institutions (and faculty PIs):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MIT (M. Evans (overall PI), S. Vitale)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Cal State Fullerton (G. Lovelace, J. Read, J. Smith)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Penn State (B.S. Sathyaprakash)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Syracuse University (S. Ballmer, D. Brown)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Caltech (Y. Chen, R. Adhikari)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Postdocs, students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~5 postdocs, ~10 students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Professional scientists/engineers </a:t>
            </a:r>
            <a:endParaRPr>
              <a:solidFill>
                <a:schemeClr val="bg1"/>
              </a:solidFill>
            </a:endParaRPr>
          </a:p>
          <a:p>
            <a:pPr marL="1828754" lvl="2" indent="-423323">
              <a:spcBef>
                <a:spcPts val="0"/>
              </a:spcBef>
              <a:buSzPts val="1400"/>
              <a:buChar char="■"/>
            </a:pPr>
            <a:r>
              <a:rPr lang="en">
                <a:solidFill>
                  <a:schemeClr val="bg1"/>
                </a:solidFill>
              </a:rPr>
              <a:t>Matrixed from LIGO Lab + consultants for civil and vacuum engineering</a:t>
            </a:r>
            <a:endParaRPr>
              <a:solidFill>
                <a:schemeClr val="bg1"/>
              </a:solidFill>
            </a:endParaRPr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>
                <a:solidFill>
                  <a:schemeClr val="bg1"/>
                </a:solidFill>
              </a:rPr>
              <a:t>Organization: Pivoting from collaborative effort to project structure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Currently populating with volunteers, seeking funding for Conceptual Design phase (MREFC)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External to project:  CE Consortium with ~378 scientists </a:t>
            </a: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280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0B40-ADDC-C146-8ABA-A24ABCE0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 a CE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CB6B2-2B23-C34B-BE2A-44D9A7728B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64D54-A9B8-F84C-A9B3-45794DE8A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1" y="1429995"/>
            <a:ext cx="525779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9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0B40-ADDC-C146-8ABA-A24ABCE0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 a CE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CB6B2-2B23-C34B-BE2A-44D9A7728B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53FE6-F96E-A54E-820B-3517209D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717798"/>
            <a:ext cx="10020300" cy="46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21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0B40-ADDC-C146-8ABA-A24ABCE0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 a CE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CB6B2-2B23-C34B-BE2A-44D9A7728B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53FE6-F96E-A54E-820B-3517209D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425" y="1717798"/>
            <a:ext cx="8121149" cy="46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5988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9F03-3A4A-0445-876F-7A220843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 Science calls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78BCA-CCE7-3642-B551-0F1370C06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We are holding monthly calls where you can present your NG-related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https://cosmicexplorer.org/sciencecalls.html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4320-A325-F949-B1C7-E2BCE8BA01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5DEFD-1CFA-384A-A1E2-B6F6BC192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16" y="3566435"/>
            <a:ext cx="7591168" cy="27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117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C16F-43DC-EE43-ADA4-33BD70D7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Cosmic Explorer Horizon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660AF-F779-6F46-B10D-66F81F6EF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804454" cy="4525963"/>
          </a:xfrm>
        </p:spPr>
        <p:txBody>
          <a:bodyPr/>
          <a:lstStyle/>
          <a:p>
            <a:r>
              <a:rPr lang="en-US"/>
              <a:t>NSF funded an Horizon Study (CEHS) to explore design options and scientific potential of ground-based next-generation detectors in the US</a:t>
            </a:r>
          </a:p>
          <a:p>
            <a:r>
              <a:rPr lang="en-US"/>
              <a:t>The final draft can be read at https://cosmicexplorer.org/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E8A0A2-586F-E246-8E4A-53B9D521C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07899" y="1600200"/>
            <a:ext cx="3514277" cy="452596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75143-74FA-BE47-AD32-F2311F05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13996-1F0F-B842-9998-161B5C7C2139}"/>
              </a:ext>
            </a:extLst>
          </p:cNvPr>
          <p:cNvSpPr txBox="1"/>
          <p:nvPr/>
        </p:nvSpPr>
        <p:spPr>
          <a:xfrm>
            <a:off x="8207899" y="6169581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</p:spTree>
    <p:extLst>
      <p:ext uri="{BB962C8B-B14F-4D97-AF65-F5344CB8AC3E}">
        <p14:creationId xmlns:p14="http://schemas.microsoft.com/office/powerpoint/2010/main" val="1119362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title" idx="4294967295"/>
          </p:nvPr>
        </p:nvSpPr>
        <p:spPr>
          <a:xfrm>
            <a:off x="2000000" y="182026"/>
            <a:ext cx="11360150" cy="763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3200"/>
              <a:t>Cosmic Explorer Notional Timeline (see </a:t>
            </a:r>
            <a:r>
              <a:rPr lang="en" sz="3200" u="sng">
                <a:solidFill>
                  <a:schemeClr val="hlink"/>
                </a:solidFill>
                <a:hlinkClick r:id="rId3"/>
              </a:rPr>
              <a:t>CEHS</a:t>
            </a:r>
            <a:r>
              <a:rPr lang="en" sz="3200"/>
              <a:t>)</a:t>
            </a:r>
            <a:endParaRPr sz="3200"/>
          </a:p>
        </p:txBody>
      </p:sp>
      <p:sp>
        <p:nvSpPr>
          <p:cNvPr id="159" name="Google Shape;159;p31"/>
          <p:cNvSpPr txBox="1">
            <a:spLocks noGrp="1"/>
          </p:cNvSpPr>
          <p:nvPr>
            <p:ph type="sldNum" idx="4294967295"/>
          </p:nvPr>
        </p:nvSpPr>
        <p:spPr>
          <a:xfrm>
            <a:off x="11642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pic>
        <p:nvPicPr>
          <p:cNvPr id="157" name="Google Shape;1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461" y="1672384"/>
            <a:ext cx="10495465" cy="448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9776034" y="0"/>
            <a:ext cx="2415967" cy="143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2333" y="1127639"/>
            <a:ext cx="287667" cy="552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/>
        </p:nvSpPr>
        <p:spPr>
          <a:xfrm>
            <a:off x="0" y="6527600"/>
            <a:ext cx="4000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chemeClr val="dk1"/>
                </a:solidFill>
              </a:rPr>
              <a:t>E. Hall, M. Evans, MIT</a:t>
            </a:r>
            <a:endParaRPr sz="1333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5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title" idx="4294967295"/>
          </p:nvPr>
        </p:nvSpPr>
        <p:spPr>
          <a:xfrm>
            <a:off x="2000000" y="182026"/>
            <a:ext cx="11360150" cy="763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3200"/>
              <a:t>Cosmic Explorer Notional Timeline (see </a:t>
            </a:r>
            <a:r>
              <a:rPr lang="en" sz="3200" u="sng">
                <a:solidFill>
                  <a:schemeClr val="hlink"/>
                </a:solidFill>
                <a:hlinkClick r:id="rId3"/>
              </a:rPr>
              <a:t>CEHS</a:t>
            </a:r>
            <a:r>
              <a:rPr lang="en" sz="3200"/>
              <a:t>)</a:t>
            </a:r>
            <a:endParaRPr sz="3200"/>
          </a:p>
        </p:txBody>
      </p:sp>
      <p:sp>
        <p:nvSpPr>
          <p:cNvPr id="159" name="Google Shape;159;p31"/>
          <p:cNvSpPr txBox="1">
            <a:spLocks noGrp="1"/>
          </p:cNvSpPr>
          <p:nvPr>
            <p:ph type="sldNum" idx="4294967295"/>
          </p:nvPr>
        </p:nvSpPr>
        <p:spPr>
          <a:xfrm>
            <a:off x="11642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18</a:t>
            </a:fld>
            <a:endParaRPr/>
          </a:p>
        </p:txBody>
      </p:sp>
      <p:pic>
        <p:nvPicPr>
          <p:cNvPr id="157" name="Google Shape;1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461" y="1672384"/>
            <a:ext cx="10495465" cy="448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9776034" y="0"/>
            <a:ext cx="2415967" cy="143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2333" y="1127639"/>
            <a:ext cx="287667" cy="552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/>
        </p:nvSpPr>
        <p:spPr>
          <a:xfrm>
            <a:off x="0" y="6527600"/>
            <a:ext cx="4000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chemeClr val="dk1"/>
                </a:solidFill>
              </a:rPr>
              <a:t>E. Hall, M. Evans, MIT</a:t>
            </a:r>
            <a:endParaRPr sz="1333">
              <a:solidFill>
                <a:schemeClr val="dk1"/>
              </a:solidFill>
            </a:endParaRPr>
          </a:p>
        </p:txBody>
      </p:sp>
      <p:pic>
        <p:nvPicPr>
          <p:cNvPr id="8" name="Content Placeholder 21">
            <a:extLst>
              <a:ext uri="{FF2B5EF4-FFF2-40B4-BE49-F238E27FC236}">
                <a16:creationId xmlns:a16="http://schemas.microsoft.com/office/drawing/2014/main" id="{39E64597-E58B-8B43-9059-20DF9025D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799" y="718182"/>
            <a:ext cx="2942435" cy="210564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3EE7DF4-E0FF-944F-ABE1-C26FAF643725}"/>
              </a:ext>
            </a:extLst>
          </p:cNvPr>
          <p:cNvCxnSpPr>
            <a:cxnSpLocks/>
          </p:cNvCxnSpPr>
          <p:nvPr/>
        </p:nvCxnSpPr>
        <p:spPr>
          <a:xfrm flipH="1">
            <a:off x="5857104" y="2823827"/>
            <a:ext cx="854768" cy="1315687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471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title" idx="4294967295"/>
          </p:nvPr>
        </p:nvSpPr>
        <p:spPr>
          <a:xfrm>
            <a:off x="2000000" y="182026"/>
            <a:ext cx="11360150" cy="763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3200"/>
              <a:t>Cosmic Explorer Notional Timeline (see </a:t>
            </a:r>
            <a:r>
              <a:rPr lang="en" sz="3200" u="sng">
                <a:solidFill>
                  <a:schemeClr val="hlink"/>
                </a:solidFill>
                <a:hlinkClick r:id="rId3"/>
              </a:rPr>
              <a:t>CEHS</a:t>
            </a:r>
            <a:r>
              <a:rPr lang="en" sz="3200"/>
              <a:t>)</a:t>
            </a:r>
            <a:endParaRPr sz="3200"/>
          </a:p>
        </p:txBody>
      </p:sp>
      <p:sp>
        <p:nvSpPr>
          <p:cNvPr id="159" name="Google Shape;159;p31"/>
          <p:cNvSpPr txBox="1">
            <a:spLocks noGrp="1"/>
          </p:cNvSpPr>
          <p:nvPr>
            <p:ph type="sldNum" idx="4294967295"/>
          </p:nvPr>
        </p:nvSpPr>
        <p:spPr>
          <a:xfrm>
            <a:off x="11642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/>
              <a:pPr algn="r"/>
              <a:t>19</a:t>
            </a:fld>
            <a:endParaRPr/>
          </a:p>
        </p:txBody>
      </p:sp>
      <p:pic>
        <p:nvPicPr>
          <p:cNvPr id="157" name="Google Shape;1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461" y="1672384"/>
            <a:ext cx="10495465" cy="448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9776034" y="0"/>
            <a:ext cx="2415967" cy="143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2333" y="1127639"/>
            <a:ext cx="287667" cy="552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/>
        </p:nvSpPr>
        <p:spPr>
          <a:xfrm>
            <a:off x="0" y="6527600"/>
            <a:ext cx="4000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chemeClr val="dk1"/>
                </a:solidFill>
              </a:rPr>
              <a:t>E. Hall, M. Evans, MIT</a:t>
            </a:r>
            <a:endParaRPr sz="1333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3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vitational wave observation GW150914 with black hole merger simulatio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125" y="1991636"/>
            <a:ext cx="3930077" cy="2210668"/>
          </a:xfrm>
          <a:prstGeom prst="rect">
            <a:avLst/>
          </a:prstGeom>
        </p:spPr>
      </p:pic>
      <p:pic>
        <p:nvPicPr>
          <p:cNvPr id="23" name="RAIN ON LAKE SURFACE READ AS ART (online-video-cutter.com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71534" y="4522622"/>
            <a:ext cx="3743506" cy="2105722"/>
          </a:xfrm>
          <a:prstGeom prst="rect">
            <a:avLst/>
          </a:prstGeom>
        </p:spPr>
      </p:pic>
      <p:pic>
        <p:nvPicPr>
          <p:cNvPr id="22" name="Three-Dimensional Core-Collapse Supernova (online-video-cutter.com)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b="23271"/>
          <a:stretch/>
        </p:blipFill>
        <p:spPr>
          <a:xfrm>
            <a:off x="2275210" y="4277984"/>
            <a:ext cx="3176556" cy="243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we detect?</a:t>
            </a:r>
          </a:p>
        </p:txBody>
      </p:sp>
      <p:sp>
        <p:nvSpPr>
          <p:cNvPr id="13" name="TextShape 8"/>
          <p:cNvSpPr txBox="1"/>
          <p:nvPr/>
        </p:nvSpPr>
        <p:spPr>
          <a:xfrm rot="5362200">
            <a:off x="8661603" y="2602166"/>
            <a:ext cx="2931431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MATCH FILTER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4" name="TextShape 9"/>
          <p:cNvSpPr txBox="1"/>
          <p:nvPr/>
        </p:nvSpPr>
        <p:spPr>
          <a:xfrm rot="5362200">
            <a:off x="8661929" y="5352477"/>
            <a:ext cx="2931431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UNMODELED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" name="TextShape 8"/>
          <p:cNvSpPr txBox="1"/>
          <p:nvPr/>
        </p:nvSpPr>
        <p:spPr>
          <a:xfrm>
            <a:off x="1944292" y="3767259"/>
            <a:ext cx="3745516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COMPACT BINARIES (CBC)</a:t>
            </a:r>
          </a:p>
        </p:txBody>
      </p:sp>
      <p:sp>
        <p:nvSpPr>
          <p:cNvPr id="16" name="TextShape 8"/>
          <p:cNvSpPr txBox="1"/>
          <p:nvPr/>
        </p:nvSpPr>
        <p:spPr>
          <a:xfrm>
            <a:off x="5938770" y="1571581"/>
            <a:ext cx="3745516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PERSISTENT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" name="TextShape 8"/>
          <p:cNvSpPr txBox="1"/>
          <p:nvPr/>
        </p:nvSpPr>
        <p:spPr>
          <a:xfrm>
            <a:off x="1819162" y="1599025"/>
            <a:ext cx="3745516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TRANSIENT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8" name="TextShape 5"/>
          <p:cNvSpPr txBox="1"/>
          <p:nvPr/>
        </p:nvSpPr>
        <p:spPr>
          <a:xfrm>
            <a:off x="2023750" y="6159434"/>
            <a:ext cx="3724365" cy="698566"/>
          </a:xfrm>
          <a:prstGeom prst="rect">
            <a:avLst/>
          </a:prstGeom>
        </p:spPr>
        <p:txBody>
          <a:bodyPr lIns="81639" tIns="40820" rIns="81639" bIns="40820"/>
          <a:lstStyle/>
          <a:p>
            <a:r>
              <a:rPr lang="en-US" sz="2200" b="1" dirty="0">
                <a:solidFill>
                  <a:srgbClr val="FFFFFF"/>
                </a:solidFill>
                <a:latin typeface="Arial"/>
              </a:rPr>
              <a:t>BURSTS</a:t>
            </a:r>
          </a:p>
          <a:p>
            <a:r>
              <a:rPr lang="en-US" sz="2000" b="1" dirty="0">
                <a:solidFill>
                  <a:srgbClr val="FFFFFF"/>
                </a:solidFill>
                <a:latin typeface="Arial"/>
              </a:rPr>
              <a:t>Core collapse Supernovae</a:t>
            </a:r>
            <a:endParaRPr sz="2000" dirty="0"/>
          </a:p>
        </p:txBody>
      </p:sp>
      <p:sp>
        <p:nvSpPr>
          <p:cNvPr id="20" name="TextShape 8"/>
          <p:cNvSpPr txBox="1"/>
          <p:nvPr/>
        </p:nvSpPr>
        <p:spPr>
          <a:xfrm>
            <a:off x="5998477" y="6347274"/>
            <a:ext cx="3745516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STOCHASTIC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Natures Most Precise Clocks May Make Galactic GPS Possible [HD] (online-video-cutter.com)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02088" y="1991636"/>
            <a:ext cx="3818256" cy="2147769"/>
          </a:xfrm>
          <a:prstGeom prst="rect">
            <a:avLst/>
          </a:prstGeom>
        </p:spPr>
      </p:pic>
      <p:sp>
        <p:nvSpPr>
          <p:cNvPr id="19" name="TextShape 8"/>
          <p:cNvSpPr txBox="1"/>
          <p:nvPr/>
        </p:nvSpPr>
        <p:spPr>
          <a:xfrm>
            <a:off x="5900792" y="3511896"/>
            <a:ext cx="3955225" cy="510726"/>
          </a:xfrm>
          <a:prstGeom prst="rect">
            <a:avLst/>
          </a:prstGeom>
        </p:spPr>
        <p:txBody>
          <a:bodyPr lIns="83598" tIns="41799" rIns="83598" bIns="41799"/>
          <a:lstStyle/>
          <a:p>
            <a:pPr algn="ctr">
              <a:buSzPct val="45000"/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ASYMMETRIC </a:t>
            </a:r>
          </a:p>
          <a:p>
            <a:pPr algn="ctr">
              <a:buSzPct val="45000"/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NEUTRON STAR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1991636"/>
            <a:ext cx="183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SXS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1016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6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 mute="1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en"/>
              <a:t>CE Milestones, </a:t>
            </a:r>
            <a:r>
              <a:rPr lang="en">
                <a:solidFill>
                  <a:srgbClr val="FFFF00"/>
                </a:solidFill>
              </a:rPr>
              <a:t>past</a:t>
            </a:r>
            <a:r>
              <a:rPr lang="en"/>
              <a:t> and </a:t>
            </a:r>
            <a:r>
              <a:rPr lang="en">
                <a:solidFill>
                  <a:schemeClr val="accent6">
                    <a:lumMod val="75000"/>
                  </a:schemeClr>
                </a:solidFill>
              </a:rPr>
              <a:t>planned future</a:t>
            </a:r>
            <a:endParaRPr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9" name="Google Shape;149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18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48722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700"/>
              <a:buChar char="●"/>
            </a:pPr>
            <a:r>
              <a:rPr lang="en" sz="2267">
                <a:solidFill>
                  <a:srgbClr val="FFFF00"/>
                </a:solidFill>
              </a:rPr>
              <a:t>2010-2015  LIGO Scientific Collaboration R&amp;D musing</a:t>
            </a:r>
            <a:endParaRPr sz="2267">
              <a:solidFill>
                <a:srgbClr val="FFFF00"/>
              </a:solidFill>
            </a:endParaRPr>
          </a:p>
          <a:p>
            <a:pPr marL="609585" indent="-448722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700"/>
              <a:buChar char="●"/>
            </a:pPr>
            <a:r>
              <a:rPr lang="en" sz="2267">
                <a:solidFill>
                  <a:srgbClr val="FFFF00"/>
                </a:solidFill>
              </a:rPr>
              <a:t>2015 Solidification of </a:t>
            </a:r>
            <a:endParaRPr sz="2267">
              <a:solidFill>
                <a:srgbClr val="FFFF00"/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300"/>
              <a:buChar char="○"/>
            </a:pPr>
            <a:r>
              <a:rPr lang="en" sz="1733">
                <a:solidFill>
                  <a:srgbClr val="FFFF00"/>
                </a:solidFill>
              </a:rPr>
              <a:t>Scientific Motivation for a future observatory</a:t>
            </a:r>
            <a:endParaRPr sz="1733">
              <a:solidFill>
                <a:srgbClr val="FFFF00"/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300"/>
              <a:buChar char="○"/>
            </a:pPr>
            <a:r>
              <a:rPr lang="en" sz="1733">
                <a:solidFill>
                  <a:srgbClr val="FFFF00"/>
                </a:solidFill>
              </a:rPr>
              <a:t>Focus on a low-risk approach of a longer instrument</a:t>
            </a:r>
            <a:endParaRPr sz="1733">
              <a:solidFill>
                <a:srgbClr val="FFFF00"/>
              </a:solidFill>
            </a:endParaRPr>
          </a:p>
          <a:p>
            <a:pPr marL="609585" indent="-448722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700"/>
              <a:buChar char="●"/>
            </a:pPr>
            <a:r>
              <a:rPr lang="en" sz="2267">
                <a:solidFill>
                  <a:srgbClr val="FFFF00"/>
                </a:solidFill>
              </a:rPr>
              <a:t>2018-2021 Horizon Study</a:t>
            </a:r>
            <a:endParaRPr sz="2267">
              <a:solidFill>
                <a:srgbClr val="FFFF00"/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300"/>
              <a:buChar char="○"/>
            </a:pPr>
            <a:r>
              <a:rPr lang="en" sz="1733">
                <a:solidFill>
                  <a:srgbClr val="FFFF00"/>
                </a:solidFill>
              </a:rPr>
              <a:t>3-year NSF funded Collaborative proposal, $2.2M</a:t>
            </a:r>
            <a:endParaRPr sz="1733">
              <a:solidFill>
                <a:srgbClr val="FFFF00"/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300"/>
              <a:buChar char="○"/>
            </a:pPr>
            <a:r>
              <a:rPr lang="en" sz="1733">
                <a:solidFill>
                  <a:srgbClr val="FFFF00"/>
                </a:solidFill>
              </a:rPr>
              <a:t>Produced the Cosmic Explorer Horizon Study</a:t>
            </a:r>
            <a:endParaRPr sz="1733">
              <a:solidFill>
                <a:srgbClr val="FFFF00"/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300"/>
              <a:buChar char="○"/>
            </a:pPr>
            <a:r>
              <a:rPr lang="en" sz="1733">
                <a:solidFill>
                  <a:srgbClr val="FFFF00"/>
                </a:solidFill>
              </a:rPr>
              <a:t>Decadal White papers; NSF physics request to</a:t>
            </a:r>
            <a:br>
              <a:rPr lang="en" sz="1733">
                <a:solidFill>
                  <a:srgbClr val="FFFF00"/>
                </a:solidFill>
              </a:rPr>
            </a:br>
            <a:r>
              <a:rPr lang="en" sz="1733">
                <a:solidFill>
                  <a:srgbClr val="FFFF00"/>
                </a:solidFill>
              </a:rPr>
              <a:t>consider but not ranked in Decadal</a:t>
            </a:r>
            <a:endParaRPr sz="1733">
              <a:solidFill>
                <a:srgbClr val="FFFF00"/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rgbClr val="FFFF00"/>
              </a:buClr>
              <a:buSzPts val="1300"/>
              <a:buChar char="○"/>
            </a:pPr>
            <a:r>
              <a:rPr lang="en" sz="1733">
                <a:solidFill>
                  <a:srgbClr val="FFFF00"/>
                </a:solidFill>
              </a:rPr>
              <a:t>Dawn Community Report (GW Roadmapping)</a:t>
            </a:r>
            <a:endParaRPr sz="1733">
              <a:solidFill>
                <a:srgbClr val="FFFF00"/>
              </a:solidFill>
            </a:endParaRPr>
          </a:p>
          <a:p>
            <a:pPr marL="609585" indent="-448722">
              <a:lnSpc>
                <a:spcPct val="105000"/>
              </a:lnSpc>
              <a:spcBef>
                <a:spcPts val="0"/>
              </a:spcBef>
              <a:buClr>
                <a:schemeClr val="accent6"/>
              </a:buClr>
              <a:buSzPts val="1700"/>
              <a:buChar char="●"/>
            </a:pPr>
            <a:r>
              <a:rPr lang="en" sz="2267">
                <a:solidFill>
                  <a:schemeClr val="accent6">
                    <a:lumMod val="75000"/>
                  </a:schemeClr>
                </a:solidFill>
              </a:rPr>
              <a:t>2022-2025 Conceptual Design </a:t>
            </a:r>
            <a:endParaRPr sz="2267">
              <a:solidFill>
                <a:schemeClr val="accent6">
                  <a:lumMod val="75000"/>
                </a:schemeClr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chemeClr val="accent6"/>
              </a:buClr>
              <a:buSzPts val="1300"/>
              <a:buChar char="○"/>
            </a:pPr>
            <a:r>
              <a:rPr lang="en" sz="1733">
                <a:solidFill>
                  <a:schemeClr val="accent6">
                    <a:lumMod val="75000"/>
                  </a:schemeClr>
                </a:solidFill>
              </a:rPr>
              <a:t>Currently Writing proposal to NSF for support to</a:t>
            </a:r>
            <a:br>
              <a:rPr lang="en" sz="1733">
                <a:solidFill>
                  <a:schemeClr val="accent6">
                    <a:lumMod val="75000"/>
                  </a:schemeClr>
                </a:solidFill>
              </a:rPr>
            </a:br>
            <a:r>
              <a:rPr lang="en" sz="1733">
                <a:solidFill>
                  <a:schemeClr val="accent6">
                    <a:lumMod val="75000"/>
                  </a:schemeClr>
                </a:solidFill>
              </a:rPr>
              <a:t>undertake CD;</a:t>
            </a:r>
            <a:endParaRPr sz="1733">
              <a:solidFill>
                <a:schemeClr val="accent6">
                  <a:lumMod val="75000"/>
                </a:schemeClr>
              </a:solidFill>
            </a:endParaRPr>
          </a:p>
          <a:p>
            <a:pPr marL="1219170" lvl="1" indent="-414856">
              <a:lnSpc>
                <a:spcPct val="105000"/>
              </a:lnSpc>
              <a:spcBef>
                <a:spcPts val="0"/>
              </a:spcBef>
              <a:buClr>
                <a:schemeClr val="accent6"/>
              </a:buClr>
              <a:buSzPts val="1300"/>
              <a:buChar char="○"/>
            </a:pPr>
            <a:r>
              <a:rPr lang="en" sz="1733">
                <a:solidFill>
                  <a:schemeClr val="accent6">
                    <a:lumMod val="75000"/>
                  </a:schemeClr>
                </a:solidFill>
              </a:rPr>
              <a:t>Placement by Chief Officer for Research Facilities</a:t>
            </a:r>
            <a:br>
              <a:rPr lang="en" sz="1733">
                <a:solidFill>
                  <a:schemeClr val="accent6">
                    <a:lumMod val="75000"/>
                  </a:schemeClr>
                </a:solidFill>
              </a:rPr>
            </a:br>
            <a:r>
              <a:rPr lang="en" sz="1733">
                <a:solidFill>
                  <a:schemeClr val="accent6">
                    <a:lumMod val="75000"/>
                  </a:schemeClr>
                </a:solidFill>
              </a:rPr>
              <a:t>(CORF, Linnea Avallone) on the </a:t>
            </a:r>
            <a:r>
              <a:rPr lang="en" sz="1733" u="sng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of NSF research projects</a:t>
            </a:r>
            <a:endParaRPr sz="1733">
              <a:solidFill>
                <a:schemeClr val="accent6">
                  <a:lumMod val="75000"/>
                </a:schemeClr>
              </a:solidFill>
            </a:endParaRPr>
          </a:p>
          <a:p>
            <a:pPr marL="609585" indent="-448722">
              <a:lnSpc>
                <a:spcPct val="105000"/>
              </a:lnSpc>
              <a:spcBef>
                <a:spcPts val="0"/>
              </a:spcBef>
              <a:buClr>
                <a:schemeClr val="accent6"/>
              </a:buClr>
              <a:buSzPts val="1700"/>
              <a:buChar char="●"/>
            </a:pPr>
            <a:r>
              <a:rPr lang="en" sz="2267">
                <a:solidFill>
                  <a:schemeClr val="accent6">
                    <a:lumMod val="75000"/>
                  </a:schemeClr>
                </a:solidFill>
              </a:rPr>
              <a:t>2025-2028  Preliminary Design, ending with NSB authorization (cost, plans, …)</a:t>
            </a:r>
            <a:endParaRPr sz="2267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7122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en"/>
              <a:t>Currently seeking support for Conceptual Design</a:t>
            </a:r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99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609585" indent="-457189">
              <a:spcBef>
                <a:spcPts val="0"/>
              </a:spcBef>
              <a:buClr>
                <a:schemeClr val="bg1"/>
              </a:buClr>
              <a:buSzPts val="1800"/>
              <a:buChar char="●"/>
            </a:pPr>
            <a:r>
              <a:rPr lang="en">
                <a:solidFill>
                  <a:schemeClr val="bg1"/>
                </a:solidFill>
              </a:rPr>
              <a:t>Conceptual Design scale:  3 years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Clr>
                <a:schemeClr val="bg1"/>
              </a:buClr>
              <a:buSzPts val="1400"/>
              <a:buChar char="○"/>
            </a:pPr>
            <a:r>
              <a:rPr lang="en" sz="1867">
                <a:solidFill>
                  <a:schemeClr val="bg1"/>
                </a:solidFill>
              </a:rPr>
              <a:t>Principal cost elements: preparing PEP (professional project staff), Engineering studies (vacuum systems, civil construction), Site identification and acquisition planning</a:t>
            </a:r>
            <a:endParaRPr sz="1867"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Clr>
                <a:schemeClr val="bg1"/>
              </a:buClr>
              <a:buSzPts val="1400"/>
              <a:buChar char="○"/>
            </a:pPr>
            <a:r>
              <a:rPr lang="en" sz="1867">
                <a:solidFill>
                  <a:schemeClr val="bg1"/>
                </a:solidFill>
              </a:rPr>
              <a:t>Detector R&amp;D but intention that this be pursued by small proposals to NSF</a:t>
            </a:r>
            <a:endParaRPr sz="1867">
              <a:solidFill>
                <a:schemeClr val="bg1"/>
              </a:solidFill>
            </a:endParaRPr>
          </a:p>
          <a:p>
            <a:pPr marL="609585" indent="-457189">
              <a:spcBef>
                <a:spcPts val="0"/>
              </a:spcBef>
              <a:buClr>
                <a:schemeClr val="bg1"/>
              </a:buClr>
              <a:buSzPts val="1800"/>
              <a:buChar char="●"/>
            </a:pPr>
            <a:r>
              <a:rPr lang="en">
                <a:solidFill>
                  <a:schemeClr val="bg1"/>
                </a:solidFill>
              </a:rPr>
              <a:t>Preliminary and Final Design scale: 4 years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Clr>
                <a:schemeClr val="bg1"/>
              </a:buClr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Currently preparing unsolicited proposal to fund the Conceptual Design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Clr>
                <a:schemeClr val="bg1"/>
              </a:buClr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NSF program officer not yet seeking a centralized project proposal, but clearly on-board with the idea of CE and in the process of learning how major facilities are funded at NSF</a:t>
            </a:r>
            <a:endParaRPr>
              <a:solidFill>
                <a:schemeClr val="bg1"/>
              </a:solidFill>
            </a:endParaRPr>
          </a:p>
          <a:p>
            <a:pPr marL="609585" indent="-457189">
              <a:spcBef>
                <a:spcPts val="0"/>
              </a:spcBef>
              <a:buClr>
                <a:schemeClr val="bg1"/>
              </a:buClr>
              <a:buSzPts val="1800"/>
              <a:buChar char="●"/>
            </a:pPr>
            <a:r>
              <a:rPr lang="en">
                <a:solidFill>
                  <a:schemeClr val="bg1"/>
                </a:solidFill>
              </a:rPr>
              <a:t>Private funds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Clr>
                <a:schemeClr val="bg1"/>
              </a:buClr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In discussion with institutions; anticipate leadership at MIT</a:t>
            </a:r>
            <a:endParaRPr>
              <a:solidFill>
                <a:schemeClr val="bg1"/>
              </a:solidFill>
            </a:endParaRPr>
          </a:p>
          <a:p>
            <a:pPr marL="1219170" lvl="1" indent="-423323">
              <a:spcBef>
                <a:spcPts val="0"/>
              </a:spcBef>
              <a:buClr>
                <a:schemeClr val="bg1"/>
              </a:buClr>
              <a:buSzPts val="1400"/>
              <a:buChar char="○"/>
            </a:pPr>
            <a:r>
              <a:rPr lang="en">
                <a:solidFill>
                  <a:schemeClr val="bg1"/>
                </a:solidFill>
              </a:rPr>
              <a:t>Working to grow our institutional connections and support network</a:t>
            </a: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278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F41E-6E00-C54D-9C81-0892BAF9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336" y="217047"/>
            <a:ext cx="10972800" cy="1143000"/>
          </a:xfrm>
        </p:spPr>
        <p:txBody>
          <a:bodyPr>
            <a:noAutofit/>
          </a:bodyPr>
          <a:lstStyle/>
          <a:p>
            <a:r>
              <a:rPr lang="en-US" sz="3200"/>
              <a:t>The Gravitational Wave International Committees and 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0E83-47D7-894F-8F72-F2240E3E40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To get the most out of NG detectors, a network is required</a:t>
            </a:r>
          </a:p>
          <a:p>
            <a:r>
              <a:rPr lang="en-US"/>
              <a:t>The GWIC has formed a committees focusing on NG R&amp;D, science, and global coordination</a:t>
            </a:r>
          </a:p>
          <a:p>
            <a:r>
              <a:rPr lang="en-US"/>
              <a:t>Read more here: </a:t>
            </a:r>
            <a:r>
              <a:rPr lang="en-US">
                <a:solidFill>
                  <a:srgbClr val="FFFF00"/>
                </a:solidFill>
              </a:rPr>
              <a:t>gwic.ligo.org/3Gsubcomm/</a:t>
            </a:r>
          </a:p>
          <a:p>
            <a:r>
              <a:rPr lang="en-US"/>
              <a:t>Dozens of useful documents and links (includes Cosmic Explorer Horizon Study, Einstein Telescope Design report)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1290F8-0BBB-3849-B570-23D4315D44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173813"/>
            <a:ext cx="5384800" cy="301643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47362-AD07-A147-A08C-729FCB4C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44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/>
              <a:t>CE in the International Context</a:t>
            </a:r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7472400" cy="503628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609585" indent="-434329">
              <a:spcBef>
                <a:spcPts val="1333"/>
              </a:spcBef>
              <a:buClr>
                <a:schemeClr val="bg1"/>
              </a:buClr>
              <a:buSzPct val="100000"/>
              <a:buChar char="●"/>
            </a:pPr>
            <a:r>
              <a:rPr lang="en">
                <a:solidFill>
                  <a:schemeClr val="bg1"/>
                </a:solidFill>
              </a:rPr>
              <a:t>Laser Interferometer Space Antenna (LISA)</a:t>
            </a:r>
            <a:endParaRPr>
              <a:solidFill>
                <a:schemeClr val="bg1"/>
              </a:solidFill>
            </a:endParaRPr>
          </a:p>
          <a:p>
            <a:pPr marL="1219170" lvl="1" indent="-405543">
              <a:spcBef>
                <a:spcPts val="0"/>
              </a:spcBef>
              <a:buClr>
                <a:schemeClr val="bg1"/>
              </a:buClr>
              <a:buSzPct val="100000"/>
              <a:buChar char="○"/>
            </a:pPr>
            <a:r>
              <a:rPr lang="en">
                <a:solidFill>
                  <a:schemeClr val="bg1"/>
                </a:solidFill>
              </a:rPr>
              <a:t>An ESA-led space observatory with a small NASA contribution</a:t>
            </a:r>
            <a:endParaRPr>
              <a:solidFill>
                <a:schemeClr val="bg1"/>
              </a:solidFill>
            </a:endParaRPr>
          </a:p>
          <a:p>
            <a:pPr marL="1219170" lvl="1" indent="-405543">
              <a:spcBef>
                <a:spcPts val="0"/>
              </a:spcBef>
              <a:buClr>
                <a:schemeClr val="bg1"/>
              </a:buClr>
              <a:buSzPct val="100000"/>
              <a:buChar char="○"/>
            </a:pPr>
            <a:r>
              <a:rPr lang="en">
                <a:solidFill>
                  <a:schemeClr val="bg1"/>
                </a:solidFill>
              </a:rPr>
              <a:t>Expected to be launched in 2034 and take data concurrently with CE and ET</a:t>
            </a:r>
            <a:endParaRPr>
              <a:solidFill>
                <a:schemeClr val="bg1"/>
              </a:solidFill>
            </a:endParaRPr>
          </a:p>
          <a:p>
            <a:pPr marL="1219170" lvl="1" indent="-405543">
              <a:spcBef>
                <a:spcPts val="0"/>
              </a:spcBef>
              <a:buClr>
                <a:schemeClr val="bg1"/>
              </a:buClr>
              <a:buSzPct val="100000"/>
              <a:buChar char="○"/>
            </a:pPr>
            <a:r>
              <a:rPr lang="en">
                <a:solidFill>
                  <a:schemeClr val="bg1"/>
                </a:solidFill>
              </a:rPr>
              <a:t>Similar efforts also in China (two space observatories) </a:t>
            </a:r>
            <a:endParaRPr>
              <a:solidFill>
                <a:schemeClr val="bg1"/>
              </a:solidFill>
            </a:endParaRPr>
          </a:p>
          <a:p>
            <a:pPr marL="609585" indent="-434329">
              <a:spcBef>
                <a:spcPts val="1333"/>
              </a:spcBef>
              <a:buClr>
                <a:schemeClr val="bg1"/>
              </a:buClr>
              <a:buSzPct val="100000"/>
              <a:buChar char="●"/>
            </a:pPr>
            <a:r>
              <a:rPr lang="en">
                <a:solidFill>
                  <a:schemeClr val="bg1"/>
                </a:solidFill>
              </a:rPr>
              <a:t>Neutron-star Extreme Matter Observatory (NEMO)</a:t>
            </a:r>
            <a:endParaRPr>
              <a:solidFill>
                <a:schemeClr val="bg1"/>
              </a:solidFill>
            </a:endParaRPr>
          </a:p>
          <a:p>
            <a:pPr marL="1219170" lvl="1" indent="-405543">
              <a:spcBef>
                <a:spcPts val="0"/>
              </a:spcBef>
              <a:buClr>
                <a:schemeClr val="bg1"/>
              </a:buClr>
              <a:buSzPct val="100000"/>
              <a:buChar char="○"/>
            </a:pPr>
            <a:r>
              <a:rPr lang="en">
                <a:solidFill>
                  <a:schemeClr val="bg1"/>
                </a:solidFill>
              </a:rPr>
              <a:t>An Australian observatory but a smaller observatory focussed on specific science</a:t>
            </a:r>
            <a:endParaRPr>
              <a:solidFill>
                <a:schemeClr val="bg1"/>
              </a:solidFill>
            </a:endParaRPr>
          </a:p>
          <a:p>
            <a:pPr marL="1219170" lvl="1" indent="-405543">
              <a:spcBef>
                <a:spcPts val="0"/>
              </a:spcBef>
              <a:buClr>
                <a:schemeClr val="bg1"/>
              </a:buClr>
              <a:buSzPct val="100000"/>
              <a:buChar char="○"/>
            </a:pPr>
            <a:r>
              <a:rPr lang="en">
                <a:solidFill>
                  <a:schemeClr val="bg1"/>
                </a:solidFill>
              </a:rPr>
              <a:t>Aspire to build a 20km CE-like detector in the future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142" name="Google Shape;1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4400" y="1821221"/>
            <a:ext cx="3652000" cy="23777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7BC5E5-BE79-FA44-A122-CE6E1200A0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8116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DFEE-0A14-3D46-979B-F918F20A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Einstein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5676-1578-C849-A49D-9171D8932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 proposed next-generation ground-based gravitational-wave detector</a:t>
            </a:r>
          </a:p>
          <a:p>
            <a:r>
              <a:rPr lang="en-US"/>
              <a:t>Triangular-shaped, 10 Km arms</a:t>
            </a:r>
          </a:p>
          <a:p>
            <a:r>
              <a:rPr lang="en-US"/>
              <a:t>Underground to access low (~Hz) frequency</a:t>
            </a:r>
          </a:p>
          <a:p>
            <a:r>
              <a:rPr lang="en-US"/>
              <a:t>Mature design, design report published in 2011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Technically challenging (underground cryogenic multiple interferometers)</a:t>
            </a:r>
            <a:endParaRPr lang="en-US"/>
          </a:p>
          <a:p>
            <a:r>
              <a:rPr lang="en-US"/>
              <a:t>Recently included in the European Strategic Forum for Research Infrastructures (ESFRI) roadmap!</a:t>
            </a:r>
          </a:p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F08EA1-FBBB-154B-9E64-38FD4B180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72350" y="2163337"/>
            <a:ext cx="6250265" cy="351185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F147C-35BE-694D-BDE8-8CDF8424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4D6069-1B0F-3A44-89B0-E4751B13BDB2}"/>
              </a:ext>
            </a:extLst>
          </p:cNvPr>
          <p:cNvSpPr txBox="1"/>
          <p:nvPr/>
        </p:nvSpPr>
        <p:spPr>
          <a:xfrm>
            <a:off x="10381785" y="5756832"/>
            <a:ext cx="22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Credit: NIKHEF</a:t>
            </a:r>
          </a:p>
        </p:txBody>
      </p:sp>
    </p:spTree>
    <p:extLst>
      <p:ext uri="{BB962C8B-B14F-4D97-AF65-F5344CB8AC3E}">
        <p14:creationId xmlns:p14="http://schemas.microsoft.com/office/powerpoint/2010/main" val="3431586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C24C-82C9-BF43-96E2-9F1309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Cosmic Explorer Horizon Study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54D4DB-C13B-3043-AB4E-EA8A04095D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The CE HS identifies key science outcomes that can be reached with NG detectors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Black holes and neutron stars throughough cosmic time</a:t>
            </a:r>
          </a:p>
          <a:p>
            <a:pPr lvl="1"/>
            <a:r>
              <a:rPr lang="en-US"/>
              <a:t>Dynamics of dense matter &amp; extreme environments </a:t>
            </a:r>
          </a:p>
          <a:p>
            <a:pPr lvl="1"/>
            <a:r>
              <a:rPr lang="en-US"/>
              <a:t>Extreme gravity &amp; Fundamental Physics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925B8-0E9B-5D4B-A829-5C721713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8C86EB-7DED-6549-89D5-B0FFFC84505D}"/>
              </a:ext>
            </a:extLst>
          </p:cNvPr>
          <p:cNvSpPr txBox="1"/>
          <p:nvPr/>
        </p:nvSpPr>
        <p:spPr>
          <a:xfrm>
            <a:off x="10642582" y="163203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E94459-2F05-8742-B536-23CD64E7131F}"/>
              </a:ext>
            </a:extLst>
          </p:cNvPr>
          <p:cNvGrpSpPr/>
          <p:nvPr/>
        </p:nvGrpSpPr>
        <p:grpSpPr>
          <a:xfrm>
            <a:off x="6751122" y="1725619"/>
            <a:ext cx="4928096" cy="4857743"/>
            <a:chOff x="6654304" y="1969532"/>
            <a:chExt cx="4928096" cy="4857743"/>
          </a:xfrm>
        </p:grpSpPr>
        <p:sp>
          <p:nvSpPr>
            <p:cNvPr id="10" name="Google Shape;117;p27">
              <a:extLst>
                <a:ext uri="{FF2B5EF4-FFF2-40B4-BE49-F238E27FC236}">
                  <a16:creationId xmlns:a16="http://schemas.microsoft.com/office/drawing/2014/main" id="{4B2265BD-0539-6C4E-A573-D8DDF497AE1C}"/>
                </a:ext>
              </a:extLst>
            </p:cNvPr>
            <p:cNvSpPr/>
            <p:nvPr/>
          </p:nvSpPr>
          <p:spPr>
            <a:xfrm>
              <a:off x="6654304" y="1969532"/>
              <a:ext cx="4851413" cy="4855643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64000">
                  <a:srgbClr val="999999"/>
                </a:gs>
                <a:gs pos="73000">
                  <a:schemeClr val="lt1"/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1" name="Google Shape;120;p27">
              <a:extLst>
                <a:ext uri="{FF2B5EF4-FFF2-40B4-BE49-F238E27FC236}">
                  <a16:creationId xmlns:a16="http://schemas.microsoft.com/office/drawing/2014/main" id="{D4D9C303-54CA-C244-A4EF-6E09A316672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34717" t="-3188" r="-3588" b="-5259"/>
            <a:stretch/>
          </p:blipFill>
          <p:spPr>
            <a:xfrm>
              <a:off x="6757352" y="1971632"/>
              <a:ext cx="4825048" cy="4855643"/>
            </a:xfrm>
            <a:prstGeom prst="rect">
              <a:avLst/>
            </a:prstGeom>
            <a:noFill/>
            <a:ln>
              <a:noFill/>
            </a:ln>
            <a:effectLst>
              <a:outerShdw blurRad="57150" algn="bl" rotWithShape="0">
                <a:srgbClr val="00000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36025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E2C116-F86F-9547-ABD8-307928720A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3054"/>
          <a:stretch/>
        </p:blipFill>
        <p:spPr>
          <a:xfrm>
            <a:off x="6907428" y="1548217"/>
            <a:ext cx="5193956" cy="5173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FC24C-82C9-BF43-96E2-9F1309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Cosmic Explorer Horizon Study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54D4DB-C13B-3043-AB4E-EA8A04095D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The CE HS identifies key science outcomes that can be reached with NG detectors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Black holes and neutron stars throughough cosmic time</a:t>
            </a:r>
          </a:p>
          <a:p>
            <a:pPr lvl="1"/>
            <a:r>
              <a:rPr lang="en-US"/>
              <a:t>Dynamics of dense matter &amp; extreme environments </a:t>
            </a:r>
          </a:p>
          <a:p>
            <a:pPr lvl="1"/>
            <a:r>
              <a:rPr lang="en-US"/>
              <a:t>Extreme gravity &amp; Fundamental Physics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925B8-0E9B-5D4B-A829-5C721713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8C86EB-7DED-6549-89D5-B0FFFC84505D}"/>
              </a:ext>
            </a:extLst>
          </p:cNvPr>
          <p:cNvSpPr txBox="1"/>
          <p:nvPr/>
        </p:nvSpPr>
        <p:spPr>
          <a:xfrm>
            <a:off x="10642582" y="163203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</p:spTree>
    <p:extLst>
      <p:ext uri="{BB962C8B-B14F-4D97-AF65-F5344CB8AC3E}">
        <p14:creationId xmlns:p14="http://schemas.microsoft.com/office/powerpoint/2010/main" val="4186058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BEF64A5-C3C9-0441-B065-6A5EA448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Detector sensitivity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B1398A-D023-8E4B-8BDC-267E7D915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8837" y="1937416"/>
            <a:ext cx="7706497" cy="485332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DEA4F-5629-A44C-831A-74D8C8DC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2801E-EAE6-2D45-B40D-65CC4494A479}"/>
              </a:ext>
            </a:extLst>
          </p:cNvPr>
          <p:cNvSpPr txBox="1"/>
          <p:nvPr/>
        </p:nvSpPr>
        <p:spPr>
          <a:xfrm>
            <a:off x="2821860" y="1568084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</p:spTree>
    <p:extLst>
      <p:ext uri="{BB962C8B-B14F-4D97-AF65-F5344CB8AC3E}">
        <p14:creationId xmlns:p14="http://schemas.microsoft.com/office/powerpoint/2010/main" val="113272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7746-AA16-4B4A-A81C-8BF269CB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Listening to the Universe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5F63BF-678D-6A40-B854-B13A8E08A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52" y="2099139"/>
            <a:ext cx="7676496" cy="475886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2D4B7-B61E-D94E-9906-ED48C251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3E02A-ACF3-9D4E-86FC-21F97992C145}"/>
              </a:ext>
            </a:extLst>
          </p:cNvPr>
          <p:cNvSpPr txBox="1"/>
          <p:nvPr/>
        </p:nvSpPr>
        <p:spPr>
          <a:xfrm>
            <a:off x="3189850" y="180531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08CEF1-B758-664C-B1BC-4F6E69CBBB37}"/>
              </a:ext>
            </a:extLst>
          </p:cNvPr>
          <p:cNvCxnSpPr>
            <a:cxnSpLocks/>
          </p:cNvCxnSpPr>
          <p:nvPr/>
        </p:nvCxnSpPr>
        <p:spPr>
          <a:xfrm>
            <a:off x="4159951" y="2174644"/>
            <a:ext cx="0" cy="3816581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9943D7F-A3EF-A54E-BB02-3F90C05EC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10" y="6066730"/>
            <a:ext cx="931882" cy="4659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8999EE-3DFA-7241-B35C-D13ADDD09353}"/>
              </a:ext>
            </a:extLst>
          </p:cNvPr>
          <p:cNvCxnSpPr>
            <a:cxnSpLocks/>
          </p:cNvCxnSpPr>
          <p:nvPr/>
        </p:nvCxnSpPr>
        <p:spPr>
          <a:xfrm>
            <a:off x="7083300" y="2174644"/>
            <a:ext cx="0" cy="3816581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A2F760-C502-F442-8FF4-21E60D056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1159" r="31808" b="25930"/>
          <a:stretch/>
        </p:blipFill>
        <p:spPr>
          <a:xfrm>
            <a:off x="6355148" y="1344362"/>
            <a:ext cx="981610" cy="6768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D6B95F-F308-5442-91CA-17E4C8737485}"/>
              </a:ext>
            </a:extLst>
          </p:cNvPr>
          <p:cNvCxnSpPr>
            <a:cxnSpLocks/>
          </p:cNvCxnSpPr>
          <p:nvPr/>
        </p:nvCxnSpPr>
        <p:spPr>
          <a:xfrm>
            <a:off x="7864350" y="2174644"/>
            <a:ext cx="0" cy="3816581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ine Callout 1 21">
            <a:extLst>
              <a:ext uri="{FF2B5EF4-FFF2-40B4-BE49-F238E27FC236}">
                <a16:creationId xmlns:a16="http://schemas.microsoft.com/office/drawing/2014/main" id="{C25B1DCC-995F-6442-A33E-ACB418609EE6}"/>
              </a:ext>
            </a:extLst>
          </p:cNvPr>
          <p:cNvSpPr>
            <a:spLocks noChangeAspect="1"/>
          </p:cNvSpPr>
          <p:nvPr/>
        </p:nvSpPr>
        <p:spPr>
          <a:xfrm>
            <a:off x="7484210" y="1307869"/>
            <a:ext cx="1100989" cy="723834"/>
          </a:xfrm>
          <a:prstGeom prst="borderCallout1">
            <a:avLst>
              <a:gd name="adj1" fmla="val 40584"/>
              <a:gd name="adj2" fmla="val 100523"/>
              <a:gd name="adj3" fmla="val 50088"/>
              <a:gd name="adj4" fmla="val 107722"/>
            </a:avLst>
          </a:prstGeom>
          <a:blipFill dpi="0" rotWithShape="1">
            <a:blip r:embed="rId5"/>
            <a:srcRect/>
            <a:stretch>
              <a:fillRect l="-59491" t="-330702" r="-230787" b="-287616"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49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FE31-0E59-ED4F-AAEF-7D694405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Astrophysical populations of binaries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C4F7E9-F230-F14A-AD1E-BD54A21DF6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8281" y="1899106"/>
            <a:ext cx="5846119" cy="3640852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055954-AB2B-5046-BF56-FF95B678FF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Can detect black holes from astrophysical populations which are currently unaccessible</a:t>
            </a:r>
          </a:p>
          <a:p>
            <a:r>
              <a:rPr lang="en-US"/>
              <a:t>It is important to have a </a:t>
            </a:r>
            <a:r>
              <a:rPr lang="en-US">
                <a:solidFill>
                  <a:srgbClr val="FFC000"/>
                </a:solidFill>
              </a:rPr>
              <a:t>network</a:t>
            </a:r>
            <a:r>
              <a:rPr lang="en-US"/>
              <a:t>, to measure distance well, and hence source-frame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89F26-7BF9-CA4C-B9FF-07621D32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6E49A-7D54-B844-9808-9FBC197C8091}"/>
              </a:ext>
            </a:extLst>
          </p:cNvPr>
          <p:cNvSpPr txBox="1"/>
          <p:nvPr/>
        </p:nvSpPr>
        <p:spPr>
          <a:xfrm>
            <a:off x="148281" y="5593070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 ApJL 913 L5</a:t>
            </a:r>
          </a:p>
        </p:txBody>
      </p:sp>
    </p:spTree>
    <p:extLst>
      <p:ext uri="{BB962C8B-B14F-4D97-AF65-F5344CB8AC3E}">
        <p14:creationId xmlns:p14="http://schemas.microsoft.com/office/powerpoint/2010/main" val="285266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147D-F4C5-8E4C-B234-0C78C8D4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binary anatomy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713A-6D12-EA45-92CC-FBC5C164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D069D-8AB2-244E-95C9-F5BBB262F3A1}"/>
              </a:ext>
            </a:extLst>
          </p:cNvPr>
          <p:cNvSpPr txBox="1"/>
          <p:nvPr/>
        </p:nvSpPr>
        <p:spPr>
          <a:xfrm rot="16200000">
            <a:off x="697519" y="4044200"/>
            <a:ext cx="180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 (Arb)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2FCC3-84C6-B64A-A3EE-561645319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483" b="51489"/>
          <a:stretch/>
        </p:blipFill>
        <p:spPr>
          <a:xfrm>
            <a:off x="212211" y="1898481"/>
            <a:ext cx="6801831" cy="3835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665E8B-3E12-1E47-BAE1-042596470973}"/>
              </a:ext>
            </a:extLst>
          </p:cNvPr>
          <p:cNvSpPr txBox="1"/>
          <p:nvPr/>
        </p:nvSpPr>
        <p:spPr>
          <a:xfrm>
            <a:off x="159434" y="5752985"/>
            <a:ext cx="252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Vitale, </a:t>
            </a:r>
            <a:r>
              <a:rPr lang="en-US" dirty="0">
                <a:solidFill>
                  <a:schemeClr val="bg1"/>
                </a:solidFill>
              </a:rPr>
              <a:t>Science 372, 6546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5DAA4-9F86-9644-B890-F27B9F48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042" y="1740938"/>
            <a:ext cx="5017827" cy="422912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Duration/Merger frequency</a:t>
            </a:r>
            <a:r>
              <a:rPr lang="en-US" dirty="0"/>
              <a:t>: total mass, spins</a:t>
            </a:r>
          </a:p>
          <a:p>
            <a:r>
              <a:rPr lang="en-US" dirty="0">
                <a:solidFill>
                  <a:srgbClr val="FFFF00"/>
                </a:solidFill>
              </a:rPr>
              <a:t>Phasing</a:t>
            </a:r>
            <a:r>
              <a:rPr lang="en-US" dirty="0"/>
              <a:t>: chirp mass, mass ratio, spins</a:t>
            </a:r>
          </a:p>
          <a:p>
            <a:r>
              <a:rPr lang="en-US" dirty="0">
                <a:solidFill>
                  <a:srgbClr val="FFFF00"/>
                </a:solidFill>
              </a:rPr>
              <a:t>Overall amplitude</a:t>
            </a:r>
            <a:r>
              <a:rPr lang="en-US" dirty="0"/>
              <a:t>: distance, orbital inclination</a:t>
            </a:r>
          </a:p>
          <a:p>
            <a:r>
              <a:rPr lang="en-US" dirty="0">
                <a:solidFill>
                  <a:srgbClr val="FFFF00"/>
                </a:solidFill>
              </a:rPr>
              <a:t>Amplitude modulation</a:t>
            </a:r>
            <a:r>
              <a:rPr lang="en-US" dirty="0"/>
              <a:t>: spins angles</a:t>
            </a:r>
          </a:p>
          <a:p>
            <a:r>
              <a:rPr lang="en-US" dirty="0">
                <a:solidFill>
                  <a:srgbClr val="FFFF00"/>
                </a:solidFill>
              </a:rPr>
              <a:t>Merger-ringdown</a:t>
            </a:r>
            <a:r>
              <a:rPr lang="en-US" dirty="0"/>
              <a:t>: nature of the compact objects</a:t>
            </a:r>
          </a:p>
        </p:txBody>
      </p:sp>
    </p:spTree>
    <p:extLst>
      <p:ext uri="{BB962C8B-B14F-4D97-AF65-F5344CB8AC3E}">
        <p14:creationId xmlns:p14="http://schemas.microsoft.com/office/powerpoint/2010/main" val="1709675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A6D2-6E7A-4D42-BE31-D5A5D45F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Primordial black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3A4D1-BB63-D04E-A823-0C1F68024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If they exist, primordial black holes (PBHs) are expected to have had a higher merger rate in the past </a:t>
            </a:r>
          </a:p>
          <a:p>
            <a:r>
              <a:rPr lang="en-US"/>
              <a:t>Redshifts of tens</a:t>
            </a:r>
          </a:p>
          <a:p>
            <a:r>
              <a:rPr lang="en-US"/>
              <a:t>Detecting PBHs would be extremely consequential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BD608-5596-DB4B-8DB1-96CBCD60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30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41E1E963-AF56-AB46-9DC8-51438881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960859"/>
            <a:ext cx="5384800" cy="3804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5C3989-03F5-8D4F-B679-8D94FA7B850E}"/>
              </a:ext>
            </a:extLst>
          </p:cNvPr>
          <p:cNvSpPr txBox="1"/>
          <p:nvPr/>
        </p:nvSpPr>
        <p:spPr>
          <a:xfrm>
            <a:off x="10360084" y="575683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</p:spTree>
    <p:extLst>
      <p:ext uri="{BB962C8B-B14F-4D97-AF65-F5344CB8AC3E}">
        <p14:creationId xmlns:p14="http://schemas.microsoft.com/office/powerpoint/2010/main" val="3302156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A6D2-6E7A-4D42-BE31-D5A5D45F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Primordial black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3A4D1-BB63-D04E-A823-0C1F68024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If they exist, primordial black holes (PBHs) are expected to have had a higher merger rate in the past </a:t>
            </a:r>
          </a:p>
          <a:p>
            <a:r>
              <a:rPr lang="en-US"/>
              <a:t>Redshifts of tens</a:t>
            </a:r>
          </a:p>
          <a:p>
            <a:r>
              <a:rPr lang="en-US"/>
              <a:t>Detecting PBHs would be extremely consequential </a:t>
            </a:r>
          </a:p>
          <a:p>
            <a:pPr lvl="1"/>
            <a:r>
              <a:rPr lang="en-US"/>
              <a:t>Dark matter?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BD608-5596-DB4B-8DB1-96CBCD60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31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41E1E963-AF56-AB46-9DC8-51438881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2860440"/>
            <a:ext cx="5384800" cy="20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8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A6D2-6E7A-4D42-BE31-D5A5D45F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Primordial black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3A4D1-BB63-D04E-A823-0C1F68024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If they exist, primordial black holes (PBHs) are expected to have had a higher merger rate in the past </a:t>
            </a:r>
          </a:p>
          <a:p>
            <a:r>
              <a:rPr lang="en-US"/>
              <a:t>Redshifts of tens</a:t>
            </a:r>
          </a:p>
          <a:p>
            <a:r>
              <a:rPr lang="en-US"/>
              <a:t>Detecting PBHs would be extremely consequential </a:t>
            </a:r>
          </a:p>
          <a:p>
            <a:r>
              <a:rPr lang="en-US"/>
              <a:t>A lof of what I will report on is work of MIT student Ken 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BD608-5596-DB4B-8DB1-96CBCD60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32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41E1E963-AF56-AB46-9DC8-51438881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960859"/>
            <a:ext cx="5384800" cy="3804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5C3989-03F5-8D4F-B679-8D94FA7B850E}"/>
              </a:ext>
            </a:extLst>
          </p:cNvPr>
          <p:cNvSpPr txBox="1"/>
          <p:nvPr/>
        </p:nvSpPr>
        <p:spPr>
          <a:xfrm>
            <a:off x="10360084" y="575683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DDE6FD-E06E-FC4F-9946-0DF010EC45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66619" y="4540448"/>
            <a:ext cx="1839198" cy="1839198"/>
          </a:xfrm>
        </p:spPr>
      </p:pic>
    </p:spTree>
    <p:extLst>
      <p:ext uri="{BB962C8B-B14F-4D97-AF65-F5344CB8AC3E}">
        <p14:creationId xmlns:p14="http://schemas.microsoft.com/office/powerpoint/2010/main" val="399252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D3B9E6-431B-0A4D-A96C-CE8514EFA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Astrophysical Black holes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009B3F-EF6B-3D49-A6C5-21804CBF5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C4810-FEC4-A04A-A7B5-59F88AA0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36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4082-8928-134B-A31B-B521527B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 formation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8DC5D-682B-994E-B705-31BCE87A5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 reasonably expect that the </a:t>
            </a:r>
            <a:r>
              <a:rPr lang="en-US" i="1"/>
              <a:t>formation</a:t>
            </a:r>
            <a:r>
              <a:rPr lang="en-US"/>
              <a:t> rate of astrophysical black holes follows the star formation rate (SFR)</a:t>
            </a:r>
          </a:p>
          <a:p>
            <a:r>
              <a:rPr lang="en-US"/>
              <a:t>And we know the SFR!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4C4F0-3B29-D742-BA4B-A1CADC84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34</a:t>
            </a:fld>
            <a:endParaRPr lang="en-US"/>
          </a:p>
        </p:txBody>
      </p:sp>
      <p:pic>
        <p:nvPicPr>
          <p:cNvPr id="6" name="Content Placeholder 17">
            <a:extLst>
              <a:ext uri="{FF2B5EF4-FFF2-40B4-BE49-F238E27FC236}">
                <a16:creationId xmlns:a16="http://schemas.microsoft.com/office/drawing/2014/main" id="{6AEB5C90-7E0A-BD4B-9DFC-081CD4FA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670" y="3472608"/>
            <a:ext cx="4121466" cy="3248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70C60-730C-DE45-ABA6-04BCD9CF1776}"/>
              </a:ext>
            </a:extLst>
          </p:cNvPr>
          <p:cNvSpPr txBox="1"/>
          <p:nvPr/>
        </p:nvSpPr>
        <p:spPr>
          <a:xfrm>
            <a:off x="5059304" y="3139053"/>
            <a:ext cx="28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Madau Dickinson 1403.0007</a:t>
            </a:r>
          </a:p>
        </p:txBody>
      </p:sp>
    </p:spTree>
    <p:extLst>
      <p:ext uri="{BB962C8B-B14F-4D97-AF65-F5344CB8AC3E}">
        <p14:creationId xmlns:p14="http://schemas.microsoft.com/office/powerpoint/2010/main" val="2941525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4082-8928-134B-A31B-B521527B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 formation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8DC5D-682B-994E-B705-31BCE87A5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 reasonably expect that the </a:t>
            </a:r>
            <a:r>
              <a:rPr lang="en-US" i="1"/>
              <a:t>formation</a:t>
            </a:r>
            <a:r>
              <a:rPr lang="en-US"/>
              <a:t> rate of astrophysical black holes follows the star formation rate (SFR)</a:t>
            </a:r>
          </a:p>
          <a:p>
            <a:r>
              <a:rPr lang="en-US"/>
              <a:t>Or do 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4C4F0-3B29-D742-BA4B-A1CADC84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35</a:t>
            </a:fld>
            <a:endParaRPr lang="en-US"/>
          </a:p>
        </p:txBody>
      </p:sp>
      <p:pic>
        <p:nvPicPr>
          <p:cNvPr id="6" name="Content Placeholder 17">
            <a:extLst>
              <a:ext uri="{FF2B5EF4-FFF2-40B4-BE49-F238E27FC236}">
                <a16:creationId xmlns:a16="http://schemas.microsoft.com/office/drawing/2014/main" id="{6AEB5C90-7E0A-BD4B-9DFC-081CD4FA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492" y="4368742"/>
            <a:ext cx="2984644" cy="2352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0A2A9-CD7D-2043-B0FC-A29C438BE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270" y="3615221"/>
            <a:ext cx="7393460" cy="31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4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2F54-6028-6B47-90D5-530042BE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SFR and all that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9A919-3B94-8548-9BBF-128B9CE5E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Assume that the BBH merger rate is only affected by a (metallicity dependent) SFR and a time delay distribution (TDD)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In reality, things are more complicated and the merger rate might also depend on intrinsic properties (e.g. masses); various channels will contribute, etc</a:t>
            </a:r>
          </a:p>
          <a:p>
            <a:pPr lvl="1"/>
            <a:r>
              <a:rPr lang="en-US"/>
              <a:t>Straightfoward to extend analysis to account for this</a:t>
            </a:r>
          </a:p>
          <a:p>
            <a:r>
              <a:rPr lang="en-US"/>
              <a:t>Can we use detected BBHs to measure SFR and TDD?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A2350-0197-F846-8664-8E493585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36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374E22-0867-2441-A586-2E7A0F79EA0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12981" y="2695939"/>
            <a:ext cx="4368800" cy="79725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7745F-B1E9-AB4F-B80E-815E0802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73" y="2687350"/>
            <a:ext cx="3597835" cy="8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8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A4D0-F6DD-DE4F-8CCF-CD2BF2CE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SFR to merger rate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C01A9C4-F9C6-1149-902E-5EFA00B686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585079"/>
            <a:ext cx="5384800" cy="3357937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ED4D978-9932-D445-A030-D65BA5EE6D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86705" y="2585079"/>
            <a:ext cx="4313782" cy="340046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D4EB-5133-754E-AC39-A8A3F280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39920-038C-A046-92BB-643D6CA0DE27}"/>
              </a:ext>
            </a:extLst>
          </p:cNvPr>
          <p:cNvSpPr txBox="1"/>
          <p:nvPr/>
        </p:nvSpPr>
        <p:spPr>
          <a:xfrm>
            <a:off x="8258433" y="2139858"/>
            <a:ext cx="28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Madau Dickinson 1403.0007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33233-04DD-794D-9D0E-AE7E40C9C2C1}"/>
              </a:ext>
            </a:extLst>
          </p:cNvPr>
          <p:cNvSpPr txBox="1"/>
          <p:nvPr/>
        </p:nvSpPr>
        <p:spPr>
          <a:xfrm>
            <a:off x="609599" y="5987019"/>
            <a:ext cx="23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Vitale+ 1808.00901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D89F0-3A19-9842-A5F4-997381D9F1ED}"/>
              </a:ext>
            </a:extLst>
          </p:cNvPr>
          <p:cNvSpPr txBox="1"/>
          <p:nvPr/>
        </p:nvSpPr>
        <p:spPr>
          <a:xfrm>
            <a:off x="507998" y="1836255"/>
            <a:ext cx="558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For a given formation rate, the true merger rate will depend on the time delay distribution</a:t>
            </a:r>
          </a:p>
        </p:txBody>
      </p:sp>
    </p:spTree>
    <p:extLst>
      <p:ext uri="{BB962C8B-B14F-4D97-AF65-F5344CB8AC3E}">
        <p14:creationId xmlns:p14="http://schemas.microsoft.com/office/powerpoint/2010/main" val="2977930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A4D0-F6DD-DE4F-8CCF-CD2BF2CE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Unmodeled inference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C01A9C4-F9C6-1149-902E-5EFA00B686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585079"/>
            <a:ext cx="5384800" cy="3357937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8CFAEB-5D92-EC41-A920-28F7628E4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93224" y="2585079"/>
            <a:ext cx="5289178" cy="336395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D4EB-5133-754E-AC39-A8A3F280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CA8AA5-F4FE-0C4E-8BC3-D4BA91ABD38F}"/>
              </a:ext>
            </a:extLst>
          </p:cNvPr>
          <p:cNvSpPr txBox="1"/>
          <p:nvPr/>
        </p:nvSpPr>
        <p:spPr>
          <a:xfrm>
            <a:off x="507998" y="1836255"/>
            <a:ext cx="558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For a given formation rate, the true merger rate will depend on the time delay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0B52A-4163-1144-A4DC-397A6EF65460}"/>
              </a:ext>
            </a:extLst>
          </p:cNvPr>
          <p:cNvSpPr txBox="1"/>
          <p:nvPr/>
        </p:nvSpPr>
        <p:spPr>
          <a:xfrm>
            <a:off x="6245412" y="1678193"/>
            <a:ext cx="538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an </a:t>
            </a:r>
            <a:r>
              <a:rPr lang="en-US" b="1">
                <a:solidFill>
                  <a:schemeClr val="accent6"/>
                </a:solidFill>
              </a:rPr>
              <a:t>unmodeled</a:t>
            </a:r>
            <a:r>
              <a:rPr lang="en-US">
                <a:solidFill>
                  <a:schemeClr val="bg1"/>
                </a:solidFill>
              </a:rPr>
              <a:t> approach, one can measure the total merger rate and see where it peaks </a:t>
            </a:r>
          </a:p>
        </p:txBody>
      </p:sp>
    </p:spTree>
    <p:extLst>
      <p:ext uri="{BB962C8B-B14F-4D97-AF65-F5344CB8AC3E}">
        <p14:creationId xmlns:p14="http://schemas.microsoft.com/office/powerpoint/2010/main" val="2782957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A4D0-F6DD-DE4F-8CCF-CD2BF2CE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SFR and TDD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5E3D6C-EFFE-ED4E-AB44-1E26BF2C6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121275"/>
          </a:xfrm>
        </p:spPr>
        <p:txBody>
          <a:bodyPr>
            <a:normAutofit/>
          </a:bodyPr>
          <a:lstStyle/>
          <a:p>
            <a:r>
              <a:rPr lang="en-US"/>
              <a:t>With a </a:t>
            </a:r>
            <a:r>
              <a:rPr lang="en-US">
                <a:solidFill>
                  <a:srgbClr val="FFFF00"/>
                </a:solidFill>
              </a:rPr>
              <a:t>model</a:t>
            </a:r>
            <a:r>
              <a:rPr lang="en-US"/>
              <a:t> for the SFR and the TDT, once can measure their parameters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Caveats: results as good as your model!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0CF6615-499F-D941-92B4-8AF9CE197D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3360" y="1647825"/>
            <a:ext cx="4226558" cy="468403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D4EB-5133-754E-AC39-A8A3F280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6B9391-0CC5-114E-8413-B3F667ABC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01" y="3232748"/>
            <a:ext cx="2818952" cy="9485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FA7D2E-9C7F-184C-B96A-D55F88ECE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01" y="4363826"/>
            <a:ext cx="3922582" cy="7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1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LO">
            <a:extLst>
              <a:ext uri="{FF2B5EF4-FFF2-40B4-BE49-F238E27FC236}">
                <a16:creationId xmlns:a16="http://schemas.microsoft.com/office/drawing/2014/main" id="{A8425FAD-D2C4-E34B-968D-3D915DBA6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50" t="36815" r="14515" b="976"/>
          <a:stretch/>
        </p:blipFill>
        <p:spPr bwMode="auto">
          <a:xfrm>
            <a:off x="4053110" y="2188563"/>
            <a:ext cx="4684490" cy="3260361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02CF5E4D-5DFD-4845-A7E3-09B55D080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0" t="-31811" r="11294"/>
          <a:stretch/>
        </p:blipFill>
        <p:spPr>
          <a:xfrm>
            <a:off x="8152632" y="1094282"/>
            <a:ext cx="4074459" cy="4354642"/>
          </a:xfrm>
          <a:prstGeom prst="rect">
            <a:avLst/>
          </a:prstGeom>
        </p:spPr>
      </p:pic>
      <p:pic>
        <p:nvPicPr>
          <p:cNvPr id="19457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5" t="21903" r="10113"/>
          <a:stretch/>
        </p:blipFill>
        <p:spPr bwMode="auto">
          <a:xfrm>
            <a:off x="0" y="2188564"/>
            <a:ext cx="4053111" cy="326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2165712"/>
            <a:ext cx="4289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Myriad Pro" charset="0"/>
                <a:cs typeface="Myriad Pro" charset="0"/>
              </a:rPr>
              <a:t>LIGO Hanford Observatory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99631EA-98EB-6140-AC88-D545F823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Ground based gravitational-wave detectors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EC5D3ED-B436-474D-9383-8D2872104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428" y="2203927"/>
            <a:ext cx="3845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Myriad Pro" charset="0"/>
                <a:cs typeface="Myriad Pro" charset="0"/>
              </a:rPr>
              <a:t>LIGO Livingston Observatory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5CE5402-FEE1-054A-ADC6-711753F6C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917" y="2188563"/>
            <a:ext cx="3845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Myriad Pro" charset="0"/>
                <a:cs typeface="Myriad Pro" charset="0"/>
              </a:rPr>
              <a:t>Virgo Observatory</a:t>
            </a:r>
          </a:p>
        </p:txBody>
      </p:sp>
    </p:spTree>
    <p:extLst>
      <p:ext uri="{BB962C8B-B14F-4D97-AF65-F5344CB8AC3E}">
        <p14:creationId xmlns:p14="http://schemas.microsoft.com/office/powerpoint/2010/main" val="3460201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0994-A30F-F045-891C-A7371D83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Allowing for multiple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B73F-86FD-F94D-9D26-1B429CB4D4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In Ng+ 2012.09876 we allowed for multiple astrophysical populations</a:t>
            </a:r>
          </a:p>
          <a:p>
            <a:pPr lvl="1"/>
            <a:r>
              <a:rPr lang="en-US"/>
              <a:t>“Local” field and dynamical channels</a:t>
            </a:r>
          </a:p>
          <a:p>
            <a:pPr lvl="1"/>
            <a:r>
              <a:rPr lang="en-US"/>
              <a:t>High-z mergers from Pop III leftovers </a:t>
            </a:r>
          </a:p>
          <a:p>
            <a:r>
              <a:rPr lang="en-US"/>
              <a:t>Assumed </a:t>
            </a:r>
            <a:r>
              <a:rPr lang="en-US" b="1"/>
              <a:t>two months </a:t>
            </a:r>
            <a:r>
              <a:rPr lang="en-US"/>
              <a:t>worth of detections</a:t>
            </a:r>
          </a:p>
          <a:p>
            <a:r>
              <a:rPr lang="en-US"/>
              <a:t>2 CE + 1 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AC557-2075-FB4D-96FA-61F0151D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04975B-02F9-8946-946B-6BC7954FA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186406"/>
            <a:ext cx="5384800" cy="335355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986D6D-EF68-BA44-9434-14688BF24D60}"/>
              </a:ext>
            </a:extLst>
          </p:cNvPr>
          <p:cNvSpPr txBox="1"/>
          <p:nvPr/>
        </p:nvSpPr>
        <p:spPr>
          <a:xfrm>
            <a:off x="9873278" y="5539957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 ApJL 913 L5</a:t>
            </a:r>
          </a:p>
        </p:txBody>
      </p:sp>
    </p:spTree>
    <p:extLst>
      <p:ext uri="{BB962C8B-B14F-4D97-AF65-F5344CB8AC3E}">
        <p14:creationId xmlns:p14="http://schemas.microsoft.com/office/powerpoint/2010/main" val="268126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0994-A30F-F045-891C-A7371D83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Immediate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B73F-86FD-F94D-9D26-1B429CB4D4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Can we measure the properties of each channel separately? </a:t>
            </a:r>
          </a:p>
          <a:p>
            <a:r>
              <a:rPr lang="en-US"/>
              <a:t>Can we measure the branching ratios between channels?</a:t>
            </a:r>
          </a:p>
          <a:p>
            <a:r>
              <a:rPr lang="en-US"/>
              <a:t>Can we show that Pop III BHs exist and when their rate peaked?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AC557-2075-FB4D-96FA-61F0151D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04975B-02F9-8946-946B-6BC7954FA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186406"/>
            <a:ext cx="5384800" cy="3353551"/>
          </a:xfrm>
        </p:spPr>
      </p:pic>
    </p:spTree>
    <p:extLst>
      <p:ext uri="{BB962C8B-B14F-4D97-AF65-F5344CB8AC3E}">
        <p14:creationId xmlns:p14="http://schemas.microsoft.com/office/powerpoint/2010/main" val="923305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0994-A30F-F045-891C-A7371D83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Models, models, models!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B73F-86FD-F94D-9D26-1B429CB4D4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To characterize individual channels we need a way of labeling black holes</a:t>
            </a:r>
          </a:p>
          <a:p>
            <a:r>
              <a:rPr lang="en-US"/>
              <a:t>The ideal world scenario:</a:t>
            </a:r>
          </a:p>
          <a:p>
            <a:pPr lvl="1"/>
            <a:r>
              <a:rPr lang="en-US"/>
              <a:t>Population synthesis gives us predictions we trust for the mass and spin and eccentricity and redshift of each channel as a function of redshift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AC557-2075-FB4D-96FA-61F0151D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42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46A625-E20C-2C4E-B744-2401B478C9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66"/>
          <a:stretch/>
        </p:blipFill>
        <p:spPr>
          <a:xfrm>
            <a:off x="6197602" y="3028782"/>
            <a:ext cx="5843732" cy="171533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DC6F4F-236C-5645-AFCE-84C846673DC8}"/>
              </a:ext>
            </a:extLst>
          </p:cNvPr>
          <p:cNvSpPr txBox="1"/>
          <p:nvPr/>
        </p:nvSpPr>
        <p:spPr>
          <a:xfrm>
            <a:off x="10133645" y="2705616"/>
            <a:ext cx="190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Zevin+,2011.10057</a:t>
            </a:r>
          </a:p>
        </p:txBody>
      </p:sp>
    </p:spTree>
    <p:extLst>
      <p:ext uri="{BB962C8B-B14F-4D97-AF65-F5344CB8AC3E}">
        <p14:creationId xmlns:p14="http://schemas.microsoft.com/office/powerpoint/2010/main" val="684358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0994-A30F-F045-891C-A7371D83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Models, models, models!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B73F-86FD-F94D-9D26-1B429CB4D4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To characterize individual channels we need a way of labeling black holes</a:t>
            </a:r>
          </a:p>
          <a:p>
            <a:r>
              <a:rPr lang="en-US"/>
              <a:t>The world were we live:</a:t>
            </a:r>
          </a:p>
          <a:p>
            <a:pPr lvl="1"/>
            <a:r>
              <a:rPr lang="en-US"/>
              <a:t>Population synthesis gives us predictions which are highly uncertain locally, and even more so for Pop III </a:t>
            </a:r>
          </a:p>
          <a:p>
            <a:r>
              <a:rPr lang="en-US"/>
              <a:t>Use as little modeling as possible</a:t>
            </a:r>
          </a:p>
          <a:p>
            <a:pPr lvl="1"/>
            <a:r>
              <a:rPr lang="en-US"/>
              <a:t>Redshifts!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AC557-2075-FB4D-96FA-61F0151D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46A625-E20C-2C4E-B744-2401B478C9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66"/>
          <a:stretch/>
        </p:blipFill>
        <p:spPr>
          <a:xfrm>
            <a:off x="6197602" y="3028782"/>
            <a:ext cx="5843732" cy="171533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DC6F4F-236C-5645-AFCE-84C846673DC8}"/>
              </a:ext>
            </a:extLst>
          </p:cNvPr>
          <p:cNvSpPr txBox="1"/>
          <p:nvPr/>
        </p:nvSpPr>
        <p:spPr>
          <a:xfrm>
            <a:off x="10133645" y="2705616"/>
            <a:ext cx="190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Zevin+,2011.10057</a:t>
            </a:r>
          </a:p>
        </p:txBody>
      </p:sp>
    </p:spTree>
    <p:extLst>
      <p:ext uri="{BB962C8B-B14F-4D97-AF65-F5344CB8AC3E}">
        <p14:creationId xmlns:p14="http://schemas.microsoft.com/office/powerpoint/2010/main" val="3713885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5746-26AB-4044-BE1B-03A1E46F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60F7-2FFC-E44B-8503-2C615612B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Take predictions on redshift evolution of various channels, and use them as a parametrized template</a:t>
            </a:r>
          </a:p>
          <a:p>
            <a:r>
              <a:rPr lang="en-US"/>
              <a:t>E.g. for Pop III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F8D71A-32A6-014E-9231-ACE78F501A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2480" y="4351816"/>
            <a:ext cx="4511040" cy="709934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E7F02-10BB-3A4B-B421-1D2A4941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4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5746-26AB-4044-BE1B-03A1E46F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60F7-2FFC-E44B-8503-2C615612B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Take predictions on redshift evolution of various channels, and use them as a parametrized template</a:t>
            </a:r>
          </a:p>
          <a:p>
            <a:r>
              <a:rPr lang="en-US"/>
              <a:t>E.g. for Pop III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F8D71A-32A6-014E-9231-ACE78F501A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2480" y="4351816"/>
            <a:ext cx="4511040" cy="709934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E7F02-10BB-3A4B-B421-1D2A4941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0FCF-E543-364F-AC20-24C75EA0D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2172696"/>
            <a:ext cx="6056721" cy="3716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FF3BD-83A5-814D-8502-81FBCA99EF2A}"/>
              </a:ext>
            </a:extLst>
          </p:cNvPr>
          <p:cNvSpPr txBox="1"/>
          <p:nvPr/>
        </p:nvSpPr>
        <p:spPr>
          <a:xfrm>
            <a:off x="8737600" y="2323652"/>
            <a:ext cx="110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</a:rPr>
              <a:t>f_III = 0 </a:t>
            </a:r>
          </a:p>
        </p:txBody>
      </p:sp>
    </p:spTree>
    <p:extLst>
      <p:ext uri="{BB962C8B-B14F-4D97-AF65-F5344CB8AC3E}">
        <p14:creationId xmlns:p14="http://schemas.microsoft.com/office/powerpoint/2010/main" val="101254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5746-26AB-4044-BE1B-03A1E46F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60F7-2FFC-E44B-8503-2C615612B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Take predictions on redshift evolution of various channels, and use them as a parametrized template</a:t>
            </a:r>
          </a:p>
          <a:p>
            <a:r>
              <a:rPr lang="en-US"/>
              <a:t>E.g. for Pop III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F8D71A-32A6-014E-9231-ACE78F501A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2480" y="4351816"/>
            <a:ext cx="4511040" cy="709934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E7F02-10BB-3A4B-B421-1D2A4941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0FCF-E543-364F-AC20-24C75EA0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0" y="2270508"/>
            <a:ext cx="6056721" cy="3521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FF3BD-83A5-814D-8502-81FBCA99EF2A}"/>
              </a:ext>
            </a:extLst>
          </p:cNvPr>
          <p:cNvSpPr txBox="1"/>
          <p:nvPr/>
        </p:nvSpPr>
        <p:spPr>
          <a:xfrm>
            <a:off x="8737600" y="2323652"/>
            <a:ext cx="234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</a:rPr>
              <a:t>f_III = 2.4% </a:t>
            </a:r>
          </a:p>
        </p:txBody>
      </p:sp>
    </p:spTree>
    <p:extLst>
      <p:ext uri="{BB962C8B-B14F-4D97-AF65-F5344CB8AC3E}">
        <p14:creationId xmlns:p14="http://schemas.microsoft.com/office/powerpoint/2010/main" val="3740229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3D48-D9A0-6547-992D-BBBB15B0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there Pop III mergers?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A931EEA-A4DC-4C46-A0A8-9BBE03D2DE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6122" y="1600200"/>
            <a:ext cx="4371756" cy="452596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1415E84-55F9-B847-ABB6-54B7C55921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166409"/>
            <a:ext cx="5384800" cy="339354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1A957-C64C-B047-96B4-7E37DA9A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0833D-F182-D34F-BD56-7F259A2A4376}"/>
              </a:ext>
            </a:extLst>
          </p:cNvPr>
          <p:cNvSpPr txBox="1"/>
          <p:nvPr/>
        </p:nvSpPr>
        <p:spPr>
          <a:xfrm>
            <a:off x="1116122" y="6124059"/>
            <a:ext cx="436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Assumes cluster and field have same rate</a:t>
            </a:r>
          </a:p>
        </p:txBody>
      </p:sp>
    </p:spTree>
    <p:extLst>
      <p:ext uri="{BB962C8B-B14F-4D97-AF65-F5344CB8AC3E}">
        <p14:creationId xmlns:p14="http://schemas.microsoft.com/office/powerpoint/2010/main" val="3253101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CB44-514A-F34E-A9D5-5ECFC3DA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/>
              <a:t>O Brother, Where Art Thou?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523CF5-4EC5-BE43-8AD5-ED13FD35E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 measure the  peak of the Pop III mergers easily as one of the model parameters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2AC79-19FC-184B-A6B8-44752362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48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B6D492-34D4-7549-AA95-F5F22DA7BAF9}"/>
              </a:ext>
            </a:extLst>
          </p:cNvPr>
          <p:cNvGrpSpPr/>
          <p:nvPr/>
        </p:nvGrpSpPr>
        <p:grpSpPr>
          <a:xfrm>
            <a:off x="3411955" y="2918965"/>
            <a:ext cx="5368090" cy="3619948"/>
            <a:chOff x="3411955" y="2918965"/>
            <a:chExt cx="5368090" cy="36199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2D9F12-0AC9-A043-9599-7B0EFD2F6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1955" y="2918965"/>
              <a:ext cx="5368090" cy="36199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DF12B8-E648-E248-A4D1-F08C05BF7A15}"/>
                </a:ext>
              </a:extLst>
            </p:cNvPr>
            <p:cNvSpPr/>
            <p:nvPr/>
          </p:nvSpPr>
          <p:spPr>
            <a:xfrm>
              <a:off x="4050748" y="3304209"/>
              <a:ext cx="256209" cy="261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26082D-D71A-DE42-AA5E-AC58F1649D5A}"/>
                </a:ext>
              </a:extLst>
            </p:cNvPr>
            <p:cNvSpPr/>
            <p:nvPr/>
          </p:nvSpPr>
          <p:spPr>
            <a:xfrm>
              <a:off x="4547704" y="3304209"/>
              <a:ext cx="256209" cy="261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4F654-AE12-3A4C-8B6A-FF674472453E}"/>
                </a:ext>
              </a:extLst>
            </p:cNvPr>
            <p:cNvSpPr/>
            <p:nvPr/>
          </p:nvSpPr>
          <p:spPr>
            <a:xfrm>
              <a:off x="5049077" y="3156226"/>
              <a:ext cx="256209" cy="261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A465A9-5656-3544-A2D8-2D5437E34B09}"/>
                </a:ext>
              </a:extLst>
            </p:cNvPr>
            <p:cNvSpPr/>
            <p:nvPr/>
          </p:nvSpPr>
          <p:spPr>
            <a:xfrm>
              <a:off x="5546033" y="3156226"/>
              <a:ext cx="256209" cy="261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F5DF43-8CD7-6B43-B0C2-BACA7A78929A}"/>
                </a:ext>
              </a:extLst>
            </p:cNvPr>
            <p:cNvSpPr/>
            <p:nvPr/>
          </p:nvSpPr>
          <p:spPr>
            <a:xfrm>
              <a:off x="6041022" y="3156225"/>
              <a:ext cx="256209" cy="261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F6C8F8-0DC4-0248-BCE4-61DA33473C6B}"/>
                </a:ext>
              </a:extLst>
            </p:cNvPr>
            <p:cNvSpPr/>
            <p:nvPr/>
          </p:nvSpPr>
          <p:spPr>
            <a:xfrm>
              <a:off x="6542635" y="3065670"/>
              <a:ext cx="256209" cy="261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23625D-7AA6-1D40-904F-CF27231E7C4B}"/>
                </a:ext>
              </a:extLst>
            </p:cNvPr>
            <p:cNvSpPr/>
            <p:nvPr/>
          </p:nvSpPr>
          <p:spPr>
            <a:xfrm>
              <a:off x="7039591" y="3156225"/>
              <a:ext cx="256209" cy="231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6C742F-4D37-6944-B733-72D265BF9149}"/>
                </a:ext>
              </a:extLst>
            </p:cNvPr>
            <p:cNvSpPr/>
            <p:nvPr/>
          </p:nvSpPr>
          <p:spPr>
            <a:xfrm>
              <a:off x="7545622" y="3114261"/>
              <a:ext cx="256209" cy="1925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E201F3-6145-7C43-B600-8E24DC2EAB3D}"/>
                </a:ext>
              </a:extLst>
            </p:cNvPr>
            <p:cNvSpPr/>
            <p:nvPr/>
          </p:nvSpPr>
          <p:spPr>
            <a:xfrm>
              <a:off x="8051653" y="3156225"/>
              <a:ext cx="256209" cy="1925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447781-C7A2-0C4D-B3AA-75F76DD275ED}"/>
                </a:ext>
              </a:extLst>
            </p:cNvPr>
            <p:cNvSpPr/>
            <p:nvPr/>
          </p:nvSpPr>
          <p:spPr>
            <a:xfrm>
              <a:off x="7109312" y="4990353"/>
              <a:ext cx="1497797" cy="46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8585D9-8D32-E441-B020-17DA70BF32CA}"/>
                </a:ext>
              </a:extLst>
            </p:cNvPr>
            <p:cNvSpPr/>
            <p:nvPr/>
          </p:nvSpPr>
          <p:spPr>
            <a:xfrm>
              <a:off x="4237237" y="5454051"/>
              <a:ext cx="2923634" cy="463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91CF09-AE99-3C4E-B79E-02F140FF3C18}"/>
                </a:ext>
              </a:extLst>
            </p:cNvPr>
            <p:cNvSpPr/>
            <p:nvPr/>
          </p:nvSpPr>
          <p:spPr>
            <a:xfrm>
              <a:off x="7106800" y="5771320"/>
              <a:ext cx="1497797" cy="137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A95244-F4D6-A945-8888-8B542C2BA180}"/>
                </a:ext>
              </a:extLst>
            </p:cNvPr>
            <p:cNvSpPr/>
            <p:nvPr/>
          </p:nvSpPr>
          <p:spPr>
            <a:xfrm flipH="1">
              <a:off x="8538060" y="4990353"/>
              <a:ext cx="88347" cy="800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923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3D48-D9A0-6547-992D-BBBB15B0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Branching ratios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485D5AB-6E4D-B944-8473-A94E011921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108537"/>
            <a:ext cx="5384800" cy="3509289"/>
          </a:xfr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A27C1D8-95BA-DA42-BDA6-7FEDECFBB3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The ratio between the two local channels can be measured with an uncertainty of ~0.4</a:t>
            </a:r>
          </a:p>
          <a:p>
            <a:r>
              <a:rPr lang="en-US"/>
              <a:t>This is with two months of data, uncertainty reduced with more time and more sophisticated population modeling</a:t>
            </a:r>
          </a:p>
          <a:p>
            <a:r>
              <a:rPr lang="en-US"/>
              <a:t>Results based on IMRp_v2, HM will help a lot (more on this later)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1A957-C64C-B047-96B4-7E37DA9A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E718-BDBD-5F46-925D-2F0C699F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D587C5-A5A5-C246-8738-29D0F27B74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3769" y="1695404"/>
            <a:ext cx="5276462" cy="433555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1735E9-4799-4049-98D1-BB442D9903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Advanced LIGO detectors have run since 2015 (with Virgo since 2017)</a:t>
            </a:r>
          </a:p>
          <a:p>
            <a:r>
              <a:rPr lang="en-US" dirty="0"/>
              <a:t>Three observing runs</a:t>
            </a:r>
          </a:p>
          <a:p>
            <a:r>
              <a:rPr lang="en-US" dirty="0"/>
              <a:t>The third observing run lasted roughly one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678CC-C176-844A-A4B2-3F2DFF40F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3F9574-9B98-1C4E-9CDE-50EA87574760}"/>
              </a:ext>
            </a:extLst>
          </p:cNvPr>
          <p:cNvCxnSpPr/>
          <p:nvPr/>
        </p:nvCxnSpPr>
        <p:spPr>
          <a:xfrm>
            <a:off x="524106" y="1951463"/>
            <a:ext cx="0" cy="399213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0D6EFD6-E7E4-2A4F-978F-04A68EEB4330}"/>
              </a:ext>
            </a:extLst>
          </p:cNvPr>
          <p:cNvSpPr txBox="1"/>
          <p:nvPr/>
        </p:nvSpPr>
        <p:spPr>
          <a:xfrm rot="16200000">
            <a:off x="-493941" y="5197580"/>
            <a:ext cx="13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3C549-3600-4744-B142-7D9096231FF4}"/>
              </a:ext>
            </a:extLst>
          </p:cNvPr>
          <p:cNvSpPr txBox="1"/>
          <p:nvPr/>
        </p:nvSpPr>
        <p:spPr>
          <a:xfrm>
            <a:off x="4719661" y="6030959"/>
            <a:ext cx="137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LVC LRR 21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144ED-34FB-E248-B29D-A9C964338559}"/>
              </a:ext>
            </a:extLst>
          </p:cNvPr>
          <p:cNvSpPr txBox="1"/>
          <p:nvPr/>
        </p:nvSpPr>
        <p:spPr>
          <a:xfrm rot="16200000">
            <a:off x="-475166" y="2067119"/>
            <a:ext cx="13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2245050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4355-06AF-5845-B0F0-601916D9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unmodeled approach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232D3-7BEF-3F4C-AF3B-71FF8F1F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411C8-CA03-8745-9205-E11D29215F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What can be done if we really don’t trust </a:t>
            </a:r>
            <a:r>
              <a:rPr lang="en-US" b="1"/>
              <a:t>any </a:t>
            </a:r>
            <a:r>
              <a:rPr lang="en-US"/>
              <a:t>information coming from theory or population synthesis?</a:t>
            </a:r>
          </a:p>
          <a:p>
            <a:r>
              <a:rPr lang="en-US"/>
              <a:t>Just measure the </a:t>
            </a:r>
            <a:r>
              <a:rPr lang="en-US" b="1">
                <a:solidFill>
                  <a:srgbClr val="00B0F0"/>
                </a:solidFill>
              </a:rPr>
              <a:t>total</a:t>
            </a:r>
            <a:r>
              <a:rPr lang="en-US"/>
              <a:t> merger rate, without trying to label the black holes</a:t>
            </a:r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D61597-B948-B542-9309-E315504C24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04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4355-06AF-5845-B0F0-601916D9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unmodeled approach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232D3-7BEF-3F4C-AF3B-71FF8F1F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411C8-CA03-8745-9205-E11D29215F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What can be done if we really don’t trust </a:t>
            </a:r>
            <a:r>
              <a:rPr lang="en-US" b="1"/>
              <a:t>any </a:t>
            </a:r>
            <a:r>
              <a:rPr lang="en-US"/>
              <a:t>information coming from theory or population synthesis?</a:t>
            </a:r>
          </a:p>
          <a:p>
            <a:r>
              <a:rPr lang="en-US"/>
              <a:t>Just measure the </a:t>
            </a:r>
            <a:r>
              <a:rPr lang="en-US" b="1">
                <a:solidFill>
                  <a:schemeClr val="accent5"/>
                </a:solidFill>
              </a:rPr>
              <a:t>total</a:t>
            </a:r>
            <a:r>
              <a:rPr lang="en-US"/>
              <a:t> merger rate, without trying to label the black holes</a:t>
            </a:r>
          </a:p>
          <a:p>
            <a:r>
              <a:rPr lang="en-US"/>
              <a:t>Use gaussian process to infer the total merger rate</a:t>
            </a:r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D61597-B948-B542-9309-E315504C24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C120001-9903-4E4D-A95A-AE223DD1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93" y="1534300"/>
            <a:ext cx="4139283" cy="2551108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BECF9D78-77F0-D248-983D-BD474E4050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30"/>
          <a:stretch/>
        </p:blipFill>
        <p:spPr>
          <a:xfrm>
            <a:off x="906393" y="4085408"/>
            <a:ext cx="4139283" cy="26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7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4355-06AF-5845-B0F0-601916D9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unmodeled approach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232D3-7BEF-3F4C-AF3B-71FF8F1F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411C8-CA03-8745-9205-E11D29215F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Use a simple algorithm to find stationary points of the total merger rate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D61597-B948-B542-9309-E315504C24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C120001-9903-4E4D-A95A-AE223DD1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93" y="1534300"/>
            <a:ext cx="4139283" cy="2551108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BECF9D78-77F0-D248-983D-BD474E4050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30"/>
          <a:stretch/>
        </p:blipFill>
        <p:spPr>
          <a:xfrm>
            <a:off x="906393" y="4085408"/>
            <a:ext cx="4139283" cy="2602576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D12B8E1E-3595-DF4F-8370-721E348618E9}"/>
              </a:ext>
            </a:extLst>
          </p:cNvPr>
          <p:cNvSpPr/>
          <p:nvPr/>
        </p:nvSpPr>
        <p:spPr>
          <a:xfrm>
            <a:off x="3706368" y="2096309"/>
            <a:ext cx="762000" cy="746495"/>
          </a:xfrm>
          <a:prstGeom prst="donut">
            <a:avLst>
              <a:gd name="adj" fmla="val 10006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D67DBC40-1089-CB40-9A6B-6ACF9CAA7DB9}"/>
              </a:ext>
            </a:extLst>
          </p:cNvPr>
          <p:cNvSpPr/>
          <p:nvPr/>
        </p:nvSpPr>
        <p:spPr>
          <a:xfrm>
            <a:off x="1578864" y="1325301"/>
            <a:ext cx="762000" cy="746495"/>
          </a:xfrm>
          <a:prstGeom prst="donut">
            <a:avLst>
              <a:gd name="adj" fmla="val 10006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29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8DD09-C142-594D-8E39-CE6E0625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many peaks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AD3A9-5932-8043-BCC7-F8CBD10A3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Can we find out that there is an high-redshift peak?</a:t>
            </a:r>
          </a:p>
          <a:p>
            <a:r>
              <a:rPr lang="en-US"/>
              <a:t>Yes!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49C68-9253-1744-9D4C-BC2BDB91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31246-4203-ED4F-9DB8-7435E539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024" y="2922261"/>
            <a:ext cx="5427980" cy="36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51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CB44-514A-F34E-A9D5-5ECFC3DA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/>
              <a:t>O Brother, Where Art Thou?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523CF5-4EC5-BE43-8AD5-ED13FD35E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Can also measure the redshift of the nearby and far away redshift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2AC79-19FC-184B-A6B8-44752362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EE1D5-F502-B448-BA19-901E6F582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3152903"/>
            <a:ext cx="4805172" cy="320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0EE587-FC0E-5C41-93A9-F7BAFBDC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02" y="3143380"/>
            <a:ext cx="4730628" cy="31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0A400F-73F9-BE45-B3B6-A9AB2ABF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Primordial black holes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E905E0-1EDD-1B46-BCA4-DF4EA9325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DE379-C855-8C4F-8D13-A9F3A761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79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AFE3-94F9-D840-9086-763639BE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Detecting PBHs mergers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E84D-3265-F040-9274-3C8C090C84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Primordial black holes </a:t>
            </a:r>
            <a:r>
              <a:rPr lang="en-US"/>
              <a:t>mergers might be recognizable because of</a:t>
            </a:r>
          </a:p>
          <a:p>
            <a:pPr lvl="1"/>
            <a:r>
              <a:rPr lang="en-US"/>
              <a:t>Mass and spins spectrum</a:t>
            </a:r>
          </a:p>
          <a:p>
            <a:pPr lvl="1"/>
            <a:r>
              <a:rPr lang="en-US"/>
              <a:t>Eccentricity at merger</a:t>
            </a:r>
          </a:p>
          <a:p>
            <a:pPr lvl="1"/>
            <a:r>
              <a:rPr lang="en-US"/>
              <a:t>Extemely high redshift</a:t>
            </a:r>
          </a:p>
          <a:p>
            <a:r>
              <a:rPr lang="en-US"/>
              <a:t>Of these, the high redshift seems like the most uncontroversial tracer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EB330E-BD7A-2F4C-935D-F3F551CEC4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960859"/>
            <a:ext cx="5384800" cy="380464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DBD40-5E62-2440-8E66-641C365C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7139F-ECAC-7B40-B2F3-CD5DCD73F6BF}"/>
              </a:ext>
            </a:extLst>
          </p:cNvPr>
          <p:cNvSpPr txBox="1"/>
          <p:nvPr/>
        </p:nvSpPr>
        <p:spPr>
          <a:xfrm>
            <a:off x="10360084" y="575683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</p:spTree>
    <p:extLst>
      <p:ext uri="{BB962C8B-B14F-4D97-AF65-F5344CB8AC3E}">
        <p14:creationId xmlns:p14="http://schemas.microsoft.com/office/powerpoint/2010/main" val="338497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15DB-BB4E-CA48-A778-407EB11F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smoking gun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C4B7C4-68C2-5849-86AA-70B3A16BC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NG detectors can observe a BBHs at redshift larger than say 30, the it’s going to be made of PBHs!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D1FCD-FD38-5741-936D-08C22EBE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1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7746-AA16-4B4A-A81C-8BF269CB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Listening to the Universe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5F63BF-678D-6A40-B854-B13A8E08A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52" y="2099139"/>
            <a:ext cx="7676496" cy="475886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2D4B7-B61E-D94E-9906-ED48C251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3E02A-ACF3-9D4E-86FC-21F97992C145}"/>
              </a:ext>
            </a:extLst>
          </p:cNvPr>
          <p:cNvSpPr txBox="1"/>
          <p:nvPr/>
        </p:nvSpPr>
        <p:spPr>
          <a:xfrm>
            <a:off x="3189850" y="1805312"/>
            <a:ext cx="154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CEHS 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08CEF1-B758-664C-B1BC-4F6E69CBBB37}"/>
              </a:ext>
            </a:extLst>
          </p:cNvPr>
          <p:cNvCxnSpPr>
            <a:cxnSpLocks/>
          </p:cNvCxnSpPr>
          <p:nvPr/>
        </p:nvCxnSpPr>
        <p:spPr>
          <a:xfrm>
            <a:off x="4159951" y="2174644"/>
            <a:ext cx="0" cy="3816581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9943D7F-A3EF-A54E-BB02-3F90C05EC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10" y="6066730"/>
            <a:ext cx="931882" cy="4659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8999EE-3DFA-7241-B35C-D13ADDD09353}"/>
              </a:ext>
            </a:extLst>
          </p:cNvPr>
          <p:cNvCxnSpPr>
            <a:cxnSpLocks/>
          </p:cNvCxnSpPr>
          <p:nvPr/>
        </p:nvCxnSpPr>
        <p:spPr>
          <a:xfrm>
            <a:off x="7083300" y="2174644"/>
            <a:ext cx="0" cy="3816581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A2F760-C502-F442-8FF4-21E60D056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1159" r="31808" b="25930"/>
          <a:stretch/>
        </p:blipFill>
        <p:spPr>
          <a:xfrm>
            <a:off x="6355148" y="1344362"/>
            <a:ext cx="981610" cy="6768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D6B95F-F308-5442-91CA-17E4C8737485}"/>
              </a:ext>
            </a:extLst>
          </p:cNvPr>
          <p:cNvCxnSpPr>
            <a:cxnSpLocks/>
          </p:cNvCxnSpPr>
          <p:nvPr/>
        </p:nvCxnSpPr>
        <p:spPr>
          <a:xfrm>
            <a:off x="7864350" y="2174644"/>
            <a:ext cx="0" cy="3816581"/>
          </a:xfrm>
          <a:prstGeom prst="line">
            <a:avLst/>
          </a:prstGeom>
          <a:ln w="41275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ine Callout 1 21">
            <a:extLst>
              <a:ext uri="{FF2B5EF4-FFF2-40B4-BE49-F238E27FC236}">
                <a16:creationId xmlns:a16="http://schemas.microsoft.com/office/drawing/2014/main" id="{C25B1DCC-995F-6442-A33E-ACB418609EE6}"/>
              </a:ext>
            </a:extLst>
          </p:cNvPr>
          <p:cNvSpPr>
            <a:spLocks noChangeAspect="1"/>
          </p:cNvSpPr>
          <p:nvPr/>
        </p:nvSpPr>
        <p:spPr>
          <a:xfrm>
            <a:off x="7484210" y="1307869"/>
            <a:ext cx="1100989" cy="723834"/>
          </a:xfrm>
          <a:prstGeom prst="borderCallout1">
            <a:avLst>
              <a:gd name="adj1" fmla="val 40584"/>
              <a:gd name="adj2" fmla="val 100523"/>
              <a:gd name="adj3" fmla="val 50088"/>
              <a:gd name="adj4" fmla="val 107722"/>
            </a:avLst>
          </a:prstGeom>
          <a:blipFill dpi="0" rotWithShape="1">
            <a:blip r:embed="rId5"/>
            <a:srcRect/>
            <a:stretch>
              <a:fillRect l="-59491" t="-330702" r="-230787" b="-287616"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9C192C-013B-7F4F-88DF-F72936B1EE43}"/>
              </a:ext>
            </a:extLst>
          </p:cNvPr>
          <p:cNvCxnSpPr>
            <a:cxnSpLocks/>
          </p:cNvCxnSpPr>
          <p:nvPr/>
        </p:nvCxnSpPr>
        <p:spPr>
          <a:xfrm>
            <a:off x="2971800" y="2877312"/>
            <a:ext cx="69624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14DB54-2760-1844-9884-82255273BC5F}"/>
              </a:ext>
            </a:extLst>
          </p:cNvPr>
          <p:cNvSpPr/>
          <p:nvPr/>
        </p:nvSpPr>
        <p:spPr>
          <a:xfrm>
            <a:off x="3377184" y="2926080"/>
            <a:ext cx="6156960" cy="2962656"/>
          </a:xfrm>
          <a:prstGeom prst="round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130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15DB-BB4E-CA48-A778-407EB11F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smoking gun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C4B7C4-68C2-5849-86AA-70B3A16BC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NG detectors can observe a BBHs at redshift larger than say 30, the it’s going to be made of PBHs!</a:t>
            </a:r>
          </a:p>
          <a:p>
            <a:r>
              <a:rPr lang="en-US"/>
              <a:t>But  being able to </a:t>
            </a:r>
            <a:r>
              <a:rPr lang="en-US" i="1"/>
              <a:t>detect</a:t>
            </a:r>
            <a:r>
              <a:rPr lang="en-US"/>
              <a:t> something at z &gt;30 does not imply being able to </a:t>
            </a:r>
            <a:r>
              <a:rPr lang="en-US" i="1"/>
              <a:t>measure </a:t>
            </a:r>
            <a:r>
              <a:rPr lang="en-US"/>
              <a:t>its redshift to be that large</a:t>
            </a:r>
          </a:p>
          <a:p>
            <a:r>
              <a:rPr lang="en-US"/>
              <a:t>We don’t measure distance/redshift that well!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D1FCD-FD38-5741-936D-08C22EBE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0D6BAD-DADE-3A46-A401-F9F03C02809A}"/>
              </a:ext>
            </a:extLst>
          </p:cNvPr>
          <p:cNvGrpSpPr/>
          <p:nvPr/>
        </p:nvGrpSpPr>
        <p:grpSpPr>
          <a:xfrm>
            <a:off x="176974" y="684864"/>
            <a:ext cx="12029662" cy="5488272"/>
            <a:chOff x="162338" y="1329744"/>
            <a:chExt cx="12029662" cy="5488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A01101-D761-C74D-BE8D-1BED0FDB40D5}"/>
                </a:ext>
              </a:extLst>
            </p:cNvPr>
            <p:cNvSpPr txBox="1"/>
            <p:nvPr/>
          </p:nvSpPr>
          <p:spPr>
            <a:xfrm>
              <a:off x="162338" y="2072819"/>
              <a:ext cx="11864563" cy="3947915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6091D5E-E590-DF4D-835B-95DC820D2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409" y="1393346"/>
              <a:ext cx="0" cy="4733356"/>
            </a:xfrm>
            <a:prstGeom prst="straightConnector1">
              <a:avLst/>
            </a:prstGeom>
            <a:ln w="825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E2ACA92-9776-D54E-935D-3A8FB3A6B7E2}"/>
                </a:ext>
              </a:extLst>
            </p:cNvPr>
            <p:cNvSpPr/>
            <p:nvPr/>
          </p:nvSpPr>
          <p:spPr>
            <a:xfrm>
              <a:off x="545122" y="2394035"/>
              <a:ext cx="9614877" cy="29053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Sky localization BNS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6964F1D-E749-654B-92D8-6594DBF7DE2C}"/>
                </a:ext>
              </a:extLst>
            </p:cNvPr>
            <p:cNvCxnSpPr>
              <a:cxnSpLocks/>
            </p:cNvCxnSpPr>
            <p:nvPr/>
          </p:nvCxnSpPr>
          <p:spPr>
            <a:xfrm>
              <a:off x="1265583" y="6126701"/>
              <a:ext cx="8547652" cy="0"/>
            </a:xfrm>
            <a:prstGeom prst="straightConnector1">
              <a:avLst/>
            </a:prstGeom>
            <a:ln w="82550">
              <a:solidFill>
                <a:schemeClr val="bg1"/>
              </a:solidFill>
              <a:headEnd type="triangl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30DC3D-C490-D946-8005-65C1B558B588}"/>
                </a:ext>
              </a:extLst>
            </p:cNvPr>
            <p:cNvSpPr txBox="1"/>
            <p:nvPr/>
          </p:nvSpPr>
          <p:spPr>
            <a:xfrm>
              <a:off x="5774912" y="1329744"/>
              <a:ext cx="30082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More detectors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8AE7E7-3C5A-0D42-ABE4-9F8C2D24BD3A}"/>
                </a:ext>
              </a:extLst>
            </p:cNvPr>
            <p:cNvSpPr txBox="1"/>
            <p:nvPr/>
          </p:nvSpPr>
          <p:spPr>
            <a:xfrm>
              <a:off x="162338" y="6356351"/>
              <a:ext cx="2859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Better low-frequency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5F6A5F-F59E-E74E-855A-9A9FDE4057E1}"/>
                </a:ext>
              </a:extLst>
            </p:cNvPr>
            <p:cNvSpPr txBox="1"/>
            <p:nvPr/>
          </p:nvSpPr>
          <p:spPr>
            <a:xfrm>
              <a:off x="4640469" y="6337511"/>
              <a:ext cx="2478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Better bucket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B64951-A746-8C45-AB09-362248DD7910}"/>
                </a:ext>
              </a:extLst>
            </p:cNvPr>
            <p:cNvSpPr txBox="1"/>
            <p:nvPr/>
          </p:nvSpPr>
          <p:spPr>
            <a:xfrm>
              <a:off x="9009821" y="6295117"/>
              <a:ext cx="3081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Better high-frequency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7E0EA89-BBDE-FF45-BDCF-A4F44FAB41A7}"/>
                </a:ext>
              </a:extLst>
            </p:cNvPr>
            <p:cNvSpPr/>
            <p:nvPr/>
          </p:nvSpPr>
          <p:spPr>
            <a:xfrm>
              <a:off x="309770" y="4518096"/>
              <a:ext cx="1331843" cy="845459"/>
            </a:xfrm>
            <a:prstGeom prst="roundRect">
              <a:avLst/>
            </a:prstGeom>
            <a:gradFill flip="none" rotWithShape="1">
              <a:gsLst>
                <a:gs pos="29000">
                  <a:schemeClr val="accent1"/>
                </a:gs>
                <a:gs pos="53000">
                  <a:schemeClr val="accent2">
                    <a:lumMod val="97000"/>
                    <a:lumOff val="3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Memory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5BCBBF6-F23B-E143-A952-9B1D76D94CD1}"/>
                </a:ext>
              </a:extLst>
            </p:cNvPr>
            <p:cNvSpPr/>
            <p:nvPr/>
          </p:nvSpPr>
          <p:spPr>
            <a:xfrm>
              <a:off x="4818765" y="5525501"/>
              <a:ext cx="2491409" cy="456734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Ringdown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3A76AA6-F845-D44D-9407-563E8DB3D9B9}"/>
                </a:ext>
              </a:extLst>
            </p:cNvPr>
            <p:cNvSpPr/>
            <p:nvPr/>
          </p:nvSpPr>
          <p:spPr>
            <a:xfrm>
              <a:off x="7370839" y="5525501"/>
              <a:ext cx="3130824" cy="447370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NS Equation of state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9501AA3-6BB4-EE49-BA03-59FC9E6063B4}"/>
                </a:ext>
              </a:extLst>
            </p:cNvPr>
            <p:cNvSpPr/>
            <p:nvPr/>
          </p:nvSpPr>
          <p:spPr>
            <a:xfrm>
              <a:off x="1709531" y="4987966"/>
              <a:ext cx="3028120" cy="442669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Precessing</a:t>
              </a:r>
              <a:r>
                <a:rPr lang="en-US" dirty="0"/>
                <a:t> BH spins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9880FF6-927B-0448-9908-FBECD55626F9}"/>
                </a:ext>
              </a:extLst>
            </p:cNvPr>
            <p:cNvSpPr/>
            <p:nvPr/>
          </p:nvSpPr>
          <p:spPr>
            <a:xfrm>
              <a:off x="1719470" y="5517817"/>
              <a:ext cx="3028120" cy="442669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23000">
                  <a:schemeClr val="accent1"/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mass ratio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38E712A-D07B-5E47-BA0C-C0174E8D5B4F}"/>
                </a:ext>
              </a:extLst>
            </p:cNvPr>
            <p:cNvSpPr/>
            <p:nvPr/>
          </p:nvSpPr>
          <p:spPr>
            <a:xfrm>
              <a:off x="4217219" y="3048580"/>
              <a:ext cx="1332407" cy="876085"/>
            </a:xfrm>
            <a:prstGeom prst="roundRect">
              <a:avLst/>
            </a:prstGeom>
            <a:gradFill flip="none" rotWithShape="1">
              <a:gsLst>
                <a:gs pos="32000">
                  <a:schemeClr val="accent1"/>
                </a:gs>
                <a:gs pos="55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Distance/</a:t>
              </a:r>
              <a:br>
                <a:rPr lang="en-US" dirty="0"/>
              </a:br>
              <a:r>
                <a:rPr lang="en-US" dirty="0"/>
                <a:t>Cosmology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3506A77-4A3C-DA4C-AC36-074D042D8A2B}"/>
                </a:ext>
              </a:extLst>
            </p:cNvPr>
            <p:cNvSpPr/>
            <p:nvPr/>
          </p:nvSpPr>
          <p:spPr>
            <a:xfrm>
              <a:off x="4830416" y="4985581"/>
              <a:ext cx="3028120" cy="442669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Aligned BH spins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820F995-DE5A-EA41-8FD9-7F188C3A9B34}"/>
                </a:ext>
              </a:extLst>
            </p:cNvPr>
            <p:cNvSpPr/>
            <p:nvPr/>
          </p:nvSpPr>
          <p:spPr>
            <a:xfrm>
              <a:off x="2279374" y="3975391"/>
              <a:ext cx="7805529" cy="44737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Supernovae and other unmodeled transients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2A5C68A-FFFE-6B4F-956E-049869FCDC73}"/>
                </a:ext>
              </a:extLst>
            </p:cNvPr>
            <p:cNvSpPr/>
            <p:nvPr/>
          </p:nvSpPr>
          <p:spPr>
            <a:xfrm>
              <a:off x="1539462" y="4480667"/>
              <a:ext cx="5124228" cy="442669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Continuous waves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BABAC2D-9C91-AA49-92B4-9FFCD5558435}"/>
                </a:ext>
              </a:extLst>
            </p:cNvPr>
            <p:cNvSpPr/>
            <p:nvPr/>
          </p:nvSpPr>
          <p:spPr>
            <a:xfrm>
              <a:off x="5539409" y="3048581"/>
              <a:ext cx="1592472" cy="876085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Inclination/</a:t>
              </a:r>
              <a:br>
                <a:rPr lang="en-US" dirty="0"/>
              </a:br>
              <a:r>
                <a:rPr lang="en-US" dirty="0"/>
                <a:t>EM modeling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7264A34-4AC2-CC4E-BE55-C621BCE78522}"/>
                </a:ext>
              </a:extLst>
            </p:cNvPr>
            <p:cNvSpPr/>
            <p:nvPr/>
          </p:nvSpPr>
          <p:spPr>
            <a:xfrm>
              <a:off x="545123" y="2771872"/>
              <a:ext cx="9614877" cy="27412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37000">
                  <a:schemeClr val="accent1"/>
                </a:gs>
                <a:gs pos="40000">
                  <a:schemeClr val="accent1"/>
                </a:gs>
                <a:gs pos="79000">
                  <a:schemeClr val="accent2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Tests of General relativity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0A43D33-BAAB-F649-A1CB-C8668A004FE9}"/>
                </a:ext>
              </a:extLst>
            </p:cNvPr>
            <p:cNvSpPr/>
            <p:nvPr/>
          </p:nvSpPr>
          <p:spPr>
            <a:xfrm>
              <a:off x="2236291" y="2546214"/>
              <a:ext cx="1993916" cy="1356944"/>
            </a:xfrm>
            <a:prstGeom prst="roundRect">
              <a:avLst/>
            </a:prstGeom>
            <a:gradFill flip="none" rotWithShape="1">
              <a:gsLst>
                <a:gs pos="12000">
                  <a:schemeClr val="accent1"/>
                </a:gs>
                <a:gs pos="49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lin ang="0" scaled="1"/>
              <a:tileRect/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Source-frame masses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756DFEE5-0D2E-244D-871C-5128C4B6DC97}"/>
                </a:ext>
              </a:extLst>
            </p:cNvPr>
            <p:cNvSpPr/>
            <p:nvPr/>
          </p:nvSpPr>
          <p:spPr>
            <a:xfrm>
              <a:off x="10084903" y="3110365"/>
              <a:ext cx="1759227" cy="857182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NS post-merger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1965FC7-D6B6-374D-B0EB-EA17F1A84F5E}"/>
                </a:ext>
              </a:extLst>
            </p:cNvPr>
            <p:cNvSpPr/>
            <p:nvPr/>
          </p:nvSpPr>
          <p:spPr>
            <a:xfrm>
              <a:off x="1261721" y="2622410"/>
              <a:ext cx="831574" cy="19325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IMBH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or high-z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BBH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6699403-6F13-914A-B02B-F9EDAA688317}"/>
                </a:ext>
              </a:extLst>
            </p:cNvPr>
            <p:cNvSpPr/>
            <p:nvPr/>
          </p:nvSpPr>
          <p:spPr>
            <a:xfrm>
              <a:off x="1677508" y="2244746"/>
              <a:ext cx="1978173" cy="62790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Stochastic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FD9197C-5A7A-7742-ACA7-613AFCB75E6C}"/>
                </a:ext>
              </a:extLst>
            </p:cNvPr>
            <p:cNvSpPr/>
            <p:nvPr/>
          </p:nvSpPr>
          <p:spPr>
            <a:xfrm>
              <a:off x="7131881" y="2151139"/>
              <a:ext cx="1592472" cy="876085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CW Axions from 30M BH remnant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957A36A-903A-434C-A08D-102FC38B43B9}"/>
                </a:ext>
              </a:extLst>
            </p:cNvPr>
            <p:cNvSpPr/>
            <p:nvPr/>
          </p:nvSpPr>
          <p:spPr>
            <a:xfrm>
              <a:off x="642001" y="2099563"/>
              <a:ext cx="1417590" cy="885319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Early-warning localization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F45DE9F-F24A-DF4C-BB79-FA600C7A686F}"/>
                </a:ext>
              </a:extLst>
            </p:cNvPr>
            <p:cNvSpPr/>
            <p:nvPr/>
          </p:nvSpPr>
          <p:spPr>
            <a:xfrm>
              <a:off x="289066" y="5383760"/>
              <a:ext cx="1409700" cy="659834"/>
            </a:xfrm>
            <a:prstGeom prst="roundRect">
              <a:avLst/>
            </a:prstGeom>
            <a:gradFill flip="none" rotWithShape="1">
              <a:gsLst>
                <a:gs pos="45000">
                  <a:schemeClr val="accent1"/>
                </a:gs>
                <a:gs pos="79000">
                  <a:schemeClr val="accent2">
                    <a:lumMod val="97000"/>
                    <a:lumOff val="3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Eccentricity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4E30CB-714D-254B-89DE-B38B6B39D128}"/>
                </a:ext>
              </a:extLst>
            </p:cNvPr>
            <p:cNvSpPr txBox="1"/>
            <p:nvPr/>
          </p:nvSpPr>
          <p:spPr>
            <a:xfrm>
              <a:off x="10223500" y="1721344"/>
              <a:ext cx="1968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The unexpected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EEA47B-CEE4-534E-A6E7-577952B92338}"/>
              </a:ext>
            </a:extLst>
          </p:cNvPr>
          <p:cNvSpPr txBox="1"/>
          <p:nvPr/>
        </p:nvSpPr>
        <p:spPr>
          <a:xfrm>
            <a:off x="9383664" y="-6729"/>
            <a:ext cx="2999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S. Vitale, public DCC G1900660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0C47C-C0FA-A84D-9947-1DCC485B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57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1C28-8981-7046-9C29-2CA959F2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Pinning down a single PBBH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5DC23-71BF-A847-86CF-68678D4613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Can NG networks prove with </a:t>
            </a:r>
            <a:r>
              <a:rPr lang="en-US">
                <a:solidFill>
                  <a:srgbClr val="FFFF00"/>
                </a:solidFill>
              </a:rPr>
              <a:t>certainty</a:t>
            </a:r>
            <a:r>
              <a:rPr lang="en-US"/>
              <a:t> that a merger happened above some z_critical?</a:t>
            </a:r>
          </a:p>
          <a:p>
            <a:r>
              <a:rPr lang="en-US"/>
              <a:t>Not really. The best system we found for z_crit=30 has M_tot=40Msun, q=1, iota=pi/3 and ``only” 97% of the posterior lies at z&gt;30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D6999-E5BA-9C49-94DC-FCAA2BE3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FF7AC-73A0-6044-9D9D-C8113AD64139}"/>
              </a:ext>
            </a:extLst>
          </p:cNvPr>
          <p:cNvSpPr txBox="1"/>
          <p:nvPr/>
        </p:nvSpPr>
        <p:spPr>
          <a:xfrm>
            <a:off x="9817735" y="161448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Ng+, 2108.07276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C5BAC5-9AF2-0848-81F5-9355B7F4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93" y="2023962"/>
            <a:ext cx="5344814" cy="32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35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1DAB-A8B7-E54C-B785-5D05C472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which prior?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3E758-60FC-8F40-9968-6F909CEFD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983161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We also found that priors play a decisive role</a:t>
            </a:r>
          </a:p>
          <a:p>
            <a:r>
              <a:rPr lang="en-US"/>
              <a:t>The result in the previous slide used a uniform in comoving volume/time prior</a:t>
            </a:r>
          </a:p>
          <a:p>
            <a:r>
              <a:rPr lang="en-US"/>
              <a:t>But one should also use prior information about the relative aboundance of Pop III and PBH mergers</a:t>
            </a:r>
          </a:p>
          <a:p>
            <a:r>
              <a:rPr lang="en-US"/>
              <a:t>How much you believe </a:t>
            </a:r>
            <a:r>
              <a:rPr lang="en-US" i="1">
                <a:solidFill>
                  <a:srgbClr val="FFFF00"/>
                </a:solidFill>
              </a:rPr>
              <a:t>this</a:t>
            </a:r>
            <a:r>
              <a:rPr lang="en-US"/>
              <a:t> BBH is primordial strongly depends on how many BBHs you believe are primordial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B41524-886D-0C49-8EDB-1F8C713AD3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201101"/>
            <a:ext cx="5384800" cy="33241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31840-10AB-7E49-B4A7-1F4B06CF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FD738-8FE9-AB4A-9D1D-2A8545840D94}"/>
              </a:ext>
            </a:extLst>
          </p:cNvPr>
          <p:cNvSpPr txBox="1"/>
          <p:nvPr/>
        </p:nvSpPr>
        <p:spPr>
          <a:xfrm>
            <a:off x="9789160" y="1831769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Ng+, 2108.07276</a:t>
            </a:r>
          </a:p>
        </p:txBody>
      </p:sp>
    </p:spTree>
    <p:extLst>
      <p:ext uri="{BB962C8B-B14F-4D97-AF65-F5344CB8AC3E}">
        <p14:creationId xmlns:p14="http://schemas.microsoft.com/office/powerpoint/2010/main" val="27600937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8773-CCD0-6147-9047-707EF4A2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other parameters?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A269A8-185F-4C4C-8C23-8050092AA6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1834022"/>
            <a:ext cx="5384800" cy="405831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9C733-FA0F-AF4C-BE26-97D79C213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Currently wrapping up extensive parameter estimation study for BBHs at large redshift</a:t>
            </a:r>
          </a:p>
          <a:p>
            <a:r>
              <a:rPr lang="en-US"/>
              <a:t>Focus on impact of higher order modes and their relation with other parameters</a:t>
            </a:r>
          </a:p>
          <a:p>
            <a:r>
              <a:rPr lang="en-US"/>
              <a:t>Red posterior offsets in figure </a:t>
            </a:r>
            <a:r>
              <a:rPr lang="en-US" i="1"/>
              <a:t>not</a:t>
            </a:r>
            <a:r>
              <a:rPr lang="en-US"/>
              <a:t> due to waveform systematics </a:t>
            </a:r>
          </a:p>
          <a:p>
            <a:r>
              <a:rPr lang="en-US"/>
              <a:t>HOMs buy up to a factor of ~2 in redshift estimation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EB61E-0FB2-0142-A39A-9EA8E228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C58B6-896B-CE43-8E04-E608BDC7FF7C}"/>
              </a:ext>
            </a:extLst>
          </p:cNvPr>
          <p:cNvSpPr txBox="1"/>
          <p:nvPr/>
        </p:nvSpPr>
        <p:spPr>
          <a:xfrm>
            <a:off x="496879" y="612405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Ng+, imminent</a:t>
            </a:r>
          </a:p>
        </p:txBody>
      </p:sp>
    </p:spTree>
    <p:extLst>
      <p:ext uri="{BB962C8B-B14F-4D97-AF65-F5344CB8AC3E}">
        <p14:creationId xmlns:p14="http://schemas.microsoft.com/office/powerpoint/2010/main" val="111884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8773-CCD0-6147-9047-707EF4A2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other parameters?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A269A8-185F-4C4C-8C23-8050092AA6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1674306"/>
            <a:ext cx="5384800" cy="43777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9C733-FA0F-AF4C-BE26-97D79C213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Inclination significanty impacts amout of HOMs</a:t>
            </a:r>
          </a:p>
          <a:p>
            <a:r>
              <a:rPr lang="en-US"/>
              <a:t>Non linear trend </a:t>
            </a:r>
          </a:p>
          <a:p>
            <a:pPr lvl="1"/>
            <a:r>
              <a:rPr lang="en-US"/>
              <a:t>First one wins because more HOMs break redshift/inclination degeneracy</a:t>
            </a:r>
          </a:p>
          <a:p>
            <a:pPr lvl="1"/>
            <a:r>
              <a:rPr lang="en-US"/>
              <a:t>Then one loses because SNR is decreasing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EB61E-0FB2-0142-A39A-9EA8E228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43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4022-3580-4440-92A9-F3F8F10D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other parameters?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DFAB8B-AA33-A34C-BF13-0E24693E39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791204"/>
            <a:ext cx="5384800" cy="414395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C4C5C-C566-444E-8CA1-B7EE1FAD04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Mass ratio also impact the amount of HOMs</a:t>
            </a:r>
          </a:p>
          <a:p>
            <a:r>
              <a:rPr lang="en-US"/>
              <a:t>Non linear trend</a:t>
            </a:r>
          </a:p>
          <a:p>
            <a:pPr lvl="1"/>
            <a:r>
              <a:rPr lang="en-US"/>
              <a:t>First one wins because more HOMs break redshift/inclination degeneracy</a:t>
            </a:r>
          </a:p>
          <a:p>
            <a:pPr lvl="1"/>
            <a:r>
              <a:rPr lang="en-US"/>
              <a:t>Then one loses because SNR is decreasing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D34FE-5356-174A-9630-6E5C1AC6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4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0C6A-9B61-844E-B550-59FD2F91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correlations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065F5B-2EC7-6543-9DB4-8C34980F54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19448" y="1600200"/>
            <a:ext cx="4365104" cy="45259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7B317-C4B6-4145-8E5F-CB14113337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The fact that the mass ratio enters in different ways in different harmonics creates an interesting q/iota correlation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6812D-A6B6-2D44-A8F6-A88FBFBB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6D714-CCD5-E348-9E0A-A659029548CE}"/>
              </a:ext>
            </a:extLst>
          </p:cNvPr>
          <p:cNvSpPr txBox="1"/>
          <p:nvPr/>
        </p:nvSpPr>
        <p:spPr>
          <a:xfrm>
            <a:off x="1119448" y="6215449"/>
            <a:ext cx="3835611" cy="38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M=40Msun</a:t>
            </a:r>
          </a:p>
        </p:txBody>
      </p:sp>
    </p:spTree>
    <p:extLst>
      <p:ext uri="{BB962C8B-B14F-4D97-AF65-F5344CB8AC3E}">
        <p14:creationId xmlns:p14="http://schemas.microsoft.com/office/powerpoint/2010/main" val="29063526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B9EE-490E-3542-A5F7-29427118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 we show PBHs have zero spin?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F53778-EAD8-B94D-8209-1DCFC51354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768263"/>
            <a:ext cx="5384800" cy="4189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63FDC-8B4C-FF4F-ADD0-4233CC33C7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PBHs are expected to be created with zero spin</a:t>
            </a:r>
          </a:p>
          <a:p>
            <a:r>
              <a:rPr lang="en-US"/>
              <a:t>Possibly acquire some spin by accretion as smaller redshifts</a:t>
            </a:r>
          </a:p>
          <a:p>
            <a:r>
              <a:rPr lang="en-US"/>
              <a:t>For redshifts above 30, 90% credible intervals are broad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69437-28E4-0641-97C1-B73716332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826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F45-C244-4A4F-8749-AAD720CF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Gotta catch 'em 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056BD-B27B-D34F-9A70-D598FA2824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Put away the “exceptional event paper” and go after the population</a:t>
            </a:r>
          </a:p>
          <a:p>
            <a:r>
              <a:rPr lang="en-US"/>
              <a:t>Can we find evidence of something past the peak of mergers from Pop III? </a:t>
            </a:r>
          </a:p>
          <a:p>
            <a:r>
              <a:rPr lang="en-US"/>
              <a:t>Looking into Ng+ in prep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5FD7C4-0E0E-4640-A8E4-696418473B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8408" y="2224664"/>
            <a:ext cx="5323183" cy="327703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2C649-0702-4D40-8E56-BE914B0E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82E1F-E7AB-E749-84E0-DB2F0998FD1E}"/>
              </a:ext>
            </a:extLst>
          </p:cNvPr>
          <p:cNvSpPr txBox="1"/>
          <p:nvPr/>
        </p:nvSpPr>
        <p:spPr>
          <a:xfrm>
            <a:off x="9937444" y="1831769"/>
            <a:ext cx="17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Ng+, imminent</a:t>
            </a:r>
          </a:p>
        </p:txBody>
      </p:sp>
    </p:spTree>
    <p:extLst>
      <p:ext uri="{BB962C8B-B14F-4D97-AF65-F5344CB8AC3E}">
        <p14:creationId xmlns:p14="http://schemas.microsoft.com/office/powerpoint/2010/main" val="42597660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F45-C244-4A4F-8749-AAD720CF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Gotta catch 'em 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056BD-B27B-D34F-9A70-D598FA2824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Put away the “exceptional event paper” and go after the population</a:t>
            </a:r>
          </a:p>
          <a:p>
            <a:r>
              <a:rPr lang="en-US"/>
              <a:t>Can we find evidence of something past the peak of mergers from Pop III? </a:t>
            </a:r>
          </a:p>
          <a:p>
            <a:r>
              <a:rPr lang="en-US"/>
              <a:t>Looking into Ng+ in prep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5FD7C4-0E0E-4640-A8E4-696418473B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224664"/>
            <a:ext cx="5384800" cy="327703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2C649-0702-4D40-8E56-BE914B0E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D4AF6-4BD2-8842-8A57-BDE53BBF142F}"/>
              </a:ext>
            </a:extLst>
          </p:cNvPr>
          <p:cNvSpPr txBox="1"/>
          <p:nvPr/>
        </p:nvSpPr>
        <p:spPr>
          <a:xfrm>
            <a:off x="9937444" y="1831769"/>
            <a:ext cx="17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Ng+, imminent</a:t>
            </a:r>
          </a:p>
        </p:txBody>
      </p:sp>
    </p:spTree>
    <p:extLst>
      <p:ext uri="{BB962C8B-B14F-4D97-AF65-F5344CB8AC3E}">
        <p14:creationId xmlns:p14="http://schemas.microsoft.com/office/powerpoint/2010/main" val="2737428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1D00-F75C-764A-9B35-E18EBBFF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F0BC83-B9BA-F746-8A30-E28DF4FE4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5596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Advanced detectors will explore the local universe (z ~ 1)</a:t>
            </a:r>
          </a:p>
          <a:p>
            <a:r>
              <a:rPr lang="en-US" dirty="0"/>
              <a:t>A new generation is required to detect sources everywhere in the universe</a:t>
            </a:r>
          </a:p>
          <a:p>
            <a:pPr lvl="1"/>
            <a:r>
              <a:rPr lang="en-US" dirty="0"/>
              <a:t>Characterization of BH masses and spins, formation channels, evolution,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Thousands of neutron stars, EOS, cosmology,...</a:t>
            </a:r>
          </a:p>
          <a:p>
            <a:pPr lvl="1"/>
            <a:r>
              <a:rPr lang="en-US" dirty="0"/>
              <a:t>Precise tests of general relativity</a:t>
            </a:r>
          </a:p>
          <a:p>
            <a:pPr lvl="1"/>
            <a:r>
              <a:rPr lang="en-US" dirty="0"/>
              <a:t>Access to sources throughout cosmic history </a:t>
            </a:r>
            <a:endParaRPr lang="en-US"/>
          </a:p>
          <a:p>
            <a:r>
              <a:rPr lang="en-US">
                <a:solidFill>
                  <a:schemeClr val="accent6"/>
                </a:solidFill>
              </a:rPr>
              <a:t>Get involved! </a:t>
            </a:r>
            <a:r>
              <a:rPr lang="en-US"/>
              <a:t>Numerous opportunities to play role in CE and ET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5760E-BEF2-6044-A8C6-D3E5CE57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E718-BDBD-5F46-925D-2F0C699F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1735E9-4799-4049-98D1-BB442D9903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Advanced LIGO detectors have run since 2015 (with Virgo since 2017)</a:t>
            </a:r>
          </a:p>
          <a:p>
            <a:r>
              <a:rPr lang="en-US" dirty="0"/>
              <a:t>Three observing runs</a:t>
            </a:r>
          </a:p>
          <a:p>
            <a:r>
              <a:rPr lang="en-US" dirty="0"/>
              <a:t>The third observing run lasted roughly one year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56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candidate events made public (one per week!)</a:t>
            </a:r>
          </a:p>
          <a:p>
            <a:pPr lvl="1"/>
            <a:r>
              <a:rPr lang="en-US" dirty="0"/>
              <a:t>Two neutron star black hole mergers (LVK 2106.15163)</a:t>
            </a:r>
          </a:p>
          <a:p>
            <a:pPr lvl="1"/>
            <a:r>
              <a:rPr lang="en-US" dirty="0"/>
              <a:t>Tens of binary black holes!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LVC catalogs paper online: 2010.14527, 2010.14529, 2010.14533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678CC-C176-844A-A4B2-3F2DFF40F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8B126-F7D0-6C41-8B5B-02F7E467BAD5}"/>
              </a:ext>
            </a:extLst>
          </p:cNvPr>
          <p:cNvSpPr txBox="1"/>
          <p:nvPr/>
        </p:nvSpPr>
        <p:spPr>
          <a:xfrm>
            <a:off x="609600" y="5882481"/>
            <a:ext cx="538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SV, Science 372, 6546, adapted from LVC public document G1901322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BE8906F-0E71-2E47-871B-5B2A2D4359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38150829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ED83-B7ED-9848-9D79-D4A17C44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ABDD0-F0BD-B140-8CAA-E933AB07E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FBB94-6B3D-9A45-A576-21C48B16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46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5E900DB-F5D9-E449-A386-823436867D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8041" y="1885472"/>
            <a:ext cx="5030449" cy="45259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7212-7F25-D546-AE0E-844DA2CD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Multibanding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1C4929-6C41-514B-8767-12C4B6E7A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622" y="1625288"/>
            <a:ext cx="5509295" cy="50961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LISA can observe heavy BBH and intermediate-mass BBH</a:t>
            </a:r>
          </a:p>
          <a:p>
            <a:r>
              <a:rPr lang="en-US" dirty="0"/>
              <a:t>Some of those signals will also be visible from the ground (years later)</a:t>
            </a:r>
          </a:p>
          <a:p>
            <a:r>
              <a:rPr lang="en-US" dirty="0"/>
              <a:t>Complementary information! (</a:t>
            </a:r>
            <a:r>
              <a:rPr lang="en-US" dirty="0" err="1"/>
              <a:t>Sesana</a:t>
            </a:r>
            <a:r>
              <a:rPr lang="en-US" dirty="0"/>
              <a:t> PRL 116, 231102; Vitale PRL 117, 051102; </a:t>
            </a:r>
            <a:r>
              <a:rPr lang="en-US" dirty="0" err="1"/>
              <a:t>Barausse</a:t>
            </a:r>
            <a:r>
              <a:rPr lang="en-US" dirty="0"/>
              <a:t>+ PRL 116, 241104)</a:t>
            </a:r>
          </a:p>
          <a:p>
            <a:r>
              <a:rPr lang="en-US" dirty="0"/>
              <a:t>For nearby IMBH, LISA might provide </a:t>
            </a:r>
            <a:r>
              <a:rPr lang="en-US" dirty="0" err="1"/>
              <a:t>Mchirp</a:t>
            </a:r>
            <a:r>
              <a:rPr lang="en-US" dirty="0"/>
              <a:t> info, but not for z&gt;~0.3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7AE23-63BE-4B48-BCEA-BA1EA2344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23512-C2A4-DD40-8D1E-A0F9DE7D00A3}"/>
              </a:ext>
            </a:extLst>
          </p:cNvPr>
          <p:cNvSpPr txBox="1"/>
          <p:nvPr/>
        </p:nvSpPr>
        <p:spPr>
          <a:xfrm>
            <a:off x="9788433" y="1571223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Cutler+, 1903.04069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6C5DC-9D98-FE4E-825F-F0B4D4917E52}"/>
              </a:ext>
            </a:extLst>
          </p:cNvPr>
          <p:cNvSpPr txBox="1"/>
          <p:nvPr/>
        </p:nvSpPr>
        <p:spPr>
          <a:xfrm>
            <a:off x="10323756" y="1940555"/>
            <a:ext cx="159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LISA SNR =5</a:t>
            </a:r>
          </a:p>
          <a:p>
            <a:r>
              <a:rPr lang="en-US" dirty="0"/>
              <a:t>3G SNR ~ 1000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D9EF2-85D7-CF41-8A6A-DEB8755996BC}"/>
              </a:ext>
            </a:extLst>
          </p:cNvPr>
          <p:cNvSpPr txBox="1"/>
          <p:nvPr/>
        </p:nvSpPr>
        <p:spPr>
          <a:xfrm>
            <a:off x="9788433" y="5956241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[Msun]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D448BF-0C80-FA44-A617-5D32975AB9CE}"/>
              </a:ext>
            </a:extLst>
          </p:cNvPr>
          <p:cNvSpPr txBox="1"/>
          <p:nvPr/>
        </p:nvSpPr>
        <p:spPr>
          <a:xfrm rot="16200000">
            <a:off x="6582265" y="2763112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[Msun]</a:t>
            </a:r>
          </a:p>
        </p:txBody>
      </p:sp>
    </p:spTree>
    <p:extLst>
      <p:ext uri="{BB962C8B-B14F-4D97-AF65-F5344CB8AC3E}">
        <p14:creationId xmlns:p14="http://schemas.microsoft.com/office/powerpoint/2010/main" val="2856078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FB85-94E7-E846-A282-7E9DF4DB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Multibanding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4E621B-69A9-4147-AD66-1E55C4EAD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1202" y="1830388"/>
            <a:ext cx="5715106" cy="426847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433DB-09F9-B94C-9F79-B01E7FE02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692" y="1830388"/>
            <a:ext cx="5384800" cy="4525963"/>
          </a:xfrm>
        </p:spPr>
        <p:txBody>
          <a:bodyPr/>
          <a:lstStyle/>
          <a:p>
            <a:r>
              <a:rPr lang="en-US"/>
              <a:t>Black holes will form clouds of ultralight bosons (if such particles exist)</a:t>
            </a:r>
          </a:p>
          <a:p>
            <a:pPr lvl="1"/>
            <a:r>
              <a:rPr lang="en-US"/>
              <a:t>The bosons cloud emits nearly monochromatic GWs</a:t>
            </a:r>
          </a:p>
          <a:p>
            <a:r>
              <a:rPr lang="en-US"/>
              <a:t>LISA could detect the GWs from the inspiral while 3G detectors could </a:t>
            </a:r>
            <a:r>
              <a:rPr lang="en-US" i="1"/>
              <a:t>simultaneously </a:t>
            </a:r>
            <a:r>
              <a:rPr lang="en-US"/>
              <a:t>detect the GWs from the axion clouds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37916-0A8B-4344-B3CE-B457657F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B43C3-ACEA-9E4A-BD7B-1A7F145AB8BA}"/>
              </a:ext>
            </a:extLst>
          </p:cNvPr>
          <p:cNvSpPr txBox="1"/>
          <p:nvPr/>
        </p:nvSpPr>
        <p:spPr>
          <a:xfrm>
            <a:off x="9677400" y="149046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Ng+ PRD 102, 083020</a:t>
            </a:r>
          </a:p>
        </p:txBody>
      </p:sp>
    </p:spTree>
    <p:extLst>
      <p:ext uri="{BB962C8B-B14F-4D97-AF65-F5344CB8AC3E}">
        <p14:creationId xmlns:p14="http://schemas.microsoft.com/office/powerpoint/2010/main" val="993399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BBH orbital orientations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Their inclination angle distribution will be </a:t>
            </a:r>
            <a:br>
              <a:rPr lang="en-US" dirty="0"/>
            </a:br>
            <a:r>
              <a:rPr lang="en-US" dirty="0"/>
              <a:t>isotropic</a:t>
            </a:r>
          </a:p>
          <a:p>
            <a:pPr lvl="1"/>
            <a:r>
              <a:rPr lang="en-US" dirty="0"/>
              <a:t>Better ringdown tests, memory effect, spin precession, distance estimation [Refs4]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12" y="3987030"/>
            <a:ext cx="3268647" cy="2418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36" y="3987030"/>
            <a:ext cx="3885287" cy="24166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BDD39-83A1-BF4F-9686-CC7F8141A3E4}" type="datetime1">
              <a:rPr lang="en-US" smtClean="0"/>
              <a:t>4/7/22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0" y="3617698"/>
            <a:ext cx="481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Vitale+, PRL </a:t>
            </a:r>
            <a:r>
              <a:rPr lang="fi-FI" b="1" dirty="0">
                <a:solidFill>
                  <a:schemeClr val="bg1"/>
                </a:solidFill>
              </a:rPr>
              <a:t>112</a:t>
            </a:r>
            <a:r>
              <a:rPr lang="fi-FI" dirty="0">
                <a:solidFill>
                  <a:schemeClr val="bg1"/>
                </a:solidFill>
              </a:rPr>
              <a:t> 251101, </a:t>
            </a:r>
            <a:r>
              <a:rPr lang="is-IS" dirty="0">
                <a:solidFill>
                  <a:schemeClr val="bg1"/>
                </a:solidFill>
              </a:rPr>
              <a:t>PRD 95 064053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161" y="3633552"/>
            <a:ext cx="589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Schutz, CQG 28, 125023 , Vitale, </a:t>
            </a:r>
            <a:r>
              <a:rPr lang="pl-PL" dirty="0">
                <a:solidFill>
                  <a:schemeClr val="bg1"/>
                </a:solidFill>
              </a:rPr>
              <a:t>PRD(R) 94 121501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86076-02DE-6C45-A753-720008BAB290}"/>
              </a:ext>
            </a:extLst>
          </p:cNvPr>
          <p:cNvSpPr txBox="1"/>
          <p:nvPr/>
        </p:nvSpPr>
        <p:spPr>
          <a:xfrm>
            <a:off x="6897437" y="6352144"/>
            <a:ext cx="265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Orbital inclination [</a:t>
            </a:r>
            <a:r>
              <a:rPr lang="en-US" dirty="0" err="1">
                <a:solidFill>
                  <a:schemeClr val="bg1"/>
                </a:solidFill>
              </a:rPr>
              <a:t>rads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8F6ED-674E-C746-AEC3-76ABB2B907CB}"/>
              </a:ext>
            </a:extLst>
          </p:cNvPr>
          <p:cNvSpPr txBox="1"/>
          <p:nvPr/>
        </p:nvSpPr>
        <p:spPr>
          <a:xfrm>
            <a:off x="2025805" y="6378949"/>
            <a:ext cx="265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Orbital inclination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02851-0359-4E44-9737-8B1F3EADE84D}"/>
              </a:ext>
            </a:extLst>
          </p:cNvPr>
          <p:cNvSpPr txBox="1"/>
          <p:nvPr/>
        </p:nvSpPr>
        <p:spPr>
          <a:xfrm rot="16200000">
            <a:off x="4532175" y="4898109"/>
            <a:ext cx="265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Primary spin uncertainty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A76F5-D33C-A44D-897C-3DAF48BD7E72}"/>
              </a:ext>
            </a:extLst>
          </p:cNvPr>
          <p:cNvSpPr txBox="1"/>
          <p:nvPr/>
        </p:nvSpPr>
        <p:spPr>
          <a:xfrm rot="16200000">
            <a:off x="299013" y="4898108"/>
            <a:ext cx="134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Probability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2A6FDA6-F49C-1A42-AB85-D32B35B5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4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F8D-67A0-BA40-B3E2-30EF4DD6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 masses and spins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619B9-3C66-214A-A21A-93C32F6BC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Source-frame component masses</a:t>
            </a:r>
          </a:p>
          <a:p>
            <a:pPr lvl="1"/>
            <a:r>
              <a:rPr lang="en-US" dirty="0"/>
              <a:t>Uncertainties of [few-10]% for z&lt;3</a:t>
            </a:r>
          </a:p>
          <a:p>
            <a:pPr lvl="1"/>
            <a:r>
              <a:rPr lang="en-US" dirty="0"/>
              <a:t>Factor 1.5-2 better with 4 detectors </a:t>
            </a:r>
            <a:r>
              <a:rPr lang="en-US" dirty="0" err="1"/>
              <a:t>w.r.t</a:t>
            </a:r>
            <a:r>
              <a:rPr lang="en-US" dirty="0"/>
              <a:t>. 2 detectors</a:t>
            </a:r>
          </a:p>
          <a:p>
            <a:r>
              <a:rPr lang="en-US" dirty="0"/>
              <a:t>Component spins</a:t>
            </a:r>
          </a:p>
          <a:p>
            <a:pPr lvl="1"/>
            <a:r>
              <a:rPr lang="en-US" dirty="0"/>
              <a:t>Due to larger SNR and isotropic orbital orientation, 3G will get much better spin estimation than current detectors</a:t>
            </a:r>
          </a:p>
          <a:p>
            <a:pPr lvl="1"/>
            <a:r>
              <a:rPr lang="en-US" dirty="0"/>
              <a:t>Typical uncertainty on spin magnitude of primary ~0.5 (instead of ~unmeasurable)</a:t>
            </a:r>
          </a:p>
          <a:p>
            <a:pPr lvl="1"/>
            <a:r>
              <a:rPr lang="en-US" dirty="0"/>
              <a:t>See  </a:t>
            </a:r>
            <a:r>
              <a:rPr lang="en-US" dirty="0">
                <a:solidFill>
                  <a:schemeClr val="bg1"/>
                </a:solidFill>
              </a:rPr>
              <a:t>Vitale &amp; Evans, PRD 95  </a:t>
            </a:r>
            <a:r>
              <a:rPr lang="is-IS" dirty="0">
                <a:solidFill>
                  <a:schemeClr val="bg1"/>
                </a:solidFill>
              </a:rPr>
              <a:t>064052</a:t>
            </a:r>
            <a:r>
              <a:rPr lang="en-US" dirty="0">
                <a:solidFill>
                  <a:schemeClr val="bg1"/>
                </a:solidFill>
              </a:rPr>
              <a:t> for details.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87B45-B61D-9C4F-9388-E31A476F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F09-3975-674C-98A6-A1AECD28662A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6A8C9-D060-D24C-A442-CC020367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3D88A-D032-5C47-BC5B-3F841B56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805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to larger SNR and isotropic orbital orientation, 3G will get much better spin estimation than 2G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Salvatore Vitale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/>
          <a:stretch/>
        </p:blipFill>
        <p:spPr>
          <a:xfrm>
            <a:off x="6219609" y="2711451"/>
            <a:ext cx="3403467" cy="3597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16" y="2750936"/>
            <a:ext cx="4185979" cy="1898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15" y="4553869"/>
            <a:ext cx="4185979" cy="17548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6893" y="2638574"/>
            <a:ext cx="128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3</a:t>
            </a:r>
            <a:r>
              <a:rPr lang="en-US" sz="4000">
                <a:solidFill>
                  <a:srgbClr val="FFFF00"/>
                </a:solidFill>
              </a:rPr>
              <a:t>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052" y="2661539"/>
            <a:ext cx="128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2G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1745" y="6336631"/>
            <a:ext cx="1959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Vitale+, 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6525" y="6356351"/>
            <a:ext cx="317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Vitale+, </a:t>
            </a:r>
            <a:r>
              <a:rPr lang="is-IS" sz="1400" dirty="0">
                <a:solidFill>
                  <a:schemeClr val="bg1"/>
                </a:solidFill>
              </a:rPr>
              <a:t>PRD 95 064053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3729-8692-1F45-895F-B137331935B3}" type="datetime3">
              <a:rPr lang="en-US" smtClean="0"/>
              <a:t>7 April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BBH Extrinsic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Precise distance and sky position:</a:t>
            </a:r>
          </a:p>
          <a:p>
            <a:pPr lvl="1"/>
            <a:r>
              <a:rPr lang="en-US" dirty="0"/>
              <a:t>EM (if luminous), isotropy, cosmology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0066" y="3742316"/>
            <a:ext cx="13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Sky location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1709" y="5561743"/>
            <a:ext cx="206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Luminosity Distance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F565-FD9F-F040-AD66-88DC23138E82}" type="datetime1">
              <a:rPr lang="en-US" smtClean="0"/>
              <a:t>4/7/22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37599" y="6550223"/>
            <a:ext cx="264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Vitale &amp; Evans, </a:t>
            </a:r>
            <a:r>
              <a:rPr lang="en-US" sz="1400" dirty="0">
                <a:solidFill>
                  <a:schemeClr val="bg1"/>
                </a:solidFill>
              </a:rPr>
              <a:t>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/>
          <a:stretch/>
        </p:blipFill>
        <p:spPr>
          <a:xfrm>
            <a:off x="3277624" y="2748060"/>
            <a:ext cx="5459973" cy="2007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5" y="4660922"/>
            <a:ext cx="5459973" cy="2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BBH Extrinsic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Precise distance and sky position:</a:t>
            </a:r>
          </a:p>
          <a:p>
            <a:pPr lvl="1"/>
            <a:r>
              <a:rPr lang="en-US" dirty="0"/>
              <a:t>EM (if luminous), isotropy, cosmology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0066" y="3742316"/>
            <a:ext cx="13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Sky location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1709" y="5561743"/>
            <a:ext cx="206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Luminosity Distance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72D8-C680-6D4B-A6CB-B66A4E350118}" type="datetime1">
              <a:rPr lang="en-US" smtClean="0"/>
              <a:t>4/7/22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Salvatore Vitale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37599" y="6550223"/>
            <a:ext cx="264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Vitale &amp; Evans, PRD 95  </a:t>
            </a:r>
            <a:r>
              <a:rPr lang="is-IS" sz="1400" dirty="0">
                <a:solidFill>
                  <a:schemeClr val="bg1"/>
                </a:solidFill>
              </a:rPr>
              <a:t>064052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/>
          <a:stretch/>
        </p:blipFill>
        <p:spPr>
          <a:xfrm>
            <a:off x="3277624" y="2748060"/>
            <a:ext cx="5459973" cy="2007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5" y="4660922"/>
            <a:ext cx="5459973" cy="219707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933861" y="2851869"/>
            <a:ext cx="638355" cy="2018304"/>
          </a:xfrm>
          <a:prstGeom prst="ellipse">
            <a:avLst/>
          </a:prstGeom>
          <a:noFill/>
          <a:ln w="53975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6855" y="2913295"/>
            <a:ext cx="3001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Even with 2 detectors, many sources localized better than 1deg2</a:t>
            </a:r>
          </a:p>
        </p:txBody>
      </p:sp>
    </p:spTree>
    <p:extLst>
      <p:ext uri="{BB962C8B-B14F-4D97-AF65-F5344CB8AC3E}">
        <p14:creationId xmlns:p14="http://schemas.microsoft.com/office/powerpoint/2010/main" val="12952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F78D-D3D4-B048-9263-2B67FF61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for ultralight bosons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409188F3-3009-F14E-8555-19178EA438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Black hole spin measurements can be used to search for ultralight bosons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1×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QCD axion could solve strong CP problem</a:t>
                </a:r>
              </a:p>
              <a:p>
                <a:pPr lvl="1"/>
                <a:r>
                  <a:rPr lang="en-US" dirty="0"/>
                  <a:t>Naturally arise in string theory</a:t>
                </a:r>
              </a:p>
              <a:p>
                <a:pPr lvl="1"/>
                <a:r>
                  <a:rPr lang="en-US" dirty="0"/>
                  <a:t>Potential dark matter candidate</a:t>
                </a:r>
              </a:p>
              <a:p>
                <a:r>
                  <a:rPr lang="en-US" dirty="0"/>
                  <a:t>Can be scalar, vector, tensor</a:t>
                </a:r>
              </a:p>
              <a:p>
                <a:pPr lvl="1"/>
                <a:r>
                  <a:rPr lang="en-US" dirty="0"/>
                  <a:t>Will focus on </a:t>
                </a:r>
                <a:r>
                  <a:rPr lang="en-US" dirty="0">
                    <a:solidFill>
                      <a:schemeClr val="accent6"/>
                    </a:solidFill>
                  </a:rPr>
                  <a:t>scalar</a:t>
                </a:r>
                <a:r>
                  <a:rPr lang="en-US" dirty="0"/>
                  <a:t> today and neglect self-interaction (</a:t>
                </a:r>
                <a:r>
                  <a:rPr lang="en-US" dirty="0" err="1"/>
                  <a:t>Baryakhtar</a:t>
                </a:r>
                <a:r>
                  <a:rPr lang="en-US" dirty="0"/>
                  <a:t>+ 2011.11646)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409188F3-3009-F14E-8555-19178EA438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7F1F8-920B-AE4F-8D99-47FFC431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D105-13FD-7549-9657-331FF5E8DFBA}" type="datetime1">
              <a:t>4/7/22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5EF01-9AB5-6947-92B7-55985647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1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27A9-A8D9-0A4B-9560-7F16E170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Black hole superradiance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25886C-97D6-4042-8D36-72AC4AFFE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923147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It is possible to extract energy from a rotating black hole</a:t>
            </a:r>
          </a:p>
          <a:p>
            <a:pPr lvl="1"/>
            <a:r>
              <a:rPr lang="en-US"/>
              <a:t>Penrose process</a:t>
            </a:r>
          </a:p>
          <a:p>
            <a:pPr lvl="1"/>
            <a:r>
              <a:rPr lang="en-US"/>
              <a:t>For waves, amplitude is amplified</a:t>
            </a:r>
          </a:p>
          <a:p>
            <a:r>
              <a:rPr lang="en-US"/>
              <a:t>If the particle/wave is not going to infinity, this can happen over and over</a:t>
            </a:r>
          </a:p>
          <a:p>
            <a:pPr lvl="1"/>
            <a:r>
              <a:rPr lang="en-US"/>
              <a:t>Superradiance</a:t>
            </a:r>
          </a:p>
          <a:p>
            <a:r>
              <a:rPr lang="en-US"/>
              <a:t>The mass of the boson provides a ”mirror” that prevents it from leaving</a:t>
            </a:r>
          </a:p>
          <a:p>
            <a:pPr lvl="1"/>
            <a:r>
              <a:rPr lang="en-US"/>
              <a:t>Exponential growth</a:t>
            </a:r>
          </a:p>
          <a:p>
            <a:r>
              <a:rPr lang="en-US" b="1"/>
              <a:t>Very</a:t>
            </a:r>
            <a:r>
              <a:rPr lang="en-US"/>
              <a:t> exhaustive reviews, Hui 2101.11735, Brito+ 1501.06570, Barykhtar+ 2011.11646</a:t>
            </a:r>
          </a:p>
          <a:p>
            <a:pPr lvl="1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56C19EF-DD3D-F545-9083-447291F648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0888" y="1723240"/>
            <a:ext cx="4026498" cy="31151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60783-521E-2142-888B-0A36E2C6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E302-6EC5-9642-AF91-AB23DDD4C89F}" type="datetime1">
              <a:t>4/7/22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DEA7A-9317-1540-917C-FDBF3FEF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D751-E7B4-ED4D-B645-B0B776D7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5BBFD-F843-8C4C-8BA9-10E5D6AC8D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Even at design sensitivity, current detectors will be limited to</a:t>
            </a:r>
          </a:p>
          <a:p>
            <a:pPr lvl="1"/>
            <a:r>
              <a:rPr lang="en-US"/>
              <a:t>Local universe</a:t>
            </a:r>
          </a:p>
          <a:p>
            <a:pPr lvl="1"/>
            <a:r>
              <a:rPr lang="en-US"/>
              <a:t>~100-200 sources  (mostly BBH) per year</a:t>
            </a:r>
          </a:p>
          <a:p>
            <a:pPr lvl="1"/>
            <a:r>
              <a:rPr lang="en-US"/>
              <a:t>Low to moderate signal-to-noise ratio</a:t>
            </a:r>
          </a:p>
          <a:p>
            <a:pPr lvl="1"/>
            <a:r>
              <a:rPr lang="en-US"/>
              <a:t>Limited number of sources with EM counterparts</a:t>
            </a:r>
          </a:p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6184C6-8C54-1D46-89E1-5C31A7C93C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868575"/>
            <a:ext cx="5384800" cy="398921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94E8C-113D-2146-8DB2-5391FD00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03937-C3E2-964D-A5C6-4D763B0E8F01}"/>
              </a:ext>
            </a:extLst>
          </p:cNvPr>
          <p:cNvSpPr txBox="1"/>
          <p:nvPr/>
        </p:nvSpPr>
        <p:spPr>
          <a:xfrm>
            <a:off x="6145428" y="5922403"/>
            <a:ext cx="166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LVK ApJL 913 L7</a:t>
            </a:r>
          </a:p>
        </p:txBody>
      </p:sp>
    </p:spTree>
    <p:extLst>
      <p:ext uri="{BB962C8B-B14F-4D97-AF65-F5344CB8AC3E}">
        <p14:creationId xmlns:p14="http://schemas.microsoft.com/office/powerpoint/2010/main" val="10027251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B43B-8BFB-944E-9853-EDAD628B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Black hole superradiance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DD67-642D-504C-B983-83CAF40BA0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Can happen as long as the angular momentum of the wave is smaller than that of the BH</a:t>
            </a:r>
          </a:p>
          <a:p>
            <a:r>
              <a:rPr lang="en-US"/>
              <a:t>Formation of extended boson clouds (r &gt;&gt;1 Schwarzing radius)</a:t>
            </a:r>
          </a:p>
          <a:p>
            <a:r>
              <a:rPr lang="en-US"/>
              <a:t>Klein-Gordon equation in Kerr background </a:t>
            </a:r>
          </a:p>
          <a:p>
            <a:pPr lvl="1"/>
            <a:r>
              <a:rPr lang="en-US"/>
              <a:t>~Hydrogen atom-like cloud structure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769575-4B81-5C43-A9E4-C1E313BD04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220026"/>
            <a:ext cx="5384800" cy="328631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A5E6E-870A-5B42-9196-962077DA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6D62-42FF-344C-B29D-5D8C0C9EF317}" type="datetime1">
              <a:t>4/7/22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08F70-A2A8-224E-BE8C-DA78DE88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80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D837-DB76-C841-98A3-40FE71F5C20A}"/>
              </a:ext>
            </a:extLst>
          </p:cNvPr>
          <p:cNvSpPr txBox="1"/>
          <p:nvPr/>
        </p:nvSpPr>
        <p:spPr>
          <a:xfrm>
            <a:off x="6124627" y="5506337"/>
            <a:ext cx="553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Credit: M. Baryakhtar; see also </a:t>
            </a:r>
            <a:r>
              <a:rPr lang="en-US" dirty="0" err="1">
                <a:solidFill>
                  <a:schemeClr val="bg1"/>
                </a:solidFill>
              </a:rPr>
              <a:t>Arvanitaki</a:t>
            </a:r>
            <a:r>
              <a:rPr lang="en-US" dirty="0">
                <a:solidFill>
                  <a:schemeClr val="bg1"/>
                </a:solidFill>
              </a:rPr>
              <a:t>+, PRD 83, 2011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36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5B44-E471-554D-A05F-C4AC37C8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superradiance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79DAA488-456C-FB4D-85ED-554030A087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Compton wavelength of boson must be comparable to BH size</a:t>
                </a:r>
                <a:br>
                  <a:rPr lang="en-US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BH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𝐺𝑀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ℏ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b="0" i="0">
                        <a:latin typeface="Cambria Math" panose="02040503050406030204" pitchFamily="18" charset="0"/>
                      </a:rPr>
                      <m:t>≲1</m:t>
                    </m:r>
                  </m:oMath>
                </a14:m>
                <a:endParaRPr lang="en-US"/>
              </a:p>
              <a:p>
                <a:r>
                  <a:rPr lang="en-US"/>
                  <a:t>The spin of the BH must be larger than the wave angular momentum</a:t>
                </a:r>
              </a:p>
              <a:p>
                <a:pPr marL="0" indent="0" algn="ctr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Extract BH’s energy &amp; momentum 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79DAA488-456C-FB4D-85ED-554030A087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093D0-E1A5-914A-A84E-76FF3384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78CC9-EA21-ED46-9349-ABF08B7B6B85}" type="datetime1">
              <a:t>4/7/22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4B793-0B55-604B-A256-1F74CF0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82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B220-01B3-0B49-AC3C-10F74B7A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Observational signature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88DCE1-558D-EC40-ABE6-DCF7302F31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/>
                  <a:t>The cloud itself emits gravitational waves, but not very strongly (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Arvanitaki+</a:t>
                </a:r>
                <a:r>
                  <a:rPr lang="en-US" sz="2800" dirty="0">
                    <a:solidFill>
                      <a:schemeClr val="bg1"/>
                    </a:solidFill>
                  </a:rPr>
                  <a:t> PRD </a:t>
                </a:r>
                <a:r>
                  <a:rPr lang="en-US" sz="2800"/>
                  <a:t>91 084011 , Sun+ PRD 101 063020, Zhu+ PRD 102 063020</a:t>
                </a:r>
              </a:p>
              <a:p>
                <a:r>
                  <a:rPr lang="en-US" sz="2800"/>
                  <a:t>A mode characterized by quantum numbers (l,m) would grow till the black hole spin is  reduced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𝑛𝑙𝑚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800"/>
              </a:p>
              <a:p>
                <a:r>
                  <a:rPr lang="en-US" sz="2800"/>
                  <a:t>The timescale depends on the quantum numbers, faster for small (l,m)</a:t>
                </a:r>
              </a:p>
              <a:p>
                <a:endParaRPr lang="en-US" sz="2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88DCE1-558D-EC40-ABE6-DCF7302F3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C1B24-5FB8-CE40-A20E-86093C0B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8BA6-4D02-3A43-876E-CFCEB536B9FC}" type="datetime1">
              <a:t>4/7/22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0459C-B719-A54D-9439-5FE5B164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82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2">
                <a:extLst>
                  <a:ext uri="{FF2B5EF4-FFF2-40B4-BE49-F238E27FC236}">
                    <a16:creationId xmlns:a16="http://schemas.microsoft.com/office/drawing/2014/main" id="{6696E919-19F2-F74B-8AE2-0F70098A3E2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09132" y="4819048"/>
              <a:ext cx="10573736" cy="14222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43434">
                      <a:extLst>
                        <a:ext uri="{9D8B030D-6E8A-4147-A177-3AD203B41FA5}">
                          <a16:colId xmlns:a16="http://schemas.microsoft.com/office/drawing/2014/main" val="972174591"/>
                        </a:ext>
                      </a:extLst>
                    </a:gridCol>
                    <a:gridCol w="2643434">
                      <a:extLst>
                        <a:ext uri="{9D8B030D-6E8A-4147-A177-3AD203B41FA5}">
                          <a16:colId xmlns:a16="http://schemas.microsoft.com/office/drawing/2014/main" val="622225823"/>
                        </a:ext>
                      </a:extLst>
                    </a:gridCol>
                    <a:gridCol w="2643434">
                      <a:extLst>
                        <a:ext uri="{9D8B030D-6E8A-4147-A177-3AD203B41FA5}">
                          <a16:colId xmlns:a16="http://schemas.microsoft.com/office/drawing/2014/main" val="2833628902"/>
                        </a:ext>
                      </a:extLst>
                    </a:gridCol>
                    <a:gridCol w="2643434">
                      <a:extLst>
                        <a:ext uri="{9D8B030D-6E8A-4147-A177-3AD203B41FA5}">
                          <a16:colId xmlns:a16="http://schemas.microsoft.com/office/drawing/2014/main" val="1267604636"/>
                        </a:ext>
                      </a:extLst>
                    </a:gridCol>
                  </a:tblGrid>
                  <a:tr h="6938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𝑴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𝐌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𝟏𝟐</m:t>
                                    </m:r>
                                  </m:sup>
                                </m:sSup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𝐞𝐕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=3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728452"/>
                      </a:ext>
                    </a:extLst>
                  </a:tr>
                  <a:tr h="67374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𝑛𝑙𝑚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inst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𝒪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0">
                                    <a:latin typeface="Cambria Math" panose="02040503050406030204" pitchFamily="18" charset="0"/>
                                  </a:rPr>
                                  <m:t>≲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yr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𝒪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0">
                                    <a:latin typeface="Cambria Math" panose="02040503050406030204" pitchFamily="18" charset="0"/>
                                  </a:rPr>
                                  <m:t>≲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kyr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/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𝒪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0">
                                    <a:latin typeface="Cambria Math" panose="02040503050406030204" pitchFamily="18" charset="0"/>
                                  </a:rPr>
                                  <m:t>≲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Myr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99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2">
                <a:extLst>
                  <a:ext uri="{FF2B5EF4-FFF2-40B4-BE49-F238E27FC236}">
                    <a16:creationId xmlns:a16="http://schemas.microsoft.com/office/drawing/2014/main" id="{6696E919-19F2-F74B-8AE2-0F70098A3E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8291134"/>
                  </p:ext>
                </p:extLst>
              </p:nvPr>
            </p:nvGraphicFramePr>
            <p:xfrm>
              <a:off x="809132" y="4819048"/>
              <a:ext cx="10573736" cy="14222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43434">
                      <a:extLst>
                        <a:ext uri="{9D8B030D-6E8A-4147-A177-3AD203B41FA5}">
                          <a16:colId xmlns:a16="http://schemas.microsoft.com/office/drawing/2014/main" val="972174591"/>
                        </a:ext>
                      </a:extLst>
                    </a:gridCol>
                    <a:gridCol w="2643434">
                      <a:extLst>
                        <a:ext uri="{9D8B030D-6E8A-4147-A177-3AD203B41FA5}">
                          <a16:colId xmlns:a16="http://schemas.microsoft.com/office/drawing/2014/main" val="622225823"/>
                        </a:ext>
                      </a:extLst>
                    </a:gridCol>
                    <a:gridCol w="2643434">
                      <a:extLst>
                        <a:ext uri="{9D8B030D-6E8A-4147-A177-3AD203B41FA5}">
                          <a16:colId xmlns:a16="http://schemas.microsoft.com/office/drawing/2014/main" val="2833628902"/>
                        </a:ext>
                      </a:extLst>
                    </a:gridCol>
                    <a:gridCol w="2643434">
                      <a:extLst>
                        <a:ext uri="{9D8B030D-6E8A-4147-A177-3AD203B41FA5}">
                          <a16:colId xmlns:a16="http://schemas.microsoft.com/office/drawing/2014/main" val="1267604636"/>
                        </a:ext>
                      </a:extLst>
                    </a:gridCol>
                  </a:tblGrid>
                  <a:tr h="721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8" t="-1754" r="-299522" b="-982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62" t="-1754" r="-200962" b="-982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754" r="-100000" b="-982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1442" t="-1754" r="-481" b="-982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72845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8" t="-103571" r="-299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62" t="-103571" r="-200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3571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1442" t="-103571" r="-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499467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51738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8ADCE-D176-A24B-B4EE-DAE5C024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Observational signature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A3BA9-0747-FC44-A756-70B8504BCFD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32080" y="1600201"/>
                <a:ext cx="5109898" cy="4525963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If boson exist, black holes of appropriate mass </a:t>
                </a:r>
                <a:r>
                  <a:rPr lang="en-US">
                    <a:solidFill>
                      <a:srgbClr val="FFC000"/>
                    </a:solidFill>
                  </a:rPr>
                  <a:t>must have small spins</a:t>
                </a:r>
              </a:p>
              <a:p>
                <a:pPr lvl="1"/>
                <a:r>
                  <a:rPr lang="en-US"/>
                  <a:t>Boson cloud has removed spin (</a:t>
                </a:r>
                <a:r>
                  <a:rPr lang="en-US" dirty="0" err="1">
                    <a:solidFill>
                      <a:schemeClr val="bg1"/>
                    </a:solidFill>
                  </a:rPr>
                  <a:t>Arvanitaki</a:t>
                </a:r>
                <a:r>
                  <a:rPr lang="en-US" dirty="0">
                    <a:solidFill>
                      <a:schemeClr val="bg1"/>
                    </a:solidFill>
                  </a:rPr>
                  <a:t>+, PRD 95 043001 ,</a:t>
                </a:r>
                <a:r>
                  <a:rPr lang="en-US"/>
                  <a:t> 91 084011)</a:t>
                </a:r>
              </a:p>
              <a:p>
                <a:pPr lvl="1"/>
                <a:r>
                  <a:rPr lang="en-US"/>
                  <a:t>Also a few % of mass loss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45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 can only reach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mode if its age is 10 billion years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A3BA9-0747-FC44-A756-70B8504BC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32080" y="1600201"/>
                <a:ext cx="5109898" cy="4525963"/>
              </a:xfrm>
              <a:blipFill>
                <a:blip r:embed="rId3"/>
                <a:stretch>
                  <a:fillRect l="-1985" t="-1401" r="-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C89C6C-AA50-1E42-8A2B-7E05945576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4326-B44A-0541-9CF9-AAFE64EA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01DC-BA7D-AF4F-B9F1-F4B63F110F9C}" type="datetime1">
              <a:t>4/7/22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AE5F-24C3-3B4F-9E1C-744BBEAC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83</a:t>
            </a:fld>
            <a:endParaRPr lang="en-US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176952A3-1A18-B749-AD14-5D7BDE5687E0}"/>
              </a:ext>
            </a:extLst>
          </p:cNvPr>
          <p:cNvSpPr txBox="1">
            <a:spLocks/>
          </p:cNvSpPr>
          <p:nvPr/>
        </p:nvSpPr>
        <p:spPr>
          <a:xfrm>
            <a:off x="9006570" y="5584999"/>
            <a:ext cx="2376764" cy="305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808CDD51-759F-C247-9EE5-A2F286DF4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795" y="1647825"/>
            <a:ext cx="6215609" cy="400609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48698D4-AA6A-4E47-B782-B4155B34ED71}"/>
              </a:ext>
            </a:extLst>
          </p:cNvPr>
          <p:cNvSpPr/>
          <p:nvPr/>
        </p:nvSpPr>
        <p:spPr>
          <a:xfrm>
            <a:off x="8406203" y="2189873"/>
            <a:ext cx="176298" cy="1762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14">
            <a:extLst>
              <a:ext uri="{FF2B5EF4-FFF2-40B4-BE49-F238E27FC236}">
                <a16:creationId xmlns:a16="http://schemas.microsoft.com/office/drawing/2014/main" id="{B4CA344F-8E95-6F44-B7B6-1C1F426C8B2F}"/>
              </a:ext>
            </a:extLst>
          </p:cNvPr>
          <p:cNvSpPr/>
          <p:nvPr/>
        </p:nvSpPr>
        <p:spPr>
          <a:xfrm>
            <a:off x="8406204" y="2356374"/>
            <a:ext cx="160497" cy="6950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282E80-631F-144B-B057-F1E610EFD241}"/>
              </a:ext>
            </a:extLst>
          </p:cNvPr>
          <p:cNvSpPr/>
          <p:nvPr/>
        </p:nvSpPr>
        <p:spPr>
          <a:xfrm>
            <a:off x="8406203" y="3063170"/>
            <a:ext cx="176298" cy="1762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7E9B70-3A3D-EA4C-9442-3A17460AFB97}"/>
                  </a:ext>
                </a:extLst>
              </p:cNvPr>
              <p:cNvSpPr txBox="1"/>
              <p:nvPr/>
            </p:nvSpPr>
            <p:spPr>
              <a:xfrm>
                <a:off x="8793706" y="3613308"/>
                <a:ext cx="28364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7E9B70-3A3D-EA4C-9442-3A17460AF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706" y="3613308"/>
                <a:ext cx="2836446" cy="523220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C84EA5-C3D5-894E-9366-D5BF63067F03}"/>
                  </a:ext>
                </a:extLst>
              </p:cNvPr>
              <p:cNvSpPr txBox="1"/>
              <p:nvPr/>
            </p:nvSpPr>
            <p:spPr>
              <a:xfrm rot="19101594">
                <a:off x="7236878" y="1968474"/>
                <a:ext cx="9703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C84EA5-C3D5-894E-9366-D5BF63067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01594">
                <a:off x="7236878" y="1968474"/>
                <a:ext cx="97038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769E26-F9F7-4142-A90B-64D3FB490A36}"/>
                  </a:ext>
                </a:extLst>
              </p:cNvPr>
              <p:cNvSpPr txBox="1"/>
              <p:nvPr/>
            </p:nvSpPr>
            <p:spPr>
              <a:xfrm rot="19700801">
                <a:off x="8517421" y="2247195"/>
                <a:ext cx="9874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6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769E26-F9F7-4142-A90B-64D3FB490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00801">
                <a:off x="8517421" y="2247195"/>
                <a:ext cx="98744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CE7724-6C17-1C41-AFCC-D1AA8839BD00}"/>
                  </a:ext>
                </a:extLst>
              </p:cNvPr>
              <p:cNvSpPr txBox="1"/>
              <p:nvPr/>
            </p:nvSpPr>
            <p:spPr>
              <a:xfrm rot="20248417">
                <a:off x="9575555" y="2487270"/>
                <a:ext cx="1065668" cy="437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CE7724-6C17-1C41-AFCC-D1AA8839B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48417">
                <a:off x="9575555" y="2487270"/>
                <a:ext cx="1065668" cy="437138"/>
              </a:xfrm>
              <a:prstGeom prst="rect">
                <a:avLst/>
              </a:prstGeom>
              <a:blipFill>
                <a:blip r:embed="rId8"/>
                <a:stretch>
                  <a:fillRect r="-109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row: Down 20">
            <a:extLst>
              <a:ext uri="{FF2B5EF4-FFF2-40B4-BE49-F238E27FC236}">
                <a16:creationId xmlns:a16="http://schemas.microsoft.com/office/drawing/2014/main" id="{C7A099BC-D4B8-5244-9862-74EA94F64ACD}"/>
              </a:ext>
            </a:extLst>
          </p:cNvPr>
          <p:cNvSpPr/>
          <p:nvPr/>
        </p:nvSpPr>
        <p:spPr>
          <a:xfrm>
            <a:off x="8429710" y="3244721"/>
            <a:ext cx="136990" cy="40501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474F89C-B0BE-164B-9011-E98A8CED9942}"/>
              </a:ext>
            </a:extLst>
          </p:cNvPr>
          <p:cNvSpPr/>
          <p:nvPr/>
        </p:nvSpPr>
        <p:spPr>
          <a:xfrm>
            <a:off x="8406203" y="3639933"/>
            <a:ext cx="176298" cy="1762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CD5060-3CCD-054B-9B76-BCEAFBC6327E}"/>
              </a:ext>
            </a:extLst>
          </p:cNvPr>
          <p:cNvCxnSpPr>
            <a:cxnSpLocks/>
          </p:cNvCxnSpPr>
          <p:nvPr/>
        </p:nvCxnSpPr>
        <p:spPr>
          <a:xfrm flipV="1">
            <a:off x="7891394" y="3494801"/>
            <a:ext cx="514809" cy="79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487E66-1449-0D4C-A779-A8CF108290CA}"/>
              </a:ext>
            </a:extLst>
          </p:cNvPr>
          <p:cNvSpPr txBox="1"/>
          <p:nvPr/>
        </p:nvSpPr>
        <p:spPr>
          <a:xfrm>
            <a:off x="6800680" y="4193566"/>
            <a:ext cx="2290337" cy="43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~100 </a:t>
            </a:r>
            <a:r>
              <a:rPr lang="en-US" sz="2800" dirty="0" err="1"/>
              <a:t>Myr</a:t>
            </a:r>
            <a:endParaRPr lang="en-US" sz="28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919A4BD-8499-884D-A3F5-F7F04F75935D}"/>
              </a:ext>
            </a:extLst>
          </p:cNvPr>
          <p:cNvCxnSpPr>
            <a:cxnSpLocks/>
          </p:cNvCxnSpPr>
          <p:nvPr/>
        </p:nvCxnSpPr>
        <p:spPr>
          <a:xfrm>
            <a:off x="8078190" y="2717447"/>
            <a:ext cx="3515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1FD81FD-AC7F-C04C-9A5D-14331886DD69}"/>
              </a:ext>
            </a:extLst>
          </p:cNvPr>
          <p:cNvSpPr txBox="1"/>
          <p:nvPr/>
        </p:nvSpPr>
        <p:spPr>
          <a:xfrm>
            <a:off x="6440071" y="2509292"/>
            <a:ext cx="2290337" cy="43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~ 1 </a:t>
            </a:r>
            <a:r>
              <a:rPr lang="en-US" sz="2800" dirty="0" err="1"/>
              <a:t>kyr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316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CC7B4F8-AB8B-4A49-A616-E3B6213C9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6" t="10734" r="11809" b="8962"/>
          <a:stretch/>
        </p:blipFill>
        <p:spPr>
          <a:xfrm>
            <a:off x="5926980" y="2065923"/>
            <a:ext cx="5655420" cy="3642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8D77D-85C6-494A-93F2-6905EE72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Signature in the BH population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16">
                <a:extLst>
                  <a:ext uri="{FF2B5EF4-FFF2-40B4-BE49-F238E27FC236}">
                    <a16:creationId xmlns:a16="http://schemas.microsoft.com/office/drawing/2014/main" id="{27DA287D-DCC4-45F1-9A51-A62484848F1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BH spins at </a:t>
                </a:r>
                <a:r>
                  <a:rPr lang="en-US" sz="3200" dirty="0">
                    <a:solidFill>
                      <a:srgbClr val="FFFF00"/>
                    </a:solidFill>
                  </a:rPr>
                  <a:t>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lvl="1"/>
                <a:r>
                  <a:rPr lang="en-US" dirty="0"/>
                  <a:t>E.g. uniform in mass and spin</a:t>
                </a:r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 Placeholder 16">
                <a:extLst>
                  <a:ext uri="{FF2B5EF4-FFF2-40B4-BE49-F238E27FC236}">
                    <a16:creationId xmlns:a16="http://schemas.microsoft.com/office/drawing/2014/main" id="{27DA287D-DCC4-45F1-9A51-A62484848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830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B39E5-9637-4AA3-8D8B-A8BA4F5F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F49F-7DFB-F148-877C-81F3E3091D55}" type="datetime1">
              <a:t>4/7/22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C2D30D-0698-4F62-9B10-1A2C01EA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/>
                </a:solidFill>
              </a:rPr>
              <a:t>84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497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B813C5E5-C161-9E47-BEE2-9271CC2BB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5" t="5490" r="3035" b="3707"/>
          <a:stretch/>
        </p:blipFill>
        <p:spPr>
          <a:xfrm>
            <a:off x="5926980" y="2065923"/>
            <a:ext cx="5655420" cy="3650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8D77D-85C6-494A-93F2-6905EE72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Signature in the BH population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16">
                <a:extLst>
                  <a:ext uri="{FF2B5EF4-FFF2-40B4-BE49-F238E27FC236}">
                    <a16:creationId xmlns:a16="http://schemas.microsoft.com/office/drawing/2014/main" id="{27DA287D-DCC4-45F1-9A51-A62484848F1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BH spins at </a:t>
                </a:r>
                <a:r>
                  <a:rPr lang="en-US" sz="3200" dirty="0">
                    <a:solidFill>
                      <a:srgbClr val="FFFF00"/>
                    </a:solidFill>
                  </a:rPr>
                  <a:t>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lvl="1"/>
                <a:r>
                  <a:rPr lang="en-US" dirty="0"/>
                  <a:t>E.g. uniform in mass and spin</a:t>
                </a:r>
                <a:endParaRPr lang="en-US" sz="2800" dirty="0"/>
              </a:p>
              <a:p>
                <a:r>
                  <a:rPr lang="en-US" dirty="0"/>
                  <a:t>Bosons carve an exclusion region in the mass/spin plane</a:t>
                </a:r>
              </a:p>
              <a:p>
                <a:pPr lvl="1"/>
                <a:r>
                  <a:rPr lang="en-US" dirty="0"/>
                  <a:t>Depends on black hole mass and age</a:t>
                </a:r>
              </a:p>
            </p:txBody>
          </p:sp>
        </mc:Choice>
        <mc:Fallback xmlns="">
          <p:sp>
            <p:nvSpPr>
              <p:cNvPr id="17" name="Text Placeholder 16">
                <a:extLst>
                  <a:ext uri="{FF2B5EF4-FFF2-40B4-BE49-F238E27FC236}">
                    <a16:creationId xmlns:a16="http://schemas.microsoft.com/office/drawing/2014/main" id="{27DA287D-DCC4-45F1-9A51-A62484848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830" t="-1401" r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B39E5-9637-4AA3-8D8B-A8BA4F5F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6C7B-8830-1949-9502-831F418B5395}" type="datetime1">
              <a:t>4/7/22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C2D30D-0698-4F62-9B10-1A2C01EA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/>
                </a:solidFill>
              </a:rPr>
              <a:t>85</a:t>
            </a:fld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C233B4-9681-6C45-A97C-202A464ED8B2}"/>
                  </a:ext>
                </a:extLst>
              </p:cNvPr>
              <p:cNvSpPr txBox="1"/>
              <p:nvPr/>
            </p:nvSpPr>
            <p:spPr>
              <a:xfrm>
                <a:off x="6096000" y="2195117"/>
                <a:ext cx="27632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C233B4-9681-6C45-A97C-202A464E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95117"/>
                <a:ext cx="2763228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C767E8-A848-C649-A00A-6D3B169E3F01}"/>
                  </a:ext>
                </a:extLst>
              </p:cNvPr>
              <p:cNvSpPr txBox="1"/>
              <p:nvPr/>
            </p:nvSpPr>
            <p:spPr>
              <a:xfrm>
                <a:off x="5757316" y="2646576"/>
                <a:ext cx="3440596" cy="496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age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Myr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C767E8-A848-C649-A00A-6D3B169E3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316" y="2646576"/>
                <a:ext cx="3440596" cy="496546"/>
              </a:xfrm>
              <a:prstGeom prst="rect">
                <a:avLst/>
              </a:prstGeom>
              <a:blipFill>
                <a:blip r:embed="rId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021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787E195F-2C0C-3C48-86AC-FA972AF0E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" t="1147" r="1523" b="2746"/>
          <a:stretch/>
        </p:blipFill>
        <p:spPr>
          <a:xfrm>
            <a:off x="5923619" y="2065923"/>
            <a:ext cx="5658781" cy="3659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8D77D-85C6-494A-93F2-6905EE72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Signature in the BH population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16">
                <a:extLst>
                  <a:ext uri="{FF2B5EF4-FFF2-40B4-BE49-F238E27FC236}">
                    <a16:creationId xmlns:a16="http://schemas.microsoft.com/office/drawing/2014/main" id="{27DA287D-DCC4-45F1-9A51-A62484848F1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BH spins at </a:t>
                </a:r>
                <a:r>
                  <a:rPr lang="en-US" sz="3200" dirty="0">
                    <a:solidFill>
                      <a:srgbClr val="FFFF00"/>
                    </a:solidFill>
                  </a:rPr>
                  <a:t>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lvl="1"/>
                <a:r>
                  <a:rPr lang="en-US" dirty="0"/>
                  <a:t>E.g. uniform in mass and spin</a:t>
                </a:r>
                <a:endParaRPr lang="en-US" sz="2800" dirty="0"/>
              </a:p>
              <a:p>
                <a:r>
                  <a:rPr lang="en-US" dirty="0"/>
                  <a:t>Bosons carve an exclusion region in the mass/spin plane</a:t>
                </a:r>
              </a:p>
              <a:p>
                <a:pPr lvl="1"/>
                <a:r>
                  <a:rPr lang="en-US" dirty="0"/>
                  <a:t>Depends on black hole mass and age</a:t>
                </a:r>
              </a:p>
              <a:p>
                <a:r>
                  <a:rPr lang="en-US" dirty="0"/>
                  <a:t>Detected population should have small spins and follow critical curve</a:t>
                </a:r>
              </a:p>
            </p:txBody>
          </p:sp>
        </mc:Choice>
        <mc:Fallback xmlns="">
          <p:sp>
            <p:nvSpPr>
              <p:cNvPr id="17" name="Text Placeholder 16">
                <a:extLst>
                  <a:ext uri="{FF2B5EF4-FFF2-40B4-BE49-F238E27FC236}">
                    <a16:creationId xmlns:a16="http://schemas.microsoft.com/office/drawing/2014/main" id="{27DA287D-DCC4-45F1-9A51-A62484848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830" t="-1401" r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B39E5-9637-4AA3-8D8B-A8BA4F5F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B5163-E9DA-B54D-AC65-18092CCC2C16}" type="datetime1">
              <a:t>4/7/22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C2D30D-0698-4F62-9B10-1A2C01EA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/>
                </a:solidFill>
              </a:rPr>
              <a:t>86</a:t>
            </a:fld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C233B4-9681-6C45-A97C-202A464ED8B2}"/>
                  </a:ext>
                </a:extLst>
              </p:cNvPr>
              <p:cNvSpPr txBox="1"/>
              <p:nvPr/>
            </p:nvSpPr>
            <p:spPr>
              <a:xfrm>
                <a:off x="6096000" y="2195117"/>
                <a:ext cx="27632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C233B4-9681-6C45-A97C-202A464E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95117"/>
                <a:ext cx="2763228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C767E8-A848-C649-A00A-6D3B169E3F01}"/>
                  </a:ext>
                </a:extLst>
              </p:cNvPr>
              <p:cNvSpPr txBox="1"/>
              <p:nvPr/>
            </p:nvSpPr>
            <p:spPr>
              <a:xfrm>
                <a:off x="5757316" y="2646576"/>
                <a:ext cx="3440596" cy="496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age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Myr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C767E8-A848-C649-A00A-6D3B169E3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316" y="2646576"/>
                <a:ext cx="3440596" cy="496546"/>
              </a:xfrm>
              <a:prstGeom prst="rect">
                <a:avLst/>
              </a:prstGeom>
              <a:blipFill>
                <a:blip r:embed="rId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2895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D546-00C4-4BF8-AEB7-31E7AFF9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Astrophysical contraints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E03DB0-A7BE-40D3-A6E5-C4C42A3B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" y="1624013"/>
            <a:ext cx="3967089" cy="4525963"/>
          </a:xfrm>
        </p:spPr>
        <p:txBody>
          <a:bodyPr/>
          <a:lstStyle/>
          <a:p>
            <a:r>
              <a:rPr lang="en-US" dirty="0"/>
              <a:t>Astrophysical black holes cover a very wide range of boson masses</a:t>
            </a:r>
          </a:p>
          <a:p>
            <a:r>
              <a:rPr lang="en-US" dirty="0"/>
              <a:t>Precise spin measurement is necessary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EA642-B6E0-4025-8C20-2A711224A2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74BBFD-F3A6-3B41-BE87-24C2FE044435}" type="datetime1">
              <a:t>4/7/22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39C269-0028-4F9F-B8FE-63DAAF3A01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87</a:t>
            </a:fld>
            <a:endParaRPr lang="en-US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11396FF-8342-41EE-848C-0B39C58C0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865" y="1535113"/>
            <a:ext cx="7182852" cy="5258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E029EA-F471-401E-B6F4-2098A94E6E07}"/>
              </a:ext>
            </a:extLst>
          </p:cNvPr>
          <p:cNvSpPr txBox="1"/>
          <p:nvPr/>
        </p:nvSpPr>
        <p:spPr>
          <a:xfrm>
            <a:off x="4169023" y="6331982"/>
            <a:ext cx="4265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Brito+ 1706.06311</a:t>
            </a:r>
          </a:p>
        </p:txBody>
      </p:sp>
    </p:spTree>
    <p:extLst>
      <p:ext uri="{BB962C8B-B14F-4D97-AF65-F5344CB8AC3E}">
        <p14:creationId xmlns:p14="http://schemas.microsoft.com/office/powerpoint/2010/main" val="13492193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92D9-AF5F-5E47-AAE2-F2D86A32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10DD5-32A9-3047-BE0B-AE12345AB3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One can use LIGO/Virgo detections to measure the spin of many black holes!</a:t>
            </a:r>
          </a:p>
          <a:p>
            <a:r>
              <a:rPr lang="en-US"/>
              <a:t>Timescale to merger becomes important</a:t>
            </a:r>
          </a:p>
          <a:p>
            <a:pPr lvl="1"/>
            <a:r>
              <a:rPr lang="en-US"/>
              <a:t>Limits the (l,m) of cloud that can be formed, if any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0217DB-1FB8-6041-B129-8EF6109E67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304" y="1600200"/>
            <a:ext cx="4006226" cy="504313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A2257-F29E-DE4B-9BA5-B72BF001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57C9-15BF-BB4F-A9FF-047071262656}" type="datetime1">
              <a:t>4/7/22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BCD1-35BC-9D47-A95A-1EEE97B0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88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706F1-3944-D148-98F6-E1CEF5F8AD47}"/>
              </a:ext>
            </a:extLst>
          </p:cNvPr>
          <p:cNvSpPr txBox="1"/>
          <p:nvPr/>
        </p:nvSpPr>
        <p:spPr>
          <a:xfrm>
            <a:off x="9475470" y="6334762"/>
            <a:ext cx="2356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Ng+ 1908.02312</a:t>
            </a:r>
          </a:p>
        </p:txBody>
      </p:sp>
    </p:spTree>
    <p:extLst>
      <p:ext uri="{BB962C8B-B14F-4D97-AF65-F5344CB8AC3E}">
        <p14:creationId xmlns:p14="http://schemas.microsoft.com/office/powerpoint/2010/main" val="11419662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A6BC-84B1-4142-AD0B-88381FB5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F404-A069-7C46-AB3A-1602E9E69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Great! A lot of LIGO/Virgo black holes </a:t>
            </a:r>
            <a:r>
              <a:rPr lang="en-US" b="1"/>
              <a:t>do</a:t>
            </a:r>
            <a:r>
              <a:rPr lang="en-US"/>
              <a:t> have small spins!</a:t>
            </a:r>
          </a:p>
          <a:p>
            <a:r>
              <a:rPr lang="en-US"/>
              <a:t>Is that evidence for axions?</a:t>
            </a:r>
          </a:p>
          <a:p>
            <a:r>
              <a:rPr lang="en-US"/>
              <a:t>Not that simple!</a:t>
            </a:r>
          </a:p>
          <a:p>
            <a:r>
              <a:rPr lang="en-US"/>
              <a:t>What LIGO and Virgo measure are the spins of the black hole </a:t>
            </a:r>
            <a:r>
              <a:rPr lang="en-US">
                <a:solidFill>
                  <a:srgbClr val="FFC000"/>
                </a:solidFill>
              </a:rPr>
              <a:t>when they merge</a:t>
            </a:r>
            <a:endParaRPr lang="en-US" b="1">
              <a:solidFill>
                <a:srgbClr val="FFC000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Spins at merger can be small because axions exist </a:t>
            </a:r>
            <a:r>
              <a:rPr lang="en-US" b="1">
                <a:solidFill>
                  <a:srgbClr val="FFFF00"/>
                </a:solidFill>
              </a:rPr>
              <a:t>or</a:t>
            </a:r>
            <a:r>
              <a:rPr lang="en-US">
                <a:solidFill>
                  <a:schemeClr val="bg1"/>
                </a:solidFill>
              </a:rPr>
              <a:t> because they were small to start with!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EFFDB-A6C7-E94E-A529-4BDBFC95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F1E9-DABA-7946-AF5D-CC93BBCB7C2D}" type="datetime1">
              <a:t>4/7/22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48B1-6418-E947-BBAE-E293250B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8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1139-5FA2-884E-A997-BB98BBDD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Next-generation (NG) detectors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C17167-563F-FF45-A570-D2AE52A26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gain access to sources across the universe new facilities are required</a:t>
            </a:r>
          </a:p>
          <a:p>
            <a:r>
              <a:rPr lang="en-US"/>
              <a:t>NG detectors</a:t>
            </a:r>
          </a:p>
          <a:p>
            <a:pPr lvl="1"/>
            <a:r>
              <a:rPr lang="en-US"/>
              <a:t>Strain sensitivity 10x better than advanced detectors</a:t>
            </a:r>
          </a:p>
          <a:p>
            <a:pPr lvl="1"/>
            <a:r>
              <a:rPr lang="en-US"/>
              <a:t>Detect black hole binaries at large redshifts</a:t>
            </a:r>
          </a:p>
          <a:p>
            <a:pPr lvl="1"/>
            <a:r>
              <a:rPr lang="en-US"/>
              <a:t>High signal-to-noise ratios</a:t>
            </a:r>
          </a:p>
          <a:p>
            <a:pPr lvl="1"/>
            <a:r>
              <a:rPr lang="en-US"/>
              <a:t>Many 100K  sources per year</a:t>
            </a:r>
          </a:p>
          <a:p>
            <a:r>
              <a:rPr lang="en-US"/>
              <a:t>Targeting operation in the second half of 2030s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B64D6-9C0E-F24D-B2D7-384A705D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4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B63A-AF3D-0240-8CD0-37C38767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29155-1DB2-744F-A2F3-A9F8AD96F7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Ng+ </a:t>
            </a:r>
            <a:r>
              <a:rPr lang="en-US" dirty="0"/>
              <a:t>1908.02312 (in press PRD</a:t>
            </a:r>
            <a:r>
              <a:rPr lang="en-US"/>
              <a:t> ) presented a hierarchial Bayesian approach</a:t>
            </a:r>
          </a:p>
          <a:p>
            <a:r>
              <a:rPr lang="en-US"/>
              <a:t>Simultaneously account for (a possible) boson mass and the astrophysical distribution of spins </a:t>
            </a:r>
            <a:r>
              <a:rPr lang="en-US">
                <a:solidFill>
                  <a:schemeClr val="accent6"/>
                </a:solidFill>
              </a:rPr>
              <a:t>at formation</a:t>
            </a:r>
          </a:p>
          <a:p>
            <a:r>
              <a:rPr lang="en-US">
                <a:solidFill>
                  <a:schemeClr val="bg1"/>
                </a:solidFill>
              </a:rPr>
              <a:t>Assuming boson exist, measure its mass</a:t>
            </a:r>
          </a:p>
          <a:p>
            <a:r>
              <a:rPr lang="en-US">
                <a:solidFill>
                  <a:schemeClr val="bg1"/>
                </a:solidFill>
              </a:rPr>
              <a:t>Model selection between boson vs no-boson hypotheses</a:t>
            </a:r>
          </a:p>
          <a:p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0B5D77-8349-3F4B-BF7B-676CE52C9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3326" y="2108155"/>
            <a:ext cx="5384800" cy="387281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AEF08-60C8-0A41-90D4-AAE747A4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FFE9F-1B5E-F449-A535-00F993864165}" type="datetime1">
              <a:t>4/7/22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24690-3B8B-2040-901F-9243B9EA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/>
              <a:t>90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EC8F28-5DB6-F346-A92C-9E4C7A35747B}"/>
              </a:ext>
            </a:extLst>
          </p:cNvPr>
          <p:cNvCxnSpPr/>
          <p:nvPr/>
        </p:nvCxnSpPr>
        <p:spPr>
          <a:xfrm>
            <a:off x="6488761" y="2048491"/>
            <a:ext cx="0" cy="399213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954882-3005-5449-B767-9987AAFD4402}"/>
              </a:ext>
            </a:extLst>
          </p:cNvPr>
          <p:cNvSpPr txBox="1"/>
          <p:nvPr/>
        </p:nvSpPr>
        <p:spPr>
          <a:xfrm rot="16200000">
            <a:off x="5273221" y="5192645"/>
            <a:ext cx="198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Prefers no bosons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A12F4-42AA-7A4B-B8E3-BD23879B513A}"/>
              </a:ext>
            </a:extLst>
          </p:cNvPr>
          <p:cNvSpPr txBox="1"/>
          <p:nvPr/>
        </p:nvSpPr>
        <p:spPr>
          <a:xfrm rot="16200000">
            <a:off x="5497013" y="2004883"/>
            <a:ext cx="151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Prefers bosons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53B97-4E3B-9044-A21E-C6A819B9746A}"/>
              </a:ext>
            </a:extLst>
          </p:cNvPr>
          <p:cNvSpPr txBox="1"/>
          <p:nvPr/>
        </p:nvSpPr>
        <p:spPr>
          <a:xfrm>
            <a:off x="6624821" y="1679159"/>
            <a:ext cx="556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Simulated BBHs with mass function consistent with LVC’s</a:t>
            </a:r>
          </a:p>
        </p:txBody>
      </p:sp>
    </p:spTree>
    <p:extLst>
      <p:ext uri="{BB962C8B-B14F-4D97-AF65-F5344CB8AC3E}">
        <p14:creationId xmlns:p14="http://schemas.microsoft.com/office/powerpoint/2010/main" val="3658652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2BFF-C099-E346-B3D5-6F216DF8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Contrainsts using O3a LIGO/Virgo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980D9-B5E4-344C-9274-EDB83B4394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 Ng+ 2011.06010 (in press PRL) we applied the method to the latest LIGO/Virgo catalog</a:t>
            </a:r>
          </a:p>
          <a:p>
            <a:r>
              <a:rPr lang="en-US">
                <a:solidFill>
                  <a:schemeClr val="bg1"/>
                </a:solidFill>
              </a:rPr>
              <a:t>Two sources consistent with large primary spin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46388-2703-3541-8B7A-5E936230BA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578CA-EE56-3A48-91FA-8572B249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D221-FA1A-7543-9B8B-01A8AE8E1AC9}" type="datetime1">
              <a:t>4/7/22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9EB99-9AE8-C44F-8BAB-D52E9BC0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>
                <a:solidFill>
                  <a:schemeClr val="bg1"/>
                </a:solidFill>
              </a:rPr>
              <a:t>91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76D2E48-4394-0346-8F6B-58BA2EF12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512" y="1647825"/>
            <a:ext cx="5560088" cy="3623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12F8D-2B26-B04A-9505-0F506D7C7AA7}"/>
              </a:ext>
            </a:extLst>
          </p:cNvPr>
          <p:cNvSpPr txBox="1"/>
          <p:nvPr/>
        </p:nvSpPr>
        <p:spPr>
          <a:xfrm>
            <a:off x="6225512" y="5271401"/>
            <a:ext cx="4199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Ng+ 2011.06010 </a:t>
            </a:r>
          </a:p>
        </p:txBody>
      </p:sp>
    </p:spTree>
    <p:extLst>
      <p:ext uri="{BB962C8B-B14F-4D97-AF65-F5344CB8AC3E}">
        <p14:creationId xmlns:p14="http://schemas.microsoft.com/office/powerpoint/2010/main" val="23958271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2BFF-C099-E346-B3D5-6F216DF8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Contrainsts using O3a LIGO/Virgo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E980D9-B5E4-344C-9274-EDB83B43941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In Ng+ 2011.06010 (in press PRL) we applied the method to the latest LIGO/Virgo catalog</a:t>
                </a:r>
              </a:p>
              <a:p>
                <a:r>
                  <a:rPr lang="en-US">
                    <a:solidFill>
                      <a:schemeClr val="bg1"/>
                    </a:solidFill>
                  </a:rPr>
                  <a:t>Two sources consistent with large primary spin</a:t>
                </a:r>
              </a:p>
              <a:p>
                <a:r>
                  <a:rPr lang="en-US">
                    <a:solidFill>
                      <a:schemeClr val="accent6"/>
                    </a:solidFill>
                  </a:rPr>
                  <a:t>Analysis yields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0.1%</m:t>
                    </m:r>
                  </m:oMath>
                </a14:m>
                <a:r>
                  <a:rPr lang="en-US">
                    <a:solidFill>
                      <a:schemeClr val="accent6"/>
                    </a:solidFill>
                  </a:rPr>
                  <a:t> posterior support for boson in mass range </a:t>
                </a:r>
                <a:br>
                  <a:rPr lang="en-US">
                    <a:solidFill>
                      <a:schemeClr val="accent6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1.3, 2.7</m:t>
                        </m:r>
                      </m:e>
                    </m:d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Statistically insignificant support for boson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~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dirty="0"/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E980D9-B5E4-344C-9274-EDB83B4394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123" t="-1961" r="-3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46388-2703-3541-8B7A-5E936230BA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578CA-EE56-3A48-91FA-8572B249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350F4-8089-7947-BDB0-F3A547AE03F2}" type="datetime1">
              <a:t>4/7/22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9EB99-9AE8-C44F-8BAB-D52E9BC0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04C34-519A-044A-BF78-FC31D52F9569}" type="slidenum">
              <a:rPr lang="en-US" smtClean="0">
                <a:solidFill>
                  <a:schemeClr val="bg1"/>
                </a:solidFill>
              </a:rPr>
              <a:t>92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D2E48-4394-0346-8F6B-58BA2EF1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032" y="1647825"/>
            <a:ext cx="5211047" cy="3623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12F8D-2B26-B04A-9505-0F506D7C7AA7}"/>
              </a:ext>
            </a:extLst>
          </p:cNvPr>
          <p:cNvSpPr txBox="1"/>
          <p:nvPr/>
        </p:nvSpPr>
        <p:spPr>
          <a:xfrm>
            <a:off x="6225512" y="5271401"/>
            <a:ext cx="4199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Ng+ 2011.06010</a:t>
            </a:r>
          </a:p>
        </p:txBody>
      </p:sp>
    </p:spTree>
    <p:extLst>
      <p:ext uri="{BB962C8B-B14F-4D97-AF65-F5344CB8AC3E}">
        <p14:creationId xmlns:p14="http://schemas.microsoft.com/office/powerpoint/2010/main" val="22729785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DarkTemplate" id="{E4FC66A1-F2E7-0144-AEC7-327282CD7290}" vid="{4B2CD83F-A968-874B-9997-D9D98AF5A57B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DarkTemplate" id="{E4FC66A1-F2E7-0144-AEC7-327282CD7290}" vid="{4B2CD83F-A968-874B-9997-D9D98AF5A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4084</TotalTime>
  <Words>4298</Words>
  <Application>Microsoft Macintosh PowerPoint</Application>
  <PresentationFormat>Widescreen</PresentationFormat>
  <Paragraphs>724</Paragraphs>
  <Slides>92</Slides>
  <Notes>48</Notes>
  <HiddenSlides>1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Cambria Math</vt:lpstr>
      <vt:lpstr>Myriad Pro</vt:lpstr>
      <vt:lpstr>1_Office Theme</vt:lpstr>
      <vt:lpstr>2_Office Theme</vt:lpstr>
      <vt:lpstr>Compact binaries throughout cosmic history</vt:lpstr>
      <vt:lpstr>What can we detect?</vt:lpstr>
      <vt:lpstr>Compact binary anatomy</vt:lpstr>
      <vt:lpstr>Ground based gravitational-wave detectors</vt:lpstr>
      <vt:lpstr>Where are we?</vt:lpstr>
      <vt:lpstr>PowerPoint Presentation</vt:lpstr>
      <vt:lpstr>Where are we?</vt:lpstr>
      <vt:lpstr>Where are we?</vt:lpstr>
      <vt:lpstr>Next-generation (NG) detectors</vt:lpstr>
      <vt:lpstr>Cosmic Explorer</vt:lpstr>
      <vt:lpstr>Who is CE currently?</vt:lpstr>
      <vt:lpstr>Toward a CE project</vt:lpstr>
      <vt:lpstr>Toward a CE project</vt:lpstr>
      <vt:lpstr>Toward a CE project</vt:lpstr>
      <vt:lpstr>CE Science calls</vt:lpstr>
      <vt:lpstr>Cosmic Explorer Horizon Study</vt:lpstr>
      <vt:lpstr>Cosmic Explorer Notional Timeline (see CEHS)</vt:lpstr>
      <vt:lpstr>Cosmic Explorer Notional Timeline (see CEHS)</vt:lpstr>
      <vt:lpstr>Cosmic Explorer Notional Timeline (see CEHS)</vt:lpstr>
      <vt:lpstr>CE Milestones, past and planned future</vt:lpstr>
      <vt:lpstr>Currently seeking support for Conceptual Design</vt:lpstr>
      <vt:lpstr>The Gravitational Wave International Committees and NG</vt:lpstr>
      <vt:lpstr>CE in the International Context</vt:lpstr>
      <vt:lpstr>Einstein Telescope</vt:lpstr>
      <vt:lpstr>Cosmic Explorer Horizon Study</vt:lpstr>
      <vt:lpstr>Cosmic Explorer Horizon Study</vt:lpstr>
      <vt:lpstr>Detector sensitivity</vt:lpstr>
      <vt:lpstr>Listening to the Universe</vt:lpstr>
      <vt:lpstr>Astrophysical populations of binaries</vt:lpstr>
      <vt:lpstr>Primordial black holes</vt:lpstr>
      <vt:lpstr>Primordial black holes</vt:lpstr>
      <vt:lpstr>Primordial black holes</vt:lpstr>
      <vt:lpstr>Astrophysical Black holes </vt:lpstr>
      <vt:lpstr>Star formation rate</vt:lpstr>
      <vt:lpstr>Star formation rate</vt:lpstr>
      <vt:lpstr>SFR and all that</vt:lpstr>
      <vt:lpstr>From SFR to merger rate</vt:lpstr>
      <vt:lpstr>Unmodeled inference</vt:lpstr>
      <vt:lpstr>Measuring SFR and TDD</vt:lpstr>
      <vt:lpstr>Allowing for multiple populations</vt:lpstr>
      <vt:lpstr>Immediate questions</vt:lpstr>
      <vt:lpstr>Models, models, models!</vt:lpstr>
      <vt:lpstr>Models, models, models!</vt:lpstr>
      <vt:lpstr>Modeled inference</vt:lpstr>
      <vt:lpstr>Modeled inference</vt:lpstr>
      <vt:lpstr>Modeled inference</vt:lpstr>
      <vt:lpstr>Are there Pop III mergers? </vt:lpstr>
      <vt:lpstr>O Brother, Where Art Thou?</vt:lpstr>
      <vt:lpstr>Branching ratios</vt:lpstr>
      <vt:lpstr>An unmodeled approach</vt:lpstr>
      <vt:lpstr>An unmodeled approach</vt:lpstr>
      <vt:lpstr>An unmodeled approach</vt:lpstr>
      <vt:lpstr>How many peaks</vt:lpstr>
      <vt:lpstr>O Brother, Where Art Thou?</vt:lpstr>
      <vt:lpstr>Primordial black holes</vt:lpstr>
      <vt:lpstr>Detecting PBHs mergers</vt:lpstr>
      <vt:lpstr>The smoking gun</vt:lpstr>
      <vt:lpstr>Listening to the Universe</vt:lpstr>
      <vt:lpstr>The smoking gun</vt:lpstr>
      <vt:lpstr>Pinning down a single PBBH</vt:lpstr>
      <vt:lpstr>But which prior? </vt:lpstr>
      <vt:lpstr>What about the other parameters?</vt:lpstr>
      <vt:lpstr>What about the other parameters?</vt:lpstr>
      <vt:lpstr>What about the other parameters?</vt:lpstr>
      <vt:lpstr>New correlations</vt:lpstr>
      <vt:lpstr>Can we show PBHs have zero spin?</vt:lpstr>
      <vt:lpstr>Gotta catch 'em all</vt:lpstr>
      <vt:lpstr>Gotta catch 'em all</vt:lpstr>
      <vt:lpstr>Conclusions</vt:lpstr>
      <vt:lpstr>PowerPoint Presentation</vt:lpstr>
      <vt:lpstr>Multibanding</vt:lpstr>
      <vt:lpstr>Multibanding</vt:lpstr>
      <vt:lpstr>BBH orbital orientations</vt:lpstr>
      <vt:lpstr>Black hole masses and spins</vt:lpstr>
      <vt:lpstr>Spins</vt:lpstr>
      <vt:lpstr>BBH Extrinsic parameters</vt:lpstr>
      <vt:lpstr>BBH Extrinsic parameters</vt:lpstr>
      <vt:lpstr>Searching for ultralight bosons</vt:lpstr>
      <vt:lpstr>Black hole superradiance</vt:lpstr>
      <vt:lpstr>Black hole superradiance</vt:lpstr>
      <vt:lpstr>Conditions for superradiance</vt:lpstr>
      <vt:lpstr>Observational signature</vt:lpstr>
      <vt:lpstr>Observational signature</vt:lpstr>
      <vt:lpstr>Signature in the BH population</vt:lpstr>
      <vt:lpstr>Signature in the BH population</vt:lpstr>
      <vt:lpstr>Signature in the BH population</vt:lpstr>
      <vt:lpstr>Astrophysical contraints</vt:lpstr>
      <vt:lpstr>Using gravitational waves</vt:lpstr>
      <vt:lpstr>Using gravitational waves</vt:lpstr>
      <vt:lpstr>Using gravitational waves</vt:lpstr>
      <vt:lpstr>Contrainsts using O3a LIGO/Virgo data</vt:lpstr>
      <vt:lpstr>Contrainsts using O3a LIGO/Virgo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potential of terrestrial GW detectors</dc:title>
  <dc:creator>Admin admin</dc:creator>
  <cp:lastModifiedBy>Admin admin</cp:lastModifiedBy>
  <cp:revision>47</cp:revision>
  <cp:lastPrinted>2022-04-07T14:33:36Z</cp:lastPrinted>
  <dcterms:created xsi:type="dcterms:W3CDTF">2022-04-04T21:35:20Z</dcterms:created>
  <dcterms:modified xsi:type="dcterms:W3CDTF">2022-04-07T17:39:59Z</dcterms:modified>
</cp:coreProperties>
</file>