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97" r:id="rId3"/>
    <p:sldId id="304" r:id="rId4"/>
    <p:sldId id="300" r:id="rId5"/>
    <p:sldId id="261" r:id="rId6"/>
    <p:sldId id="264" r:id="rId7"/>
    <p:sldId id="265" r:id="rId8"/>
    <p:sldId id="302" r:id="rId9"/>
    <p:sldId id="262" r:id="rId10"/>
    <p:sldId id="263" r:id="rId11"/>
    <p:sldId id="291" r:id="rId12"/>
    <p:sldId id="301" r:id="rId13"/>
    <p:sldId id="303" r:id="rId14"/>
    <p:sldId id="288" r:id="rId15"/>
    <p:sldId id="274" r:id="rId16"/>
    <p:sldId id="269" r:id="rId17"/>
    <p:sldId id="292" r:id="rId18"/>
    <p:sldId id="293" r:id="rId19"/>
    <p:sldId id="299" r:id="rId20"/>
    <p:sldId id="258" r:id="rId21"/>
    <p:sldId id="285" r:id="rId22"/>
  </p:sldIdLst>
  <p:sldSz cx="9144000" cy="6858000" type="screen4x3"/>
  <p:notesSz cx="6858000" cy="9144000"/>
  <p:embeddedFontLst>
    <p:embeddedFont>
      <p:font typeface="Arial Narrow" panose="020B060402020202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4F2"/>
    <a:srgbClr val="8AA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7"/>
    <p:restoredTop sz="94635"/>
  </p:normalViewPr>
  <p:slideViewPr>
    <p:cSldViewPr snapToGrid="0" snapToObjects="1">
      <p:cViewPr varScale="1">
        <p:scale>
          <a:sx n="141" d="100"/>
          <a:sy n="141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dd5f5f3d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dd5f5f3d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add5f5f3dd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077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dd5f5f3dd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dd5f5f3dd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add5f5f3dd_0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1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a0c919c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a0c919c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g9a0c919ca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dd5f5f3d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dd5f5f3d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add5f5f3dd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dd5f5f3dd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dd5f5f3dd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add5f5f3dd_0_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dd5f5f3dd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add5f5f3dd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add5f5f3dd_0_2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95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97df498cc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97df498cc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97df498cc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add5f5f3dd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add5f5f3dd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add5f5f3dd_0_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345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add5f5f3d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add5f5f3d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add5f5f3dd_0_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987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d5f5f3dd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dd5f5f3dd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add5f5f3dd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678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add5f5f3d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add5f5f3d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add5f5f3dd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add5f5f3dd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add5f5f3dd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add5f5f3dd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dd5f5f3dd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dd5f5f3dd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gadd5f5f3dd_0_2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06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pic>
        <p:nvPicPr>
          <p:cNvPr id="22" name="Google Shape;2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50" y="5715000"/>
            <a:ext cx="1921134" cy="10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3733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800600" y="1600200"/>
            <a:ext cx="37338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800600" y="2209800"/>
            <a:ext cx="3733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609600" y="2209800"/>
            <a:ext cx="3733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3"/>
          </p:nvPr>
        </p:nvSpPr>
        <p:spPr>
          <a:xfrm>
            <a:off x="609600" y="1600199"/>
            <a:ext cx="3733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body" idx="4"/>
          </p:nvPr>
        </p:nvSpPr>
        <p:spPr>
          <a:xfrm>
            <a:off x="4800600" y="1600199"/>
            <a:ext cx="3733800" cy="57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body" idx="1"/>
          </p:nvPr>
        </p:nvSpPr>
        <p:spPr>
          <a:xfrm>
            <a:off x="3962400" y="1447800"/>
            <a:ext cx="4648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2"/>
          </p:nvPr>
        </p:nvSpPr>
        <p:spPr>
          <a:xfrm>
            <a:off x="612648" y="2547891"/>
            <a:ext cx="2971800" cy="316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 descr="horiz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 Narrow"/>
              <a:buNone/>
              <a:defRPr sz="18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>
            <a:spLocks noGrp="1"/>
          </p:cNvSpPr>
          <p:nvPr>
            <p:ph type="pic" idx="2"/>
          </p:nvPr>
        </p:nvSpPr>
        <p:spPr>
          <a:xfrm>
            <a:off x="4657344" y="1447800"/>
            <a:ext cx="3419856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A5A5A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609600" y="2547890"/>
            <a:ext cx="2971800" cy="240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 rot="5400000">
            <a:off x="2309019" y="-99218"/>
            <a:ext cx="4525963" cy="79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horizon.png"/>
          <p:cNvPicPr preferRelativeResize="0"/>
          <p:nvPr/>
        </p:nvPicPr>
        <p:blipFill rotWithShape="1">
          <a:blip r:embed="rId12">
            <a:alphaModFix/>
          </a:blip>
          <a:srcRect t="71684" b="8889"/>
          <a:stretch/>
        </p:blipFill>
        <p:spPr>
          <a:xfrm>
            <a:off x="0" y="5375769"/>
            <a:ext cx="9144000" cy="133225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 Narrow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6550" algn="l" rtl="0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3655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2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://cosmicexplorer.org/consortium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://cosmicexplorer.org/consortium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001.00970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dt" idx="10"/>
          </p:nvPr>
        </p:nvSpPr>
        <p:spPr>
          <a:xfrm>
            <a:off x="609865" y="6356350"/>
            <a:ext cx="87262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Feb 5th, 2018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0" name="Google Shape;100;p14"/>
          <p:cNvSpPr txBox="1">
            <a:spLocks noGrp="1"/>
          </p:cNvSpPr>
          <p:nvPr>
            <p:ph type="ftr" idx="11"/>
          </p:nvPr>
        </p:nvSpPr>
        <p:spPr>
          <a:xfrm>
            <a:off x="2647950" y="6371476"/>
            <a:ext cx="38544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M. Evans, MIT </a:t>
            </a:r>
            <a:endParaRPr sz="10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1" name="Google Shape;101;p14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02" name="Google Shape;102;p14" descr="salt_flat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/>
          <p:nvPr/>
        </p:nvSpPr>
        <p:spPr>
          <a:xfrm>
            <a:off x="258286" y="182844"/>
            <a:ext cx="8631339" cy="159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rgbClr val="FFFFFF"/>
                </a:solidFill>
                <a:effectLst>
                  <a:glow rad="88900">
                    <a:schemeClr val="tx1">
                      <a:alpha val="50000"/>
                    </a:schemeClr>
                  </a:glow>
                </a:effectLst>
                <a:latin typeface="Calibri"/>
                <a:ea typeface="Calibri"/>
                <a:cs typeface="Calibri"/>
                <a:sym typeface="Calibri"/>
              </a:rPr>
              <a:t>Cosmic Explorer</a:t>
            </a:r>
            <a:endParaRPr sz="4800" b="1" dirty="0">
              <a:solidFill>
                <a:srgbClr val="FFFFFF"/>
              </a:solidFill>
              <a:effectLst>
                <a:glow rad="88900">
                  <a:schemeClr val="tx1">
                    <a:alpha val="50000"/>
                  </a:schemeClr>
                </a:glo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800" b="1" dirty="0">
                <a:solidFill>
                  <a:srgbClr val="FFFFFF"/>
                </a:solidFill>
                <a:effectLst>
                  <a:glow rad="88900">
                    <a:schemeClr val="tx1">
                      <a:alpha val="50000"/>
                    </a:schemeClr>
                  </a:glow>
                </a:effectLst>
                <a:latin typeface="Calibri"/>
                <a:ea typeface="Calibri"/>
                <a:cs typeface="Calibri"/>
                <a:sym typeface="Calibri"/>
              </a:rPr>
              <a:t>Progress and Plans</a:t>
            </a:r>
            <a:endParaRPr sz="4800" b="1" dirty="0">
              <a:solidFill>
                <a:srgbClr val="FFFFFF"/>
              </a:solidFill>
              <a:effectLst>
                <a:glow rad="88900">
                  <a:schemeClr val="tx1">
                    <a:alpha val="50000"/>
                  </a:schemeClr>
                </a:glo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4"/>
          <p:cNvSpPr txBox="1"/>
          <p:nvPr/>
        </p:nvSpPr>
        <p:spPr>
          <a:xfrm>
            <a:off x="258286" y="5854700"/>
            <a:ext cx="8631339" cy="501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Matthew Evans,</a:t>
            </a:r>
            <a:r>
              <a:rPr lang="en-US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on behalf of the Cosmic Explorer Team</a:t>
            </a: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8100" y="2162175"/>
            <a:ext cx="25146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716700" y="2267475"/>
            <a:ext cx="4474376" cy="266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96130C8-2B89-A44E-B796-C370C588D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47" y="1241657"/>
            <a:ext cx="7684655" cy="4883685"/>
          </a:xfrm>
          <a:prstGeom prst="rect">
            <a:avLst/>
          </a:prstGeom>
        </p:spPr>
      </p:pic>
      <p:sp>
        <p:nvSpPr>
          <p:cNvPr id="166" name="Google Shape;166;p2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4EF38-FF76-6A4D-91B8-3ABABCE8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75976"/>
          </a:xfrm>
        </p:spPr>
        <p:txBody>
          <a:bodyPr/>
          <a:lstStyle/>
          <a:p>
            <a:r>
              <a:rPr lang="en-US" dirty="0"/>
              <a:t>A Science-Driven Design for 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89B6C-096C-C24E-8EFE-B03F29FE6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8" b="100000" l="0" r="100000"/>
                    </a14:imgEffect>
                  </a14:imgLayer>
                </a14:imgProps>
              </a:ext>
            </a:extLst>
          </a:blip>
          <a:srcRect t="23006" b="7754"/>
          <a:stretch/>
        </p:blipFill>
        <p:spPr>
          <a:xfrm>
            <a:off x="67377" y="3299389"/>
            <a:ext cx="9038123" cy="3520111"/>
          </a:xfrm>
          <a:prstGeom prst="rect">
            <a:avLst/>
          </a:prstGeom>
        </p:spPr>
      </p:pic>
      <p:pic>
        <p:nvPicPr>
          <p:cNvPr id="6" name="Google Shape;106;p14">
            <a:extLst>
              <a:ext uri="{FF2B5EF4-FFF2-40B4-BE49-F238E27FC236}">
                <a16:creationId xmlns:a16="http://schemas.microsoft.com/office/drawing/2014/main" id="{EC4ED913-0AE9-B14F-B30F-1F843B531C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58233" y="5725913"/>
            <a:ext cx="1884000" cy="10844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123D50-92F4-AB46-A7F2-BA4913F36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950614"/>
            <a:ext cx="7692428" cy="4709522"/>
          </a:xfrm>
        </p:spPr>
        <p:txBody>
          <a:bodyPr/>
          <a:lstStyle/>
          <a:p>
            <a:r>
              <a:rPr lang="en-US" sz="2000" dirty="0"/>
              <a:t>In the Horizon Study we explore a variety of potential CE designs,</a:t>
            </a:r>
            <a:br>
              <a:rPr lang="en-US" sz="2000" dirty="0"/>
            </a:br>
            <a:r>
              <a:rPr lang="en-US" sz="2000" dirty="0"/>
              <a:t>and address questions such as:</a:t>
            </a:r>
          </a:p>
          <a:p>
            <a:pPr lvl="1"/>
            <a:r>
              <a:rPr lang="en-US" sz="2000" dirty="0"/>
              <a:t>Why is ground-based laser interferometry the best way</a:t>
            </a:r>
            <a:br>
              <a:rPr lang="en-US" sz="2000" dirty="0"/>
            </a:br>
            <a:r>
              <a:rPr lang="en-US" sz="2000" dirty="0"/>
              <a:t>to achieve our science goals?</a:t>
            </a:r>
          </a:p>
          <a:p>
            <a:pPr lvl="1"/>
            <a:r>
              <a:rPr lang="en-US" sz="2000" dirty="0"/>
              <a:t>Why are we considering large L-shaped above-ground facilities?</a:t>
            </a:r>
          </a:p>
          <a:p>
            <a:pPr lvl="1"/>
            <a:r>
              <a:rPr lang="en-US" sz="2000" dirty="0"/>
              <a:t>What are the advantages of 1 vs. 2 or more facilities?</a:t>
            </a:r>
          </a:p>
          <a:p>
            <a:r>
              <a:rPr lang="en-US" sz="2000" dirty="0"/>
              <a:t>The CE approach — seek to optimize detector length and design for maximum science while minimizing technical risk and complexity</a:t>
            </a:r>
          </a:p>
          <a:p>
            <a:pPr marL="120650" indent="0">
              <a:buNone/>
            </a:pPr>
            <a:endParaRPr lang="en-US" sz="2000" dirty="0"/>
          </a:p>
          <a:p>
            <a:pPr marL="120650" indent="0">
              <a:buNone/>
            </a:pPr>
            <a:endParaRPr lang="en-US" sz="2000" dirty="0"/>
          </a:p>
          <a:p>
            <a:pPr marL="120650" indent="0">
              <a:buNone/>
            </a:pPr>
            <a:endParaRPr lang="en-US" sz="2000" dirty="0"/>
          </a:p>
          <a:p>
            <a:pPr marL="120650" indent="0">
              <a:buNone/>
            </a:pPr>
            <a:r>
              <a:rPr lang="en-US" sz="20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We identify a combination of two observatories, one with 40 km long arms and the other with 20km long arms, as our “reference concept” for Cosmic Explorer.</a:t>
            </a:r>
          </a:p>
        </p:txBody>
      </p:sp>
    </p:spTree>
    <p:extLst>
      <p:ext uri="{BB962C8B-B14F-4D97-AF65-F5344CB8AC3E}">
        <p14:creationId xmlns:p14="http://schemas.microsoft.com/office/powerpoint/2010/main" val="793005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EBD6ED-E61D-ED46-9F77-41B637AA31E7}"/>
              </a:ext>
            </a:extLst>
          </p:cNvPr>
          <p:cNvSpPr txBox="1"/>
          <p:nvPr/>
        </p:nvSpPr>
        <p:spPr>
          <a:xfrm>
            <a:off x="334981" y="366234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CE Horizon Study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06D0D-6DAF-9B41-A1CA-DE0B92AD263E}"/>
              </a:ext>
            </a:extLst>
          </p:cNvPr>
          <p:cNvSpPr txBox="1"/>
          <p:nvPr/>
        </p:nvSpPr>
        <p:spPr>
          <a:xfrm>
            <a:off x="4307941" y="6077234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CE Horizon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2ADAA-B65D-EF42-87B4-6AE8B8DA3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76" y="195777"/>
            <a:ext cx="5038751" cy="3805021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800E397-21CB-3145-9362-1A8D9443479C}"/>
              </a:ext>
            </a:extLst>
          </p:cNvPr>
          <p:cNvGrpSpPr/>
          <p:nvPr/>
        </p:nvGrpSpPr>
        <p:grpSpPr>
          <a:xfrm>
            <a:off x="4037846" y="1919334"/>
            <a:ext cx="4923709" cy="4437016"/>
            <a:chOff x="4037846" y="1919334"/>
            <a:chExt cx="4923709" cy="44370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6FA3FB7-998F-BE4D-8849-F5DD222270A0}"/>
                </a:ext>
              </a:extLst>
            </p:cNvPr>
            <p:cNvSpPr/>
            <p:nvPr/>
          </p:nvSpPr>
          <p:spPr>
            <a:xfrm>
              <a:off x="4037846" y="1919334"/>
              <a:ext cx="923453" cy="1421395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solidFill>
                <a:schemeClr val="accent1">
                  <a:shade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09918AF-58A7-484D-8D98-CA41D3706A03}"/>
                </a:ext>
              </a:extLst>
            </p:cNvPr>
            <p:cNvCxnSpPr>
              <a:cxnSpLocks/>
            </p:cNvCxnSpPr>
            <p:nvPr/>
          </p:nvCxnSpPr>
          <p:spPr>
            <a:xfrm>
              <a:off x="4037846" y="1919334"/>
              <a:ext cx="310902" cy="779416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0BC0827-5A9F-A242-A136-BC3A7AF01F6C}"/>
                </a:ext>
              </a:extLst>
            </p:cNvPr>
            <p:cNvCxnSpPr>
              <a:cxnSpLocks/>
            </p:cNvCxnSpPr>
            <p:nvPr/>
          </p:nvCxnSpPr>
          <p:spPr>
            <a:xfrm>
              <a:off x="4961300" y="1919334"/>
              <a:ext cx="4000255" cy="779416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56C6DF-4D1C-B248-87D4-65A7D2676F43}"/>
                </a:ext>
              </a:extLst>
            </p:cNvPr>
            <p:cNvCxnSpPr>
              <a:cxnSpLocks/>
            </p:cNvCxnSpPr>
            <p:nvPr/>
          </p:nvCxnSpPr>
          <p:spPr>
            <a:xfrm>
              <a:off x="4058243" y="3340729"/>
              <a:ext cx="249698" cy="3015621"/>
            </a:xfrm>
            <a:prstGeom prst="line">
              <a:avLst/>
            </a:prstGeom>
            <a:ln w="38100">
              <a:solidFill>
                <a:schemeClr val="accent1">
                  <a:shade val="95000"/>
                  <a:satMod val="10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C437C2B-1A58-C74B-A6FD-2244E22CDC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748" y="2698750"/>
            <a:ext cx="4572000" cy="365760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1D1BA652-0495-7340-AA17-BAE74C350004}"/>
              </a:ext>
            </a:extLst>
          </p:cNvPr>
          <p:cNvSpPr/>
          <p:nvPr/>
        </p:nvSpPr>
        <p:spPr>
          <a:xfrm>
            <a:off x="5122752" y="1195057"/>
            <a:ext cx="2774955" cy="903230"/>
          </a:xfrm>
          <a:prstGeom prst="wedgeRoundRectCallout">
            <a:avLst>
              <a:gd name="adj1" fmla="val -98404"/>
              <a:gd name="adj2" fmla="val -490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 = post-merger optimized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CB = compact binary optimized</a:t>
            </a:r>
          </a:p>
        </p:txBody>
      </p:sp>
      <p:pic>
        <p:nvPicPr>
          <p:cNvPr id="213" name="Google Shape;21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024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609575" y="274650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Cosmic Explorer Timeline</a:t>
            </a:r>
          </a:p>
        </p:txBody>
      </p:sp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9" name="Picture 2" descr="https://lh6.googleusercontent.com/NyjQAxPKyI8cYEQSmktmRWyV3-ecG_FoviH11yf8478Y2SQV7jhcEPf_dlLb133mUnuvN8nQpfr7MqzBLWRo5WG2DtHiZhZIhDHLngbov57FbmLKvbWmI1G1xmX4k6jeuXIOElanBdQ=s0">
            <a:extLst>
              <a:ext uri="{FF2B5EF4-FFF2-40B4-BE49-F238E27FC236}">
                <a16:creationId xmlns:a16="http://schemas.microsoft.com/office/drawing/2014/main" id="{61E875AA-FD60-9640-8537-E2CA255BA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5"/>
            <a:ext cx="914400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88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1"/>
          <p:cNvPicPr preferRelativeResize="0"/>
          <p:nvPr/>
        </p:nvPicPr>
        <p:blipFill rotWithShape="1">
          <a:blip r:embed="rId3">
            <a:alphaModFix/>
          </a:blip>
          <a:srcRect l="4534"/>
          <a:stretch/>
        </p:blipFill>
        <p:spPr>
          <a:xfrm>
            <a:off x="0" y="3055252"/>
            <a:ext cx="9144000" cy="38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Message</a:t>
            </a:r>
            <a:endParaRPr/>
          </a:p>
        </p:txBody>
      </p:sp>
      <p:sp>
        <p:nvSpPr>
          <p:cNvPr id="273" name="Google Shape;273;p3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981776" y="1600199"/>
            <a:ext cx="7552623" cy="4513217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40"/>
              </a:spcBef>
              <a:spcAft>
                <a:spcPts val="0"/>
              </a:spcAft>
              <a:buSzPts val="2400"/>
              <a:buChar char="•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Next-Generation Observatories have great potential!</a:t>
            </a:r>
          </a:p>
          <a:p>
            <a:pPr lvl="1" indent="-381000">
              <a:spcBef>
                <a:spcPts val="34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 Explorer and ET are moving forward</a:t>
            </a:r>
          </a:p>
          <a:p>
            <a:pPr lvl="1" indent="-381000">
              <a:spcBef>
                <a:spcPts val="34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We are guided by researchers like you! </a:t>
            </a: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endParaRPr lang="en-US"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indent="-381000">
              <a:spcBef>
                <a:spcPts val="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Your input and involvement is important to CE: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CE Horizon Study available at </a:t>
            </a: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cosmicexplorer.org</a:t>
            </a: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lvl="2" indent="-381000">
              <a:spcBef>
                <a:spcPts val="0"/>
              </a:spcBef>
              <a:buSzPts val="2400"/>
            </a:pP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cosmicexplorer.org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/horizon-study-feedback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CE will be built by this community.</a:t>
            </a:r>
            <a:b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</a:br>
            <a:endParaRPr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                     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cosmicexplorer.org/consortium.html</a:t>
            </a:r>
            <a:endParaRPr sz="2400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73620" y="5726930"/>
            <a:ext cx="1821047" cy="108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058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>
            <a:spLocks noGrp="1"/>
          </p:cNvSpPr>
          <p:nvPr>
            <p:ph type="title"/>
          </p:nvPr>
        </p:nvSpPr>
        <p:spPr>
          <a:xfrm>
            <a:off x="609600" y="4962525"/>
            <a:ext cx="7885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Extra material</a:t>
            </a:r>
            <a:endParaRPr/>
          </a:p>
        </p:txBody>
      </p:sp>
      <p:sp>
        <p:nvSpPr>
          <p:cNvPr id="282" name="Google Shape;282;p3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283" name="Google Shape;283;p32"/>
          <p:cNvSpPr txBox="1">
            <a:spLocks noGrp="1"/>
          </p:cNvSpPr>
          <p:nvPr>
            <p:ph type="body" idx="1"/>
          </p:nvPr>
        </p:nvSpPr>
        <p:spPr>
          <a:xfrm>
            <a:off x="609600" y="3462338"/>
            <a:ext cx="7885200" cy="15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340"/>
              </a:spcBef>
              <a:spcAft>
                <a:spcPts val="600"/>
              </a:spcAft>
              <a:buNone/>
            </a:pPr>
            <a:endParaRPr/>
          </a:p>
        </p:txBody>
      </p:sp>
      <p:pic>
        <p:nvPicPr>
          <p:cNvPr id="284" name="Google Shape;2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2992"/>
            <a:ext cx="9144000" cy="38100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>
            <a:spLocks noGrp="1"/>
          </p:cNvSpPr>
          <p:nvPr>
            <p:ph type="title"/>
          </p:nvPr>
        </p:nvSpPr>
        <p:spPr>
          <a:xfrm>
            <a:off x="609575" y="274650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7) Optimizing Design Performance </a:t>
            </a:r>
          </a:p>
        </p:txBody>
      </p:sp>
      <p:sp>
        <p:nvSpPr>
          <p:cNvPr id="231" name="Google Shape;231;p27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232" name="Google Shape;232;p27"/>
          <p:cNvSpPr txBox="1">
            <a:spLocks noGrp="1"/>
          </p:cNvSpPr>
          <p:nvPr>
            <p:ph type="body" idx="1"/>
          </p:nvPr>
        </p:nvSpPr>
        <p:spPr>
          <a:xfrm>
            <a:off x="609600" y="1280400"/>
            <a:ext cx="7697002" cy="4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340"/>
              </a:spcBef>
              <a:spcAft>
                <a:spcPts val="0"/>
              </a:spcAft>
              <a:buSzPts val="2200"/>
              <a:buNone/>
            </a:pPr>
            <a:r>
              <a:rPr lang="en-US" sz="2200" dirty="0"/>
              <a:t>A study of how design choices impact the key science goals,</a:t>
            </a:r>
            <a:br>
              <a:rPr lang="en-US" sz="2200" dirty="0"/>
            </a:br>
            <a:r>
              <a:rPr lang="en-US" sz="2200" dirty="0"/>
              <a:t>in the context of a global network with ET and CE South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61C57-6A27-9249-95B6-1D4F47BC0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988" y="2196400"/>
            <a:ext cx="5386812" cy="40195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F33C41C-2F19-144A-897F-5118B4DF7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4681728" y="2468880"/>
            <a:ext cx="4318508" cy="4318508"/>
          </a:xfrm>
          <a:prstGeom prst="rect">
            <a:avLst/>
          </a:prstGeom>
          <a:effectLst>
            <a:glow rad="241300">
              <a:schemeClr val="bg1">
                <a:lumMod val="85000"/>
                <a:alpha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98A176-7FEB-1842-80CB-9ABC6FEF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8) Technical Overview and Design Choices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5E4F1-9609-BB41-9533-6408E9752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section provides a technical overview of the Cosmic Explorer Observatory including</a:t>
            </a:r>
          </a:p>
          <a:p>
            <a:pPr lvl="1"/>
            <a:r>
              <a:rPr lang="en-US" dirty="0"/>
              <a:t>technical siting considerations (seismicity, infrasound, etc.)</a:t>
            </a:r>
          </a:p>
          <a:p>
            <a:pPr lvl="1"/>
            <a:r>
              <a:rPr lang="en-US" dirty="0"/>
              <a:t>required infrastructure</a:t>
            </a:r>
          </a:p>
          <a:p>
            <a:pPr lvl="1"/>
            <a:r>
              <a:rPr lang="en-US" dirty="0"/>
              <a:t>vacuum system requirements and design</a:t>
            </a:r>
          </a:p>
          <a:p>
            <a:r>
              <a:rPr lang="en-US" dirty="0"/>
              <a:t>It also outlines the key technologies that will require R&amp;D</a:t>
            </a:r>
            <a:br>
              <a:rPr lang="en-US" dirty="0"/>
            </a:br>
            <a:r>
              <a:rPr lang="en-US" dirty="0"/>
              <a:t>to enable the CE science goals.</a:t>
            </a:r>
          </a:p>
          <a:p>
            <a:r>
              <a:rPr lang="en-US" dirty="0"/>
              <a:t>Finally, other key considerations including</a:t>
            </a:r>
          </a:p>
          <a:p>
            <a:pPr lvl="1"/>
            <a:r>
              <a:rPr lang="en-US" dirty="0"/>
              <a:t>Choice of site (esp. local stakeholders, environmental impacts,</a:t>
            </a:r>
            <a:br>
              <a:rPr lang="en-US" dirty="0"/>
            </a:br>
            <a:r>
              <a:rPr lang="en-US" dirty="0"/>
              <a:t>natural hazards, surrounding infrastructure)</a:t>
            </a:r>
          </a:p>
          <a:p>
            <a:pPr lvl="1"/>
            <a:r>
              <a:rPr lang="en-US" dirty="0"/>
              <a:t>Cost vs. Arm length – not a linear scaling</a:t>
            </a:r>
          </a:p>
          <a:p>
            <a:pPr lvl="1"/>
            <a:r>
              <a:rPr lang="en-US" dirty="0" err="1"/>
              <a:t>Beamtube</a:t>
            </a:r>
            <a:r>
              <a:rPr lang="en-US" dirty="0"/>
              <a:t> material and diameter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97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DDEED-2637-5E4A-8994-71B005BD8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0604" r="4846"/>
          <a:stretch/>
        </p:blipFill>
        <p:spPr>
          <a:xfrm>
            <a:off x="5098599" y="2525458"/>
            <a:ext cx="4045401" cy="305238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9CC981-FC3B-694D-8BDF-BBFCB8BD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/>
              <a:t>9) Data Management, Analysis, and Computing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8374C-DF98-F54E-B9E9-AAE41F9CD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600200"/>
            <a:ext cx="7515497" cy="4114800"/>
          </a:xfrm>
        </p:spPr>
        <p:txBody>
          <a:bodyPr/>
          <a:lstStyle/>
          <a:p>
            <a:r>
              <a:rPr lang="en-US" sz="2000" dirty="0"/>
              <a:t>Here we present a vision for providing CE data to the scientific community</a:t>
            </a:r>
          </a:p>
          <a:p>
            <a:r>
              <a:rPr lang="en-US" sz="2000" dirty="0"/>
              <a:t>Describe plans for Open Data and dissemination of</a:t>
            </a:r>
          </a:p>
          <a:p>
            <a:pPr lvl="1"/>
            <a:r>
              <a:rPr lang="en-US" sz="2000" dirty="0"/>
              <a:t>Production of clean, calibrated data set for science community</a:t>
            </a:r>
          </a:p>
          <a:p>
            <a:pPr lvl="1"/>
            <a:r>
              <a:rPr lang="en-US" sz="2000" dirty="0"/>
              <a:t>Dissemination of alerts for multi-messenger science</a:t>
            </a:r>
          </a:p>
          <a:p>
            <a:r>
              <a:rPr lang="en-US" sz="2000" dirty="0"/>
              <a:t>Estimate the computing and human resources </a:t>
            </a:r>
            <a:br>
              <a:rPr lang="en-US" sz="2000" dirty="0"/>
            </a:br>
            <a:r>
              <a:rPr lang="en-US" sz="2000" dirty="0"/>
              <a:t>needed to deliver these goals</a:t>
            </a:r>
          </a:p>
          <a:p>
            <a:r>
              <a:rPr lang="en-US" sz="2000" dirty="0"/>
              <a:t>Discuss needs for operations analysis and computing</a:t>
            </a:r>
          </a:p>
          <a:p>
            <a:r>
              <a:rPr lang="en-US" sz="2000" dirty="0"/>
              <a:t>Discuss areas where support is needed for </a:t>
            </a:r>
            <a:br>
              <a:rPr lang="en-US" sz="2000" dirty="0"/>
            </a:br>
            <a:r>
              <a:rPr lang="en-US" sz="2000" dirty="0"/>
              <a:t>community's analysis and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85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CC981-FC3B-694D-8BDF-BBFCB8BD6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 dirty="0"/>
              <a:t>10) Cosmic Explorer at the Local and Global Scales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8374C-DF98-F54E-B9E9-AAE41F9CD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543048"/>
            <a:ext cx="4937668" cy="4114800"/>
          </a:xfrm>
        </p:spPr>
        <p:txBody>
          <a:bodyPr/>
          <a:lstStyle/>
          <a:p>
            <a:pPr marL="120650" indent="0">
              <a:buNone/>
            </a:pPr>
            <a:r>
              <a:rPr lang="en-US" sz="2000" dirty="0"/>
              <a:t>The Cosmic Explorer project will develop observatory designs with a </a:t>
            </a:r>
            <a:r>
              <a:rPr lang="en-US" sz="2000" b="1" dirty="0">
                <a:solidFill>
                  <a:srgbClr val="FFFF00"/>
                </a:solidFill>
              </a:rPr>
              <a:t>multi-dimensional approach that creates synergy with its respective local, scientific, and global communities</a:t>
            </a:r>
            <a:r>
              <a:rPr lang="en-US" sz="2000" dirty="0"/>
              <a:t>. This includes designing the physical and virtual infrastructure to serve Cosmic Explorer’s broad community integration and engagement goals, and developing interpersonal relationships among members of these communities. </a:t>
            </a:r>
            <a:r>
              <a:rPr lang="en-US" sz="2000" b="1" dirty="0">
                <a:solidFill>
                  <a:srgbClr val="FFFF00"/>
                </a:solidFill>
              </a:rPr>
              <a:t>Early and ongoing engagement with communities connected with Cosmic Explorer, from local to global, will be crucial to the project’s success</a:t>
            </a:r>
            <a:r>
              <a:rPr lang="en-US" sz="2000" dirty="0"/>
              <a:t>. 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195F3B-0D4F-6A45-A821-6D07769B8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0" r="9911"/>
          <a:stretch/>
        </p:blipFill>
        <p:spPr>
          <a:xfrm>
            <a:off x="5547268" y="1709687"/>
            <a:ext cx="3456327" cy="3895825"/>
          </a:xfrm>
          <a:prstGeom prst="rect">
            <a:avLst/>
          </a:prstGeom>
          <a:ln w="254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9383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8ECE6-631A-3744-B63B-F2F54062F6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F69C97-905D-294A-962E-396CB3CE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521" b="3556"/>
          <a:stretch/>
        </p:blipFill>
        <p:spPr>
          <a:xfrm>
            <a:off x="18115" y="17419"/>
            <a:ext cx="9125885" cy="68405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562701-E480-8F40-811B-7289F6961D4A}"/>
              </a:ext>
            </a:extLst>
          </p:cNvPr>
          <p:cNvSpPr txBox="1"/>
          <p:nvPr/>
        </p:nvSpPr>
        <p:spPr>
          <a:xfrm>
            <a:off x="1487662" y="2406405"/>
            <a:ext cx="6168676" cy="166199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B3D4F2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  <a:t>A Horizon Study for</a:t>
            </a:r>
            <a:br>
              <a:rPr lang="en-US" sz="2400" b="1" dirty="0">
                <a:solidFill>
                  <a:srgbClr val="B3D4F2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</a:br>
            <a:r>
              <a:rPr lang="en-US" sz="5400" b="1" dirty="0">
                <a:solidFill>
                  <a:schemeClr val="bg1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  <a:t>Cosmic Explorer</a:t>
            </a:r>
          </a:p>
          <a:p>
            <a:pPr algn="ctr"/>
            <a:r>
              <a:rPr lang="en-US" sz="2400" b="1" dirty="0">
                <a:solidFill>
                  <a:srgbClr val="B3D4F2"/>
                </a:solidFill>
                <a:effectLst>
                  <a:glow rad="76200">
                    <a:schemeClr val="tx1">
                      <a:alpha val="50000"/>
                    </a:schemeClr>
                  </a:glow>
                </a:effectLst>
              </a:rPr>
              <a:t>Science, Observatories, and Community </a:t>
            </a:r>
          </a:p>
        </p:txBody>
      </p:sp>
      <p:pic>
        <p:nvPicPr>
          <p:cNvPr id="8" name="Google Shape;213;p25">
            <a:extLst>
              <a:ext uri="{FF2B5EF4-FFF2-40B4-BE49-F238E27FC236}">
                <a16:creationId xmlns:a16="http://schemas.microsoft.com/office/drawing/2014/main" id="{26280AED-4431-D143-88CC-A940A9D94FF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2424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6;p14">
            <a:extLst>
              <a:ext uri="{FF2B5EF4-FFF2-40B4-BE49-F238E27FC236}">
                <a16:creationId xmlns:a16="http://schemas.microsoft.com/office/drawing/2014/main" id="{AB5C6BAA-6A71-B546-86A8-C4C6E7C0B5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49497" y="5712205"/>
            <a:ext cx="1875555" cy="1126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7483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7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4304390" y="2723175"/>
            <a:ext cx="4540352" cy="269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5422550"/>
            <a:ext cx="1414575" cy="1425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1645920" y="6288850"/>
            <a:ext cx="646176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>
                  <a:glow rad="63500">
                    <a:schemeClr val="tx2">
                      <a:lumMod val="20000"/>
                      <a:lumOff val="80000"/>
                      <a:alpha val="25000"/>
                    </a:schemeClr>
                  </a:glow>
                </a:effectLst>
                <a:latin typeface="Arial Narrow"/>
                <a:ea typeface="Arial Narrow"/>
                <a:cs typeface="Arial Narrow"/>
                <a:sym typeface="Arial Narrow"/>
              </a:rPr>
              <a:t>CE: 40 and 20km L, surface, 1 interferometer per observatory</a:t>
            </a:r>
            <a:endParaRPr sz="2000" b="1" dirty="0">
              <a:solidFill>
                <a:schemeClr val="accent4">
                  <a:lumMod val="50000"/>
                </a:schemeClr>
              </a:solidFill>
              <a:effectLst>
                <a:glow rad="63500">
                  <a:schemeClr val="tx2">
                    <a:lumMod val="20000"/>
                    <a:lumOff val="80000"/>
                    <a:alpha val="25000"/>
                  </a:schemeClr>
                </a:glow>
              </a:effectLst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02999-4FED-244A-BD15-DA11A85D4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DBEB7-0760-1244-B1E8-A7F4861D3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1CFAF-13A5-3948-881E-817550C311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4326C-ADD4-9145-BA5C-A9556D6D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D0810-4C44-9A4B-BA61-690A1CAA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70" r="22205"/>
          <a:stretch/>
        </p:blipFill>
        <p:spPr>
          <a:xfrm>
            <a:off x="2985906" y="188211"/>
            <a:ext cx="3132499" cy="295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1"/>
          <p:cNvPicPr preferRelativeResize="0"/>
          <p:nvPr/>
        </p:nvPicPr>
        <p:blipFill rotWithShape="1">
          <a:blip r:embed="rId3">
            <a:alphaModFix/>
          </a:blip>
          <a:srcRect l="4534"/>
          <a:stretch/>
        </p:blipFill>
        <p:spPr>
          <a:xfrm>
            <a:off x="0" y="3055252"/>
            <a:ext cx="9144000" cy="38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Getting Started</a:t>
            </a:r>
            <a:endParaRPr dirty="0"/>
          </a:p>
        </p:txBody>
      </p:sp>
      <p:sp>
        <p:nvSpPr>
          <p:cNvPr id="273" name="Google Shape;273;p31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body" idx="1"/>
          </p:nvPr>
        </p:nvSpPr>
        <p:spPr>
          <a:xfrm>
            <a:off x="1231271" y="1600199"/>
            <a:ext cx="7303128" cy="4513217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81000">
              <a:spcBef>
                <a:spcPts val="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Your input and involvement is important to CE: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CE Horizon Study available at </a:t>
            </a: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cosmicexplorer.org</a:t>
            </a: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lvl="2" indent="-381000">
              <a:spcBef>
                <a:spcPts val="0"/>
              </a:spcBef>
              <a:buSzPts val="2400"/>
            </a:pP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dcc.cosmicexplorer.org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/CE-P2100003/public</a:t>
            </a: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And your feedback is much appreciated!</a:t>
            </a:r>
          </a:p>
          <a:p>
            <a:pPr lvl="2" indent="-381000">
              <a:spcBef>
                <a:spcPts val="0"/>
              </a:spcBef>
              <a:buSzPts val="2400"/>
            </a:pPr>
            <a:r>
              <a:rPr lang="en-US" sz="2400" b="1" dirty="0" err="1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cosmicexplorer.org</a:t>
            </a: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/horizon-study-feedback</a:t>
            </a:r>
          </a:p>
          <a:p>
            <a:pPr marL="76200" indent="0">
              <a:spcBef>
                <a:spcPts val="0"/>
              </a:spcBef>
              <a:buSzPts val="2400"/>
              <a:buNone/>
            </a:pP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lvl="1" indent="-381000">
              <a:spcBef>
                <a:spcPts val="0"/>
              </a:spcBef>
              <a:buSzPts val="2400"/>
            </a:pPr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CE will be built by this community.</a:t>
            </a:r>
            <a:b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Please join the CE consortium</a:t>
            </a:r>
          </a:p>
          <a:p>
            <a:pPr lvl="2" indent="-381000">
              <a:spcBef>
                <a:spcPts val="0"/>
              </a:spcBef>
              <a:buSzPts val="2400"/>
            </a:pPr>
            <a:r>
              <a:rPr lang="en-US" sz="2400" b="1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cosmicexplorer.org/consortium.htm</a:t>
            </a: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indent="-381000">
              <a:spcBef>
                <a:spcPts val="0"/>
              </a:spcBef>
              <a:buSzPts val="2400"/>
            </a:pPr>
            <a:endParaRPr lang="en-US" sz="2400" b="1" dirty="0">
              <a:effectLst>
                <a:glow rad="127000">
                  <a:schemeClr val="tx1">
                    <a:alpha val="50000"/>
                  </a:schemeClr>
                </a:glow>
              </a:effectLst>
            </a:endParaRPr>
          </a:p>
          <a:p>
            <a:pPr indent="-381000">
              <a:spcBef>
                <a:spcPts val="0"/>
              </a:spcBef>
              <a:buSzPts val="2400"/>
            </a:pPr>
            <a:r>
              <a:rPr lang="en-US" sz="2400" dirty="0">
                <a:effectLst>
                  <a:glow rad="127000">
                    <a:schemeClr val="tx1">
                      <a:alpha val="50000"/>
                    </a:schemeClr>
                  </a:glow>
                </a:effectLst>
              </a:rPr>
              <a:t>EDI play a central role in our thinking about CE.  I’ll start with a few words about one EDI aspect of the CE project…</a:t>
            </a:r>
          </a:p>
        </p:txBody>
      </p:sp>
      <p:pic>
        <p:nvPicPr>
          <p:cNvPr id="275" name="Google Shape;275;p31"/>
          <p:cNvPicPr preferRelativeResize="0"/>
          <p:nvPr/>
        </p:nvPicPr>
        <p:blipFill rotWithShape="1">
          <a:blip r:embed="rId5">
            <a:alphaModFix/>
          </a:blip>
          <a:srcRect t="1085" b="1095"/>
          <a:stretch/>
        </p:blipFill>
        <p:spPr>
          <a:xfrm>
            <a:off x="73620" y="5726930"/>
            <a:ext cx="1821047" cy="108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96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6AE8B-0E71-EC41-92F7-477314D4D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4941" y="172795"/>
            <a:ext cx="6637285" cy="1349829"/>
          </a:xfrm>
        </p:spPr>
        <p:txBody>
          <a:bodyPr/>
          <a:lstStyle/>
          <a:p>
            <a:pPr marL="120650" indent="0">
              <a:buNone/>
            </a:pPr>
            <a:r>
              <a:rPr lang="en-US" dirty="0"/>
              <a:t>No matter where we build Cosmic Explorer, the history of the land will play a </a:t>
            </a:r>
            <a:r>
              <a:rPr lang="en-US" b="1" dirty="0"/>
              <a:t>pivotal role </a:t>
            </a:r>
            <a:r>
              <a:rPr lang="en-US" dirty="0"/>
              <a:t>in this project. We will have the </a:t>
            </a:r>
            <a:r>
              <a:rPr lang="en-US" b="1" dirty="0"/>
              <a:t>opportunity</a:t>
            </a:r>
            <a:r>
              <a:rPr lang="en-US" dirty="0"/>
              <a:t>, and obligation, to work with Indigenous Peoples to build synergistic relationships and to ensure that we respect their land, their culture and their sovereignty.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B260F-7A14-124D-A467-7EC6558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19" y="1600203"/>
            <a:ext cx="7493263" cy="46207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B075B-030C-F443-B0B9-78FA4BB71417}"/>
              </a:ext>
            </a:extLst>
          </p:cNvPr>
          <p:cNvSpPr txBox="1"/>
          <p:nvPr/>
        </p:nvSpPr>
        <p:spPr>
          <a:xfrm>
            <a:off x="887819" y="5923449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</a:rPr>
              <a:t>http://native-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</a:rPr>
              <a:t>land.ca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14300">
                    <a:schemeClr val="bg1">
                      <a:alpha val="50000"/>
                    </a:schemeClr>
                  </a:glow>
                </a:effectLst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4B355-BFBA-0846-ACB0-7FBE460DD021}"/>
              </a:ext>
            </a:extLst>
          </p:cNvPr>
          <p:cNvSpPr txBox="1"/>
          <p:nvPr/>
        </p:nvSpPr>
        <p:spPr>
          <a:xfrm>
            <a:off x="2375602" y="6491568"/>
            <a:ext cx="6487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If you are not aware of issues surrounding TMT, please read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arXiv:2001.00970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703454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026" name="Picture 2" descr="https://lh5.googleusercontent.com/hTKZnq58N-FZLI85SEmmE895LZYsN_cn-aCND6Ka7jtGDC7GpgDrzxhF2XKx7eYoP8Xl-wW0lZdJABbZHKybnVIVDuXfMd90l0NDEFoS3ZK7aX_gUgc-vrZv38zY88B3RGzm2UY4LcU=s0">
            <a:extLst>
              <a:ext uri="{FF2B5EF4-FFF2-40B4-BE49-F238E27FC236}">
                <a16:creationId xmlns:a16="http://schemas.microsoft.com/office/drawing/2014/main" id="{3F944758-0F7C-C549-A80E-5B7A7AA26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868" y="190249"/>
            <a:ext cx="6011091" cy="601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79" name="Google Shape;179;p22"/>
          <p:cNvSpPr txBox="1"/>
          <p:nvPr/>
        </p:nvSpPr>
        <p:spPr>
          <a:xfrm rot="-5400000">
            <a:off x="-711350" y="3112200"/>
            <a:ext cx="2245200" cy="633600"/>
          </a:xfrm>
          <a:prstGeom prst="rect">
            <a:avLst/>
          </a:prstGeom>
          <a:solidFill>
            <a:srgbClr val="EAA359"/>
          </a:solidFill>
          <a:ln w="38100" cap="flat" cmpd="sng">
            <a:solidFill>
              <a:srgbClr val="B45F0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Black Holes &amp; Neutron Stars Throughout Cosmic Time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04C1D-73E5-FF46-9784-C73880302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9" t="1428" r="5996" b="6498"/>
          <a:stretch/>
        </p:blipFill>
        <p:spPr>
          <a:xfrm>
            <a:off x="1797013" y="184184"/>
            <a:ext cx="5746787" cy="605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1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3"/>
          <p:cNvPicPr preferRelativeResize="0"/>
          <p:nvPr/>
        </p:nvPicPr>
        <p:blipFill rotWithShape="1">
          <a:blip r:embed="rId3">
            <a:alphaModFix/>
          </a:blip>
          <a:srcRect t="15884" b="3235"/>
          <a:stretch/>
        </p:blipFill>
        <p:spPr>
          <a:xfrm>
            <a:off x="178150" y="493750"/>
            <a:ext cx="7606300" cy="492164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3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87" name="Google Shape;187;p23"/>
          <p:cNvSpPr txBox="1"/>
          <p:nvPr/>
        </p:nvSpPr>
        <p:spPr>
          <a:xfrm rot="-5400000">
            <a:off x="-703850" y="3112200"/>
            <a:ext cx="2245200" cy="633600"/>
          </a:xfrm>
          <a:prstGeom prst="rect">
            <a:avLst/>
          </a:prstGeom>
          <a:solidFill>
            <a:srgbClr val="4DA7E8"/>
          </a:solidFill>
          <a:ln w="38100" cap="flat" cmpd="sng">
            <a:solidFill>
              <a:srgbClr val="1155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Extreme Gravity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&amp; Fundamental Physics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8" name="Google Shape;188;p23"/>
          <p:cNvSpPr txBox="1">
            <a:spLocks noGrp="1"/>
          </p:cNvSpPr>
          <p:nvPr>
            <p:ph type="body" idx="1"/>
          </p:nvPr>
        </p:nvSpPr>
        <p:spPr>
          <a:xfrm>
            <a:off x="198350" y="188950"/>
            <a:ext cx="4436700" cy="12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40"/>
              </a:spcBef>
              <a:spcAft>
                <a:spcPts val="600"/>
              </a:spcAft>
              <a:buNone/>
            </a:pPr>
            <a:r>
              <a:rPr lang="en-US"/>
              <a:t>Precision tests will be enabled by black hole mergers like those seen now (~30 solar mass, at z ~ 0.3), which will have an SNR ~ 1000 in CE.</a:t>
            </a:r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body" idx="1"/>
          </p:nvPr>
        </p:nvSpPr>
        <p:spPr>
          <a:xfrm>
            <a:off x="178150" y="4704000"/>
            <a:ext cx="4436700" cy="12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40"/>
              </a:spcBef>
              <a:spcAft>
                <a:spcPts val="600"/>
              </a:spcAft>
              <a:buNone/>
            </a:pPr>
            <a:r>
              <a:rPr lang="en-US"/>
              <a:t>With thousands of BBH events per day, we will be able to cherry pick the most telling events (high spins, large kicks, edge-on, high ellipticity, etc.).</a:t>
            </a:r>
            <a:endParaRPr/>
          </a:p>
        </p:txBody>
      </p:sp>
      <p:pic>
        <p:nvPicPr>
          <p:cNvPr id="9" name="Google Shape;213;p25">
            <a:extLst>
              <a:ext uri="{FF2B5EF4-FFF2-40B4-BE49-F238E27FC236}">
                <a16:creationId xmlns:a16="http://schemas.microsoft.com/office/drawing/2014/main" id="{52155EF5-B5C4-7D48-8FD9-D56EC2FB826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FB7F0-DA38-314A-A09F-DF76DF8D2E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865" y="3070460"/>
            <a:ext cx="4928136" cy="313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40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10" name="Google Shape;210;p25"/>
          <p:cNvSpPr txBox="1"/>
          <p:nvPr/>
        </p:nvSpPr>
        <p:spPr>
          <a:xfrm rot="-5400000">
            <a:off x="-707375" y="3112200"/>
            <a:ext cx="2245200" cy="633600"/>
          </a:xfrm>
          <a:prstGeom prst="rect">
            <a:avLst/>
          </a:prstGeom>
          <a:solidFill>
            <a:srgbClr val="92BE31"/>
          </a:solidFill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Dynamics of Dense Matter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Arial Narrow"/>
                <a:ea typeface="Arial Narrow"/>
                <a:cs typeface="Arial Narrow"/>
                <a:sym typeface="Arial Narrow"/>
              </a:rPr>
              <a:t>&amp; Extreme Environments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F7C15B-1C79-DC43-B9B1-017616D103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1" t="5037" r="261" b="1259"/>
          <a:stretch/>
        </p:blipFill>
        <p:spPr>
          <a:xfrm>
            <a:off x="1002191" y="479834"/>
            <a:ext cx="7281352" cy="5196691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3" name="Google Shape;21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2425" y="72525"/>
            <a:ext cx="1414575" cy="142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20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7543800" y="6356350"/>
            <a:ext cx="990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6329A-2DA8-3949-B77D-F5C08CFE8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2" y="1297272"/>
            <a:ext cx="7608888" cy="479185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Custom 2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B6B9F7"/>
      </a:hlink>
      <a:folHlink>
        <a:srgbClr val="C6B8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818</Words>
  <Application>Microsoft Macintosh PowerPoint</Application>
  <PresentationFormat>On-screen Show (4:3)</PresentationFormat>
  <Paragraphs>107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Arial</vt:lpstr>
      <vt:lpstr>Arial Narrow</vt:lpstr>
      <vt:lpstr>Horizon</vt:lpstr>
      <vt:lpstr>PowerPoint Presentation</vt:lpstr>
      <vt:lpstr>PowerPoint Presentation</vt:lpstr>
      <vt:lpstr>Getting Started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Science-Driven Design for CE</vt:lpstr>
      <vt:lpstr>PowerPoint Presentation</vt:lpstr>
      <vt:lpstr>Cosmic Explorer Timeline</vt:lpstr>
      <vt:lpstr>The Message</vt:lpstr>
      <vt:lpstr>Extra material</vt:lpstr>
      <vt:lpstr>7) Optimizing Design Performance </vt:lpstr>
      <vt:lpstr>8) Technical Overview and Design Choices </vt:lpstr>
      <vt:lpstr>9) Data Management, Analysis, and Computing </vt:lpstr>
      <vt:lpstr>10) Cosmic Explorer at the Local and Global Scales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Matthew Evans</cp:lastModifiedBy>
  <cp:revision>86</cp:revision>
  <cp:lastPrinted>2021-08-24T12:16:49Z</cp:lastPrinted>
  <dcterms:modified xsi:type="dcterms:W3CDTF">2021-08-24T18:14:56Z</dcterms:modified>
</cp:coreProperties>
</file>