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</p:sldMasterIdLst>
  <p:notesMasterIdLst>
    <p:notesMasterId r:id="rId26"/>
  </p:notesMasterIdLst>
  <p:sldIdLst>
    <p:sldId id="256" r:id="rId13"/>
    <p:sldId id="263" r:id="rId14"/>
    <p:sldId id="264" r:id="rId15"/>
    <p:sldId id="268" r:id="rId16"/>
    <p:sldId id="265" r:id="rId17"/>
    <p:sldId id="266" r:id="rId18"/>
    <p:sldId id="269" r:id="rId19"/>
    <p:sldId id="257" r:id="rId20"/>
    <p:sldId id="258" r:id="rId21"/>
    <p:sldId id="259" r:id="rId22"/>
    <p:sldId id="260" r:id="rId23"/>
    <p:sldId id="261" r:id="rId24"/>
    <p:sldId id="26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Click to move the slide</a:t>
            </a: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7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74" name="PlaceHolder 4"/>
          <p:cNvSpPr>
            <a:spLocks noGrp="1"/>
          </p:cNvSpPr>
          <p:nvPr>
            <p:ph type="dt" idx="3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75" name="PlaceHolder 5"/>
          <p:cNvSpPr>
            <a:spLocks noGrp="1"/>
          </p:cNvSpPr>
          <p:nvPr>
            <p:ph type="ftr" idx="36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6" name="PlaceHolder 6"/>
          <p:cNvSpPr>
            <a:spLocks noGrp="1"/>
          </p:cNvSpPr>
          <p:nvPr>
            <p:ph type="sldNum" idx="37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A8E3D30E-162F-4DE0-9A73-A777EB1BF870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16000" indent="-216000">
              <a:buNone/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US" sz="12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02F77E8-7AB2-47D0-B6B9-37DF9349D1AC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BA1863-783E-4349-9EAB-6EACCE254C86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8"/>
          </p:nvPr>
        </p:nvSpPr>
        <p:spPr/>
        <p:txBody>
          <a:bodyPr/>
          <a:lstStyle/>
          <a:p>
            <a:fld id="{20EDBD56-485B-4DA6-872C-E94607FD48C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1"/>
          </p:nvPr>
        </p:nvSpPr>
        <p:spPr/>
        <p:txBody>
          <a:bodyPr/>
          <a:lstStyle/>
          <a:p>
            <a:fld id="{465E9D9E-F509-49D7-A20A-E811E63704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4"/>
          </p:nvPr>
        </p:nvSpPr>
        <p:spPr/>
        <p:txBody>
          <a:bodyPr/>
          <a:lstStyle/>
          <a:p>
            <a:fld id="{EFBFB6A0-1B10-49DF-9BCB-E7DA290FA9F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B37B514-CB60-462E-878D-E031F09866E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CB610B54-9597-4368-89A1-A47C5F1236E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564C584-6E4A-47E2-A4A1-9DB58AE2459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fld id="{3D6DA516-8FE9-4BA2-B510-B56C5BB0CA7E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lstStyle/>
          <a:p>
            <a:fld id="{DDBDA92B-3671-4726-9345-B3882B32962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9"/>
          </p:nvPr>
        </p:nvSpPr>
        <p:spPr/>
        <p:txBody>
          <a:bodyPr/>
          <a:lstStyle/>
          <a:p>
            <a:fld id="{7DFD6AE5-2B88-4ABC-AF46-1032E41365D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2"/>
          </p:nvPr>
        </p:nvSpPr>
        <p:spPr/>
        <p:txBody>
          <a:bodyPr/>
          <a:lstStyle/>
          <a:p>
            <a:fld id="{3341D698-2BC9-4DE9-A7B8-9070DBE9709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5"/>
          </p:nvPr>
        </p:nvSpPr>
        <p:spPr/>
        <p:txBody>
          <a:bodyPr/>
          <a:lstStyle/>
          <a:p>
            <a:fld id="{89799773-7DCB-4466-9EA2-54AFC432B93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60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41CA414-0E35-4381-AB18-5BC795BADD38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dt" idx="2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ftr" idx="2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sldNum" idx="2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973C514-AC7C-4BBB-948A-CEC8B1F93B85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Fifth level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dt" idx="2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64" name="PlaceHolder 6"/>
          <p:cNvSpPr>
            <a:spLocks noGrp="1"/>
          </p:cNvSpPr>
          <p:nvPr>
            <p:ph type="sldNum" idx="3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36AC3E3-4FF0-4985-91D7-27EC5A71EF24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32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chemeClr val="dk1"/>
                </a:solidFill>
                <a:latin typeface="Apto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Apto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chemeClr val="dk1"/>
                </a:solidFill>
                <a:latin typeface="Apto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Apto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Apto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chemeClr val="dk1"/>
                </a:solidFill>
                <a:latin typeface="Aptos"/>
              </a:rPr>
              <a:t>Seventh Outline Level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</p:txBody>
      </p:sp>
      <p:sp>
        <p:nvSpPr>
          <p:cNvPr id="68" name="PlaceHolder 4"/>
          <p:cNvSpPr>
            <a:spLocks noGrp="1"/>
          </p:cNvSpPr>
          <p:nvPr>
            <p:ph type="dt" idx="3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ftr" idx="3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70" name="PlaceHolder 6"/>
          <p:cNvSpPr>
            <a:spLocks noGrp="1"/>
          </p:cNvSpPr>
          <p:nvPr>
            <p:ph type="sldNum" idx="3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588798-B89D-43E4-B251-7C429804087D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Fifth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2D81FA-93E0-4B55-9BBD-D156622C854C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Fifth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3E8DED3-FC25-4E26-BA51-281F914C974D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15440" y="593280"/>
            <a:ext cx="11360520" cy="763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88649"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15440" y="1536480"/>
            <a:ext cx="11360520" cy="4554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sldNum" idx="10"/>
          </p:nvPr>
        </p:nvSpPr>
        <p:spPr>
          <a:xfrm>
            <a:off x="11296440" y="6217560"/>
            <a:ext cx="731160" cy="5245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defRPr lang="en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8DE365-62C8-4742-8CF0-16B09FC7C89C}" type="slidenum">
              <a:rPr lang="en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Fifth level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dt" idx="1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A9840DC-D70A-4696-B250-506C4DBE6767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60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dt" idx="1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ftr" idx="1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3" name="PlaceHolder 5"/>
          <p:cNvSpPr>
            <a:spLocks noGrp="1"/>
          </p:cNvSpPr>
          <p:nvPr>
            <p:ph type="sldNum" idx="1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C39608-BBD1-4E18-BAC8-E229B22195C9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Fifth level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Fifth level</a:t>
            </a:r>
          </a:p>
        </p:txBody>
      </p:sp>
      <p:sp>
        <p:nvSpPr>
          <p:cNvPr id="37" name="PlaceHolder 4"/>
          <p:cNvSpPr>
            <a:spLocks noGrp="1"/>
          </p:cNvSpPr>
          <p:nvPr>
            <p:ph type="dt" idx="1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ftr" idx="1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39" name="PlaceHolder 6"/>
          <p:cNvSpPr>
            <a:spLocks noGrp="1"/>
          </p:cNvSpPr>
          <p:nvPr>
            <p:ph type="sldNum" idx="1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9A7CE3B-19E2-4840-975C-05FEF9906E85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Fifth level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  <a:endParaRPr lang="en-US" sz="2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Fifth level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dt" idx="2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ftr" idx="2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0" name="PlaceHolder 8"/>
          <p:cNvSpPr>
            <a:spLocks noGrp="1"/>
          </p:cNvSpPr>
          <p:nvPr>
            <p:ph type="sldNum" idx="2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AAFF801-2954-487C-BB7F-10B4C3C59A3E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Click to edit Master title style</a:t>
            </a:r>
            <a:endParaRPr lang="en-US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dt" idx="2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&lt;date/time&gt;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ftr" idx="2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54" name="PlaceHolder 4"/>
          <p:cNvSpPr>
            <a:spLocks noGrp="1"/>
          </p:cNvSpPr>
          <p:nvPr>
            <p:ph type="sldNum" idx="2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6CFE6EA-A868-49E4-9562-444D6BEBF629}" type="slidenum">
              <a:rPr lang="en-US" sz="1200" b="0" strike="noStrike" spc="-1">
                <a:solidFill>
                  <a:schemeClr val="dk1">
                    <a:tint val="82000"/>
                  </a:schemeClr>
                </a:solidFill>
                <a:latin typeface="Aptos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chemeClr val="dk1"/>
                </a:solidFill>
                <a:latin typeface="Aptos Display"/>
              </a:rPr>
              <a:t>Draft: Initial Conceptual Layout</a:t>
            </a:r>
            <a:br>
              <a:rPr sz="6000"/>
            </a:br>
            <a:r>
              <a:rPr lang="en-US" sz="6000" b="0" strike="noStrike" spc="-1">
                <a:solidFill>
                  <a:schemeClr val="dk1"/>
                </a:solidFill>
                <a:latin typeface="Aptos Display"/>
              </a:rPr>
              <a:t>Cosmic Explorer Corner Station</a:t>
            </a:r>
            <a:endParaRPr lang="en-US" sz="60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dk1"/>
                </a:solidFill>
                <a:latin typeface="Aptos"/>
              </a:rPr>
              <a:t>Matt Todd, Stefan Ballmer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spc="-1" dirty="0">
              <a:solidFill>
                <a:schemeClr val="dk1"/>
              </a:solidFill>
              <a:latin typeface="Aptos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dk1"/>
                </a:solidFill>
                <a:latin typeface="Aptos"/>
              </a:rPr>
              <a:t>Update 2024/07/15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Box 3"/>
          <p:cNvSpPr/>
          <p:nvPr/>
        </p:nvSpPr>
        <p:spPr>
          <a:xfrm>
            <a:off x="8529480" y="5900760"/>
            <a:ext cx="1607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CE-G2400048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54;p13"/>
          <p:cNvPicPr/>
          <p:nvPr/>
        </p:nvPicPr>
        <p:blipFill>
          <a:blip r:embed="rId2"/>
          <a:srcRect t="118" b="129"/>
          <a:stretch/>
        </p:blipFill>
        <p:spPr>
          <a:xfrm>
            <a:off x="2605680" y="0"/>
            <a:ext cx="6980400" cy="6857640"/>
          </a:xfrm>
          <a:prstGeom prst="rect">
            <a:avLst/>
          </a:prstGeom>
          <a:ln w="0">
            <a:noFill/>
          </a:ln>
        </p:spPr>
      </p:pic>
      <p:sp>
        <p:nvSpPr>
          <p:cNvPr id="155" name="Google Shape;55;p13"/>
          <p:cNvSpPr/>
          <p:nvPr/>
        </p:nvSpPr>
        <p:spPr>
          <a:xfrm>
            <a:off x="2499120" y="230400"/>
            <a:ext cx="2616120" cy="13737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E284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2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56" name="Google Shape;56;p13"/>
          <p:cNvSpPr/>
          <p:nvPr/>
        </p:nvSpPr>
        <p:spPr>
          <a:xfrm>
            <a:off x="8579520" y="4746960"/>
            <a:ext cx="1154160" cy="21063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E284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2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57" name="Google Shape;57;p13"/>
          <p:cNvSpPr/>
          <p:nvPr/>
        </p:nvSpPr>
        <p:spPr>
          <a:xfrm>
            <a:off x="2605680" y="1221120"/>
            <a:ext cx="5155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IMC1A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Google Shape;58;p13"/>
          <p:cNvSpPr/>
          <p:nvPr/>
        </p:nvSpPr>
        <p:spPr>
          <a:xfrm>
            <a:off x="2815920" y="1137600"/>
            <a:ext cx="5155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IMC1B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Google Shape;59;p13"/>
          <p:cNvSpPr/>
          <p:nvPr/>
        </p:nvSpPr>
        <p:spPr>
          <a:xfrm>
            <a:off x="8630280" y="6377760"/>
            <a:ext cx="5155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IMC1C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Google Shape;60;p13"/>
          <p:cNvSpPr/>
          <p:nvPr/>
        </p:nvSpPr>
        <p:spPr>
          <a:xfrm>
            <a:off x="2878200" y="95580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iIMCsteer1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Google Shape;61;p13"/>
          <p:cNvSpPr/>
          <p:nvPr/>
        </p:nvSpPr>
        <p:spPr>
          <a:xfrm>
            <a:off x="2724480" y="31968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iIMCsteer2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Google Shape;62;p13"/>
          <p:cNvSpPr/>
          <p:nvPr/>
        </p:nvSpPr>
        <p:spPr>
          <a:xfrm>
            <a:off x="3428280" y="28584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iIMCsteer3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Google Shape;63;p13"/>
          <p:cNvSpPr/>
          <p:nvPr/>
        </p:nvSpPr>
        <p:spPr>
          <a:xfrm>
            <a:off x="3332160" y="107748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IM1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Google Shape;64;p13"/>
          <p:cNvSpPr/>
          <p:nvPr/>
        </p:nvSpPr>
        <p:spPr>
          <a:xfrm>
            <a:off x="3332160" y="54180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IMC2A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Google Shape;65;p13"/>
          <p:cNvSpPr/>
          <p:nvPr/>
        </p:nvSpPr>
        <p:spPr>
          <a:xfrm>
            <a:off x="8978760" y="57276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IMC2C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Google Shape;66;p13"/>
          <p:cNvSpPr/>
          <p:nvPr/>
        </p:nvSpPr>
        <p:spPr>
          <a:xfrm>
            <a:off x="3332160" y="72864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IMC2B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Google Shape;67;p13"/>
          <p:cNvSpPr/>
          <p:nvPr/>
        </p:nvSpPr>
        <p:spPr>
          <a:xfrm>
            <a:off x="3503520" y="129996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PRM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Google Shape;68;p13"/>
          <p:cNvSpPr/>
          <p:nvPr/>
        </p:nvSpPr>
        <p:spPr>
          <a:xfrm>
            <a:off x="7965000" y="6155280"/>
            <a:ext cx="3805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PR2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9" name="Google Shape;69;p13"/>
          <p:cNvCxnSpPr>
            <a:stCxn id="168" idx="3"/>
          </p:cNvCxnSpPr>
          <p:nvPr/>
        </p:nvCxnSpPr>
        <p:spPr>
          <a:xfrm>
            <a:off x="8345520" y="6266160"/>
            <a:ext cx="480600" cy="2160"/>
          </a:xfrm>
          <a:prstGeom prst="straightConnector1">
            <a:avLst/>
          </a:prstGeom>
          <a:ln w="9525">
            <a:solidFill>
              <a:srgbClr val="000000"/>
            </a:solidFill>
            <a:round/>
            <a:tailEnd type="triangle" w="med" len="med"/>
          </a:ln>
        </p:spPr>
      </p:cxnSp>
      <p:sp>
        <p:nvSpPr>
          <p:cNvPr id="170" name="Google Shape;70;p13"/>
          <p:cNvSpPr/>
          <p:nvPr/>
        </p:nvSpPr>
        <p:spPr>
          <a:xfrm>
            <a:off x="4150080" y="122112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PR3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Google Shape;71;p13"/>
          <p:cNvSpPr/>
          <p:nvPr/>
        </p:nvSpPr>
        <p:spPr>
          <a:xfrm>
            <a:off x="6509880" y="342900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BS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Google Shape;72;p13"/>
          <p:cNvSpPr/>
          <p:nvPr/>
        </p:nvSpPr>
        <p:spPr>
          <a:xfrm>
            <a:off x="8769960" y="538668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M1X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Google Shape;73;p13"/>
          <p:cNvSpPr/>
          <p:nvPr/>
        </p:nvSpPr>
        <p:spPr>
          <a:xfrm>
            <a:off x="4548600" y="117828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M1Y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Google Shape;74;p13"/>
          <p:cNvSpPr/>
          <p:nvPr/>
        </p:nvSpPr>
        <p:spPr>
          <a:xfrm>
            <a:off x="4627440" y="99900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M2X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Google Shape;75;p13"/>
          <p:cNvSpPr/>
          <p:nvPr/>
        </p:nvSpPr>
        <p:spPr>
          <a:xfrm>
            <a:off x="9030600" y="525744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M2Y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Google Shape;76;p13"/>
          <p:cNvSpPr/>
          <p:nvPr/>
        </p:nvSpPr>
        <p:spPr>
          <a:xfrm>
            <a:off x="6275520" y="95580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ITMX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Google Shape;77;p13"/>
          <p:cNvSpPr/>
          <p:nvPr/>
        </p:nvSpPr>
        <p:spPr>
          <a:xfrm>
            <a:off x="8676360" y="386280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ITMY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Google Shape;78;p13"/>
          <p:cNvSpPr/>
          <p:nvPr/>
        </p:nvSpPr>
        <p:spPr>
          <a:xfrm>
            <a:off x="8676360" y="564516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SEM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Google Shape;79;p13"/>
          <p:cNvSpPr/>
          <p:nvPr/>
        </p:nvSpPr>
        <p:spPr>
          <a:xfrm>
            <a:off x="7965000" y="6565320"/>
            <a:ext cx="556920" cy="32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rmAutofit fontScale="93333"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BHDsteer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0" name="Google Shape;80;p13"/>
          <p:cNvCxnSpPr/>
          <p:nvPr/>
        </p:nvCxnSpPr>
        <p:spPr>
          <a:xfrm flipV="1">
            <a:off x="8447760" y="6352920"/>
            <a:ext cx="602640" cy="385200"/>
          </a:xfrm>
          <a:prstGeom prst="bentConnector3">
            <a:avLst>
              <a:gd name="adj1" fmla="val 136700"/>
            </a:avLst>
          </a:prstGeom>
          <a:ln w="9525">
            <a:solidFill>
              <a:srgbClr val="000000"/>
            </a:solidFill>
            <a:round/>
            <a:tailEnd type="stealth" w="med" len="med"/>
          </a:ln>
        </p:spPr>
      </p:cxnSp>
      <p:sp>
        <p:nvSpPr>
          <p:cNvPr id="181" name="Google Shape;81;p13"/>
          <p:cNvSpPr/>
          <p:nvPr/>
        </p:nvSpPr>
        <p:spPr>
          <a:xfrm>
            <a:off x="8978760" y="5932800"/>
            <a:ext cx="607320" cy="22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11240" rIns="122040" bIns="11124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" sz="540" b="1" strike="noStrike" spc="-1">
                <a:solidFill>
                  <a:schemeClr val="dk1"/>
                </a:solidFill>
                <a:latin typeface="Aptos"/>
              </a:rPr>
              <a:t>BHD</a:t>
            </a:r>
            <a:endParaRPr lang="en-US" sz="54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Google Shape;82;p13"/>
          <p:cNvSpPr/>
          <p:nvPr/>
        </p:nvSpPr>
        <p:spPr>
          <a:xfrm rot="2700000">
            <a:off x="5352480" y="2629800"/>
            <a:ext cx="3187800" cy="143028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2400" b="0" strike="noStrike" spc="-1">
              <a:solidFill>
                <a:schemeClr val="dk1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pic>
        <p:nvPicPr>
          <p:cNvPr id="184" name="Picture 3"/>
          <p:cNvPicPr/>
          <p:nvPr/>
        </p:nvPicPr>
        <p:blipFill>
          <a:blip r:embed="rId2"/>
          <a:srcRect b="1765"/>
          <a:stretch/>
        </p:blipFill>
        <p:spPr>
          <a:xfrm>
            <a:off x="0" y="1440"/>
            <a:ext cx="12191760" cy="685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Pros, Cons</a:t>
            </a:r>
            <a:endParaRPr lang="en-US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123" lnSpcReduction="1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Pros: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IFO OUT, HOM LO, SQZ Freq Ref, FC access all next to readout chamber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FC along Y arm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2</a:t>
            </a:r>
            <a:r>
              <a:rPr lang="en-US" sz="2400" b="0" strike="noStrike" spc="-1" baseline="30000">
                <a:solidFill>
                  <a:schemeClr val="dk1"/>
                </a:solidFill>
                <a:latin typeface="Aptos"/>
              </a:rPr>
              <a:t>nd</a:t>
            </a: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 IMC along X arm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 Relatively simple X / Y / diagonal vacuum system structure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Cons: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BS access constraint by beams on both sides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chemeClr val="dk1"/>
                </a:solidFill>
                <a:latin typeface="Aptos"/>
              </a:rPr>
              <a:t>PRC could be routed differently, not following “shoelace” pattern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BS should be closer to MX1/MY1 than to SRM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Optics cluster together too much?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Working on to-scale version with FinTrace…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chemeClr val="dk1"/>
                </a:solidFill>
                <a:latin typeface="Aptos"/>
              </a:rPr>
              <a:t>IMC A and B designs likely to change</a:t>
            </a: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</a:pPr>
            <a:endParaRPr lang="en-US" sz="2400" b="0" strike="noStrike" spc="-1">
              <a:solidFill>
                <a:schemeClr val="dk1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Next on the list…</a:t>
            </a:r>
            <a:endParaRPr lang="en-US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123" lnSpcReduction="1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Fundamental layout changes?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Aptos"/>
              </a:rPr>
              <a:t>IMCA location?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Aptos"/>
              </a:rPr>
              <a:t>PRC routing for BS clearance?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Aptos"/>
              </a:rPr>
              <a:t>Realistic Space Requirements for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Input Optics Area 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Readout Optic Area 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Flexibility for IMC length, ETC?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Define realistic keep-out zones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 dirty="0">
                <a:solidFill>
                  <a:schemeClr val="dk1"/>
                </a:solidFill>
                <a:latin typeface="Aptos"/>
              </a:rPr>
              <a:t>ISI/ external isolator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Vacuum system components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Types of chambers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chemeClr val="dk1"/>
                </a:solidFill>
                <a:latin typeface="Aptos"/>
              </a:rPr>
              <a:t>Types of pipe</a:t>
            </a:r>
          </a:p>
          <a:p>
            <a:pPr indent="0" defTabSz="914400">
              <a:lnSpc>
                <a:spcPct val="90000"/>
              </a:lnSpc>
              <a:spcBef>
                <a:spcPts val="499"/>
              </a:spcBef>
              <a:buNone/>
            </a:pPr>
            <a:endParaRPr lang="en-US" sz="2000" b="0" strike="noStrike" spc="-1" dirty="0">
              <a:solidFill>
                <a:schemeClr val="dk1"/>
              </a:solidFill>
              <a:latin typeface="Aptos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en-US" sz="2800" b="0" strike="noStrike" spc="-1" dirty="0">
              <a:solidFill>
                <a:schemeClr val="dk1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xtBox 188"/>
          <p:cNvSpPr txBox="1"/>
          <p:nvPr/>
        </p:nvSpPr>
        <p:spPr>
          <a:xfrm>
            <a:off x="686160" y="3654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2400" b="1" u="sng" strike="noStrike" spc="-1">
                <a:solidFill>
                  <a:schemeClr val="dk1"/>
                </a:solidFill>
                <a:uFillTx/>
                <a:latin typeface="Aptos"/>
              </a:rPr>
              <a:t>Update: CE design call – July 15, 2024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1828800" y="1371600"/>
            <a:ext cx="8229600" cy="685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i="1" strike="noStrike" spc="-1">
                <a:solidFill>
                  <a:srgbClr val="000000"/>
                </a:solidFill>
                <a:latin typeface="Arial"/>
              </a:rPr>
              <a:t>“We couldn’t make everyone happy, so everyone’s going to be a little unhappy”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85800" y="1828800"/>
            <a:ext cx="109728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Parameter set we </a:t>
            </a:r>
            <a:r>
              <a:rPr lang="en-US" sz="1800" b="1" i="1" strike="noStrike" spc="-1">
                <a:solidFill>
                  <a:srgbClr val="000000"/>
                </a:solidFill>
                <a:latin typeface="Arial"/>
              </a:rPr>
              <a:t>may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 be stuck with (? can change):</a:t>
            </a:r>
          </a:p>
        </p:txBody>
      </p:sp>
      <p:pic>
        <p:nvPicPr>
          <p:cNvPr id="192" name="Picture 191"/>
          <p:cNvPicPr/>
          <p:nvPr/>
        </p:nvPicPr>
        <p:blipFill>
          <a:blip r:embed="rId2"/>
          <a:stretch/>
        </p:blipFill>
        <p:spPr>
          <a:xfrm>
            <a:off x="2143440" y="2743200"/>
            <a:ext cx="7686360" cy="771120"/>
          </a:xfrm>
          <a:prstGeom prst="rect">
            <a:avLst/>
          </a:prstGeom>
          <a:ln w="0">
            <a:noFill/>
          </a:ln>
        </p:spPr>
      </p:pic>
      <p:sp>
        <p:nvSpPr>
          <p:cNvPr id="193" name="Rounded Rectangle 192"/>
          <p:cNvSpPr/>
          <p:nvPr/>
        </p:nvSpPr>
        <p:spPr>
          <a:xfrm>
            <a:off x="1371600" y="2514600"/>
            <a:ext cx="8915400" cy="13716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Rationale</a:t>
            </a:r>
          </a:p>
        </p:txBody>
      </p:sp>
      <p:pic>
        <p:nvPicPr>
          <p:cNvPr id="195" name="Picture 194"/>
          <p:cNvPicPr/>
          <p:nvPr/>
        </p:nvPicPr>
        <p:blipFill>
          <a:blip r:embed="rId2"/>
          <a:stretch/>
        </p:blipFill>
        <p:spPr>
          <a:xfrm>
            <a:off x="419400" y="1600200"/>
            <a:ext cx="3466800" cy="4362120"/>
          </a:xfrm>
          <a:prstGeom prst="rect">
            <a:avLst/>
          </a:prstGeom>
          <a:ln w="0">
            <a:noFill/>
          </a:ln>
        </p:spPr>
      </p:pic>
      <p:sp>
        <p:nvSpPr>
          <p:cNvPr id="196" name="Rounded Rectangle 195"/>
          <p:cNvSpPr/>
          <p:nvPr/>
        </p:nvSpPr>
        <p:spPr>
          <a:xfrm>
            <a:off x="228600" y="5715000"/>
            <a:ext cx="3886200" cy="24732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7" name="Picture 196"/>
          <p:cNvPicPr/>
          <p:nvPr/>
        </p:nvPicPr>
        <p:blipFill>
          <a:blip r:embed="rId3"/>
          <a:stretch/>
        </p:blipFill>
        <p:spPr>
          <a:xfrm>
            <a:off x="3657600" y="1371600"/>
            <a:ext cx="8344080" cy="2810880"/>
          </a:xfrm>
          <a:prstGeom prst="rect">
            <a:avLst/>
          </a:prstGeom>
          <a:ln w="0">
            <a:noFill/>
          </a:ln>
        </p:spPr>
      </p:pic>
      <p:sp>
        <p:nvSpPr>
          <p:cNvPr id="198" name="TextBox 197"/>
          <p:cNvSpPr txBox="1"/>
          <p:nvPr/>
        </p:nvSpPr>
        <p:spPr>
          <a:xfrm>
            <a:off x="9829800" y="4114800"/>
            <a:ext cx="457200" cy="238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50" b="0" strike="noStrike" spc="-1">
                <a:solidFill>
                  <a:srgbClr val="000000"/>
                </a:solidFill>
                <a:latin typeface="Arial"/>
              </a:rPr>
              <a:t>95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8229600" y="4105080"/>
            <a:ext cx="457200" cy="238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50" b="0" strike="noStrike" spc="-1">
                <a:solidFill>
                  <a:srgbClr val="000000"/>
                </a:solidFill>
                <a:latin typeface="Arial"/>
              </a:rPr>
              <a:t>67.5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029200" y="4114800"/>
            <a:ext cx="457200" cy="238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50" b="0" strike="noStrike" spc="-1">
                <a:solidFill>
                  <a:srgbClr val="000000"/>
                </a:solidFill>
                <a:latin typeface="Arial"/>
              </a:rPr>
              <a:t>12</a:t>
            </a:r>
          </a:p>
        </p:txBody>
      </p:sp>
      <p:sp>
        <p:nvSpPr>
          <p:cNvPr id="201" name="TextBox 200"/>
          <p:cNvSpPr txBox="1"/>
          <p:nvPr/>
        </p:nvSpPr>
        <p:spPr>
          <a:xfrm>
            <a:off x="11544480" y="4105080"/>
            <a:ext cx="457200" cy="238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50" b="0" strike="noStrike" spc="-1">
                <a:solidFill>
                  <a:srgbClr val="000000"/>
                </a:solidFill>
                <a:latin typeface="Arial"/>
              </a:rPr>
              <a:t>125</a:t>
            </a:r>
          </a:p>
        </p:txBody>
      </p:sp>
      <p:pic>
        <p:nvPicPr>
          <p:cNvPr id="202" name="Picture 201"/>
          <p:cNvPicPr/>
          <p:nvPr/>
        </p:nvPicPr>
        <p:blipFill>
          <a:blip r:embed="rId4"/>
          <a:stretch/>
        </p:blipFill>
        <p:spPr>
          <a:xfrm>
            <a:off x="228600" y="6172200"/>
            <a:ext cx="971280" cy="19008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202"/>
          <p:cNvPicPr/>
          <p:nvPr/>
        </p:nvPicPr>
        <p:blipFill>
          <a:blip r:embed="rId5"/>
          <a:stretch/>
        </p:blipFill>
        <p:spPr>
          <a:xfrm>
            <a:off x="1391040" y="6172200"/>
            <a:ext cx="1123560" cy="190080"/>
          </a:xfrm>
          <a:prstGeom prst="rect">
            <a:avLst/>
          </a:prstGeom>
          <a:ln w="0">
            <a:noFill/>
          </a:ln>
        </p:spPr>
      </p:pic>
      <p:sp>
        <p:nvSpPr>
          <p:cNvPr id="204" name="TextBox 203"/>
          <p:cNvSpPr txBox="1"/>
          <p:nvPr/>
        </p:nvSpPr>
        <p:spPr>
          <a:xfrm>
            <a:off x="2477880" y="3346560"/>
            <a:ext cx="311040" cy="347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≈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7772400" y="4343400"/>
            <a:ext cx="2971800" cy="474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900" b="0" strike="noStrike" spc="-1">
                <a:solidFill>
                  <a:srgbClr val="000000"/>
                </a:solidFill>
                <a:latin typeface="Arial"/>
              </a:rPr>
              <a:t>We chose d(M1-BS) to be similar to d(SEM-BS) to preserve the AOI on M1. This can be shrunk, but we would need to make the AOI bigger.</a:t>
            </a:r>
          </a:p>
        </p:txBody>
      </p:sp>
      <p:pic>
        <p:nvPicPr>
          <p:cNvPr id="206" name="Picture 205"/>
          <p:cNvPicPr/>
          <p:nvPr/>
        </p:nvPicPr>
        <p:blipFill>
          <a:blip r:embed="rId6"/>
          <a:stretch/>
        </p:blipFill>
        <p:spPr>
          <a:xfrm>
            <a:off x="2667240" y="6172200"/>
            <a:ext cx="2590560" cy="190080"/>
          </a:xfrm>
          <a:prstGeom prst="rect">
            <a:avLst/>
          </a:prstGeom>
          <a:ln w="0">
            <a:noFill/>
          </a:ln>
        </p:spPr>
      </p:pic>
      <p:sp>
        <p:nvSpPr>
          <p:cNvPr id="207" name="TextBox 206"/>
          <p:cNvSpPr txBox="1"/>
          <p:nvPr/>
        </p:nvSpPr>
        <p:spPr>
          <a:xfrm>
            <a:off x="4114800" y="4343400"/>
            <a:ext cx="3429000" cy="1371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We cannot go much more to the left for M2 because the beamsize must be sufficiently small so that spread over the angle of incidence is not larger than the optic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4114800" y="4343400"/>
            <a:ext cx="3429000" cy="137160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Rounded Rectangle 208"/>
          <p:cNvSpPr/>
          <p:nvPr/>
        </p:nvSpPr>
        <p:spPr>
          <a:xfrm>
            <a:off x="7772400" y="4343400"/>
            <a:ext cx="2971800" cy="47484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0" name="Picture 209"/>
          <p:cNvPicPr/>
          <p:nvPr/>
        </p:nvPicPr>
        <p:blipFill>
          <a:blip r:embed="rId7"/>
          <a:stretch/>
        </p:blipFill>
        <p:spPr>
          <a:xfrm>
            <a:off x="4572000" y="5029200"/>
            <a:ext cx="2743200" cy="55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 dirty="0">
                <a:solidFill>
                  <a:schemeClr val="dk1"/>
                </a:solidFill>
                <a:latin typeface="Aptos Display"/>
              </a:rPr>
              <a:t>Rationale in words</a:t>
            </a:r>
            <a:endParaRPr lang="en-US" sz="4400" b="0" strike="noStrike" spc="-1" dirty="0">
              <a:solidFill>
                <a:schemeClr val="dk1"/>
              </a:solidFill>
              <a:latin typeface="Apto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123" lnSpcReduction="10000"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chemeClr val="dk1"/>
                </a:solidFill>
                <a:latin typeface="Aptos"/>
              </a:rPr>
              <a:t>Gouy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phase of O(20deg), most of it evolving just before the SEM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This sets the relative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Aptos"/>
              </a:rPr>
              <a:t>Gouy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phase of the Gaussian beam segment between BS and SEM at the SEM to close to 70deg (0deg is at focus, 90deg far away)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With min. beam size constraints at SEM and BS this forces the SEM-BS distance around 30m, setting the “crab scale”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Also sets the the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Aptos"/>
              </a:rPr>
              <a:t>zR</a:t>
            </a: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 at BS around 1.2m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In principle BS-M1 could be shorter than SEM-BS, but that would increase the angle of incident on M1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This “crab scale” also sets the scale of the telescope, M1-M2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chemeClr val="dk1"/>
                </a:solidFill>
                <a:latin typeface="Aptos"/>
              </a:rPr>
              <a:t>We used a minimal M2-ITM that allows M2 to be the same as ITM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endParaRPr lang="en-US" sz="2800" b="0" strike="noStrike" spc="-1" dirty="0" err="1">
              <a:solidFill>
                <a:schemeClr val="dk1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3325224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0"/>
          <p:cNvPicPr/>
          <p:nvPr/>
        </p:nvPicPr>
        <p:blipFill>
          <a:blip r:embed="rId2"/>
          <a:stretch/>
        </p:blipFill>
        <p:spPr>
          <a:xfrm>
            <a:off x="0" y="360"/>
            <a:ext cx="5257440" cy="5486040"/>
          </a:xfrm>
          <a:prstGeom prst="rect">
            <a:avLst/>
          </a:prstGeom>
          <a:ln w="0">
            <a:noFill/>
          </a:ln>
        </p:spPr>
      </p:pic>
      <p:pic>
        <p:nvPicPr>
          <p:cNvPr id="212" name="Picture 211"/>
          <p:cNvPicPr/>
          <p:nvPr/>
        </p:nvPicPr>
        <p:blipFill>
          <a:blip r:embed="rId3"/>
          <a:stretch/>
        </p:blipFill>
        <p:spPr>
          <a:xfrm>
            <a:off x="5486400" y="481320"/>
            <a:ext cx="6391080" cy="6148080"/>
          </a:xfrm>
          <a:prstGeom prst="rect">
            <a:avLst/>
          </a:prstGeom>
          <a:ln w="0">
            <a:noFill/>
          </a:ln>
        </p:spPr>
      </p:pic>
      <p:sp>
        <p:nvSpPr>
          <p:cNvPr id="213" name="Rounded Rectangle 212"/>
          <p:cNvSpPr/>
          <p:nvPr/>
        </p:nvSpPr>
        <p:spPr>
          <a:xfrm>
            <a:off x="5257800" y="365040"/>
            <a:ext cx="2057400" cy="1006560"/>
          </a:xfrm>
          <a:prstGeom prst="roundRect">
            <a:avLst>
              <a:gd name="adj" fmla="val 16667"/>
            </a:avLst>
          </a:pr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Freeform 213"/>
          <p:cNvSpPr/>
          <p:nvPr/>
        </p:nvSpPr>
        <p:spPr>
          <a:xfrm>
            <a:off x="7772400" y="365040"/>
            <a:ext cx="914400" cy="1006560"/>
          </a:xfrm>
          <a:custGeom>
            <a:avLst/>
            <a:gdLst>
              <a:gd name="textAreaLeft" fmla="*/ 44640 w 914400"/>
              <a:gd name="textAreaRight" fmla="*/ 869760 w 914400"/>
              <a:gd name="textAreaTop" fmla="*/ 44640 h 1006560"/>
              <a:gd name="textAreaBottom" fmla="*/ 961920 h 1006560"/>
            </a:gdLst>
            <a:ahLst/>
            <a:cxnLst/>
            <a:rect l="textAreaLeft" t="textAreaTop" r="textAreaRight" b="textAreaBottom"/>
            <a:pathLst>
              <a:path w="21600" h="23776">
                <a:moveTo>
                  <a:pt x="3600" y="0"/>
                </a:moveTo>
                <a:arcTo wR="3600" hR="3600" stAng="16200000" swAng="-5400000"/>
                <a:lnTo>
                  <a:pt x="0" y="20176"/>
                </a:lnTo>
                <a:arcTo wR="3600" hR="3600" stAng="10800000" swAng="-5400000"/>
                <a:lnTo>
                  <a:pt x="18000" y="2377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Freeform 214"/>
          <p:cNvSpPr/>
          <p:nvPr/>
        </p:nvSpPr>
        <p:spPr>
          <a:xfrm>
            <a:off x="10972800" y="3429000"/>
            <a:ext cx="914400" cy="1006560"/>
          </a:xfrm>
          <a:custGeom>
            <a:avLst/>
            <a:gdLst>
              <a:gd name="textAreaLeft" fmla="*/ 44640 w 914400"/>
              <a:gd name="textAreaRight" fmla="*/ 869760 w 914400"/>
              <a:gd name="textAreaTop" fmla="*/ 44640 h 1006560"/>
              <a:gd name="textAreaBottom" fmla="*/ 961920 h 1006560"/>
            </a:gdLst>
            <a:ahLst/>
            <a:cxnLst/>
            <a:rect l="textAreaLeft" t="textAreaTop" r="textAreaRight" b="textAreaBottom"/>
            <a:pathLst>
              <a:path w="21600" h="23776">
                <a:moveTo>
                  <a:pt x="3600" y="0"/>
                </a:moveTo>
                <a:arcTo wR="3600" hR="3600" stAng="16200000" swAng="-5400000"/>
                <a:lnTo>
                  <a:pt x="0" y="20176"/>
                </a:lnTo>
                <a:arcTo wR="3600" hR="3600" stAng="10800000" swAng="-5400000"/>
                <a:lnTo>
                  <a:pt x="18000" y="2377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Freeform 215"/>
          <p:cNvSpPr/>
          <p:nvPr/>
        </p:nvSpPr>
        <p:spPr>
          <a:xfrm>
            <a:off x="10972800" y="5257800"/>
            <a:ext cx="914400" cy="1371600"/>
          </a:xfrm>
          <a:custGeom>
            <a:avLst/>
            <a:gdLst>
              <a:gd name="textAreaLeft" fmla="*/ 44640 w 914400"/>
              <a:gd name="textAreaRight" fmla="*/ 869760 w 914400"/>
              <a:gd name="textAreaTop" fmla="*/ 44640 h 1371600"/>
              <a:gd name="textAreaBottom" fmla="*/ 1326960 h 1371600"/>
            </a:gdLst>
            <a:ahLst/>
            <a:cxnLst/>
            <a:rect l="textAreaLeft" t="textAreaTop" r="textAreaRight" b="textAreaBottom"/>
            <a:pathLst>
              <a:path w="21600" h="32396">
                <a:moveTo>
                  <a:pt x="3600" y="0"/>
                </a:moveTo>
                <a:arcTo wR="3600" hR="3600" stAng="16200000" swAng="-5400000"/>
                <a:lnTo>
                  <a:pt x="0" y="28796"/>
                </a:lnTo>
                <a:arcTo wR="3600" hR="3600" stAng="10800000" swAng="-5400000"/>
                <a:lnTo>
                  <a:pt x="18000" y="3239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Freeform 216"/>
          <p:cNvSpPr/>
          <p:nvPr/>
        </p:nvSpPr>
        <p:spPr>
          <a:xfrm>
            <a:off x="8458200" y="3108240"/>
            <a:ext cx="914400" cy="1006560"/>
          </a:xfrm>
          <a:custGeom>
            <a:avLst/>
            <a:gdLst>
              <a:gd name="textAreaLeft" fmla="*/ 44640 w 914400"/>
              <a:gd name="textAreaRight" fmla="*/ 869760 w 914400"/>
              <a:gd name="textAreaTop" fmla="*/ 44640 h 1006560"/>
              <a:gd name="textAreaBottom" fmla="*/ 961920 h 1006560"/>
            </a:gdLst>
            <a:ahLst/>
            <a:cxnLst/>
            <a:rect l="textAreaLeft" t="textAreaTop" r="textAreaRight" b="textAreaBottom"/>
            <a:pathLst>
              <a:path w="21600" h="23776">
                <a:moveTo>
                  <a:pt x="3600" y="0"/>
                </a:moveTo>
                <a:arcTo wR="3600" hR="3600" stAng="16200000" swAng="-5400000"/>
                <a:lnTo>
                  <a:pt x="0" y="20176"/>
                </a:lnTo>
                <a:arcTo wR="3600" hR="3600" stAng="10800000" swAng="-5400000"/>
                <a:lnTo>
                  <a:pt x="18000" y="23776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noFill/>
          <a:ln w="0"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9144000" y="914400"/>
            <a:ext cx="1600200" cy="10234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Have to cross in the arms unless we want to go up to at least 160m, which means we lose at least 10% PostMerger SNR</a:t>
            </a:r>
          </a:p>
        </p:txBody>
      </p:sp>
      <p:pic>
        <p:nvPicPr>
          <p:cNvPr id="219" name="Picture 218"/>
          <p:cNvPicPr/>
          <p:nvPr/>
        </p:nvPicPr>
        <p:blipFill>
          <a:blip r:embed="rId4"/>
          <a:stretch/>
        </p:blipFill>
        <p:spPr>
          <a:xfrm>
            <a:off x="4114800" y="3790800"/>
            <a:ext cx="3738240" cy="3011400"/>
          </a:xfrm>
          <a:prstGeom prst="rect">
            <a:avLst/>
          </a:prstGeom>
          <a:ln w="0">
            <a:noFill/>
          </a:ln>
        </p:spPr>
      </p:pic>
      <p:sp>
        <p:nvSpPr>
          <p:cNvPr id="220" name="Straight Connector 219"/>
          <p:cNvSpPr/>
          <p:nvPr/>
        </p:nvSpPr>
        <p:spPr>
          <a:xfrm flipV="1">
            <a:off x="5394960" y="4480560"/>
            <a:ext cx="0" cy="1883520"/>
          </a:xfrm>
          <a:prstGeom prst="line">
            <a:avLst/>
          </a:prstGeom>
          <a:ln w="0">
            <a:solidFill>
              <a:srgbClr val="FFFF00"/>
            </a:solidFill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7853040" y="6345000"/>
            <a:ext cx="91440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en-US" sz="800" b="0" strike="noStrike" spc="-1">
                <a:solidFill>
                  <a:srgbClr val="000000"/>
                </a:solidFill>
                <a:latin typeface="Arial"/>
              </a:rPr>
              <a:t>Kuns, G2300048-v2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1"/>
          <p:cNvPicPr/>
          <p:nvPr/>
        </p:nvPicPr>
        <p:blipFill>
          <a:blip r:embed="rId2"/>
          <a:stretch/>
        </p:blipFill>
        <p:spPr>
          <a:xfrm>
            <a:off x="5596560" y="228600"/>
            <a:ext cx="6519240" cy="64123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222"/>
          <p:cNvPicPr/>
          <p:nvPr/>
        </p:nvPicPr>
        <p:blipFill>
          <a:blip r:embed="rId3"/>
          <a:stretch/>
        </p:blipFill>
        <p:spPr>
          <a:xfrm>
            <a:off x="228600" y="228600"/>
            <a:ext cx="5257800" cy="300456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223"/>
          <p:cNvPicPr/>
          <p:nvPr/>
        </p:nvPicPr>
        <p:blipFill>
          <a:blip r:embed="rId4"/>
          <a:stretch/>
        </p:blipFill>
        <p:spPr>
          <a:xfrm>
            <a:off x="228600" y="3331080"/>
            <a:ext cx="5391000" cy="3080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0000"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6000" b="0" strike="noStrike" spc="-1">
                <a:solidFill>
                  <a:schemeClr val="dk1"/>
                </a:solidFill>
                <a:latin typeface="Aptos Display"/>
              </a:rPr>
              <a:t>Draft: Initial Conceptual Layout</a:t>
            </a:r>
            <a:br>
              <a:rPr sz="6000"/>
            </a:br>
            <a:r>
              <a:rPr lang="en-US" sz="6000" b="0" strike="noStrike" spc="-1">
                <a:solidFill>
                  <a:schemeClr val="dk1"/>
                </a:solidFill>
                <a:latin typeface="Aptos Display"/>
              </a:rPr>
              <a:t>Cosmic Explorer Corner Station</a:t>
            </a:r>
            <a:endParaRPr lang="en-US" sz="60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strike="noStrike" spc="-1" dirty="0">
                <a:solidFill>
                  <a:schemeClr val="dk1"/>
                </a:solidFill>
                <a:latin typeface="Aptos"/>
              </a:rPr>
              <a:t>Matt Todd, Stefan Ballmer</a:t>
            </a:r>
          </a:p>
        </p:txBody>
      </p:sp>
      <p:sp>
        <p:nvSpPr>
          <p:cNvPr id="79" name="TextBox 3"/>
          <p:cNvSpPr/>
          <p:nvPr/>
        </p:nvSpPr>
        <p:spPr>
          <a:xfrm>
            <a:off x="8529480" y="5900760"/>
            <a:ext cx="16077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CE-G2400048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620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strike="noStrike" spc="-1">
                <a:solidFill>
                  <a:schemeClr val="dk1"/>
                </a:solidFill>
                <a:latin typeface="Aptos Display"/>
              </a:rPr>
              <a:t>Cosmic Explorer Conceptual Vacuum Layout</a:t>
            </a:r>
            <a:endParaRPr lang="en-US" sz="4400" b="0" strike="noStrike" spc="-1">
              <a:solidFill>
                <a:schemeClr val="dk1"/>
              </a:solidFill>
              <a:latin typeface="Apto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For Long Crab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chemeClr val="dk1"/>
                </a:solidFill>
                <a:latin typeface="Aptos"/>
              </a:rPr>
              <a:t>Iteration 1, to have some concrete proposal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123"/>
          <p:cNvSpPr/>
          <p:nvPr/>
        </p:nvSpPr>
        <p:spPr>
          <a:xfrm>
            <a:off x="9487080" y="1781640"/>
            <a:ext cx="1816920" cy="163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83" name="Rectangle 122"/>
          <p:cNvSpPr/>
          <p:nvPr/>
        </p:nvSpPr>
        <p:spPr>
          <a:xfrm>
            <a:off x="7153200" y="0"/>
            <a:ext cx="1816920" cy="163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84" name="Rectangle 89"/>
          <p:cNvSpPr/>
          <p:nvPr/>
        </p:nvSpPr>
        <p:spPr>
          <a:xfrm rot="7771800">
            <a:off x="7084440" y="1322280"/>
            <a:ext cx="1949040" cy="3459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85" name="Rectangle 4"/>
          <p:cNvSpPr/>
          <p:nvPr/>
        </p:nvSpPr>
        <p:spPr>
          <a:xfrm>
            <a:off x="10096200" y="232956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86" name="Rectangle 8"/>
          <p:cNvSpPr/>
          <p:nvPr/>
        </p:nvSpPr>
        <p:spPr>
          <a:xfrm>
            <a:off x="10766520" y="0"/>
            <a:ext cx="324720" cy="41230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87" name="Rectangle 9"/>
          <p:cNvSpPr/>
          <p:nvPr/>
        </p:nvSpPr>
        <p:spPr>
          <a:xfrm>
            <a:off x="10096200" y="356364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88" name="Rectangle 10"/>
          <p:cNvSpPr/>
          <p:nvPr/>
        </p:nvSpPr>
        <p:spPr>
          <a:xfrm>
            <a:off x="7752960" y="63576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89" name="Rectangle 11"/>
          <p:cNvSpPr/>
          <p:nvPr/>
        </p:nvSpPr>
        <p:spPr>
          <a:xfrm rot="5400000">
            <a:off x="9155520" y="-2597760"/>
            <a:ext cx="304560" cy="5768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0" name="Rectangle 12"/>
          <p:cNvSpPr/>
          <p:nvPr/>
        </p:nvSpPr>
        <p:spPr>
          <a:xfrm>
            <a:off x="6423120" y="63576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1" name="Rectangle 13"/>
          <p:cNvSpPr/>
          <p:nvPr/>
        </p:nvSpPr>
        <p:spPr>
          <a:xfrm>
            <a:off x="10056240" y="0"/>
            <a:ext cx="631080" cy="22755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2" name="Rectangle 14"/>
          <p:cNvSpPr/>
          <p:nvPr/>
        </p:nvSpPr>
        <p:spPr>
          <a:xfrm>
            <a:off x="8460720" y="513720"/>
            <a:ext cx="3730680" cy="6937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3" name="Rectangle 15"/>
          <p:cNvSpPr/>
          <p:nvPr/>
        </p:nvSpPr>
        <p:spPr>
          <a:xfrm>
            <a:off x="5870880" y="126144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4" name="Rectangle 16"/>
          <p:cNvSpPr/>
          <p:nvPr/>
        </p:nvSpPr>
        <p:spPr>
          <a:xfrm>
            <a:off x="9543960" y="412344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5" name="Rectangle 17"/>
          <p:cNvSpPr/>
          <p:nvPr/>
        </p:nvSpPr>
        <p:spPr>
          <a:xfrm>
            <a:off x="9543960" y="469872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6" name="Rectangle 18"/>
          <p:cNvSpPr/>
          <p:nvPr/>
        </p:nvSpPr>
        <p:spPr>
          <a:xfrm rot="18850200">
            <a:off x="7421400" y="2819160"/>
            <a:ext cx="662760" cy="433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97" name="Rectangle 19"/>
          <p:cNvSpPr/>
          <p:nvPr/>
        </p:nvSpPr>
        <p:spPr>
          <a:xfrm>
            <a:off x="5279760" y="126144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cxnSp>
        <p:nvCxnSpPr>
          <p:cNvPr id="98" name="Straight Connector 21"/>
          <p:cNvCxnSpPr>
            <a:stCxn id="91" idx="0"/>
          </p:cNvCxnSpPr>
          <p:nvPr/>
        </p:nvCxnSpPr>
        <p:spPr>
          <a:xfrm>
            <a:off x="10371600" y="0"/>
            <a:ext cx="720" cy="3824280"/>
          </a:xfrm>
          <a:prstGeom prst="straightConnector1">
            <a:avLst/>
          </a:prstGeom>
          <a:ln>
            <a:solidFill>
              <a:srgbClr val="C00000"/>
            </a:solidFill>
          </a:ln>
        </p:spPr>
      </p:cxnSp>
      <p:cxnSp>
        <p:nvCxnSpPr>
          <p:cNvPr id="99" name="Straight Connector 23"/>
          <p:cNvCxnSpPr/>
          <p:nvPr/>
        </p:nvCxnSpPr>
        <p:spPr>
          <a:xfrm flipH="1" flipV="1">
            <a:off x="6146640" y="1521720"/>
            <a:ext cx="4225680" cy="2302560"/>
          </a:xfrm>
          <a:prstGeom prst="straightConnector1">
            <a:avLst/>
          </a:prstGeom>
          <a:ln>
            <a:solidFill>
              <a:srgbClr val="C00000"/>
            </a:solidFill>
          </a:ln>
        </p:spPr>
      </p:cxnSp>
      <p:cxnSp>
        <p:nvCxnSpPr>
          <p:cNvPr id="100" name="Straight Connector 26"/>
          <p:cNvCxnSpPr/>
          <p:nvPr/>
        </p:nvCxnSpPr>
        <p:spPr>
          <a:xfrm flipH="1" flipV="1">
            <a:off x="6186240" y="1521720"/>
            <a:ext cx="3633840" cy="3437640"/>
          </a:xfrm>
          <a:prstGeom prst="straightConnector1">
            <a:avLst/>
          </a:prstGeom>
          <a:ln>
            <a:solidFill>
              <a:srgbClr val="C00000"/>
            </a:solidFill>
          </a:ln>
        </p:spPr>
      </p:cxnSp>
      <p:cxnSp>
        <p:nvCxnSpPr>
          <p:cNvPr id="101" name="Straight Connector 29"/>
          <p:cNvCxnSpPr>
            <a:stCxn id="92" idx="3"/>
          </p:cNvCxnSpPr>
          <p:nvPr/>
        </p:nvCxnSpPr>
        <p:spPr>
          <a:xfrm flipH="1">
            <a:off x="6698880" y="860400"/>
            <a:ext cx="5492880" cy="33120"/>
          </a:xfrm>
          <a:prstGeom prst="straightConnector1">
            <a:avLst/>
          </a:prstGeom>
          <a:ln>
            <a:solidFill>
              <a:srgbClr val="C00000"/>
            </a:solidFill>
          </a:ln>
        </p:spPr>
      </p:cxnSp>
      <p:cxnSp>
        <p:nvCxnSpPr>
          <p:cNvPr id="102" name="Straight Connector 32"/>
          <p:cNvCxnSpPr/>
          <p:nvPr/>
        </p:nvCxnSpPr>
        <p:spPr>
          <a:xfrm flipH="1" flipV="1">
            <a:off x="6738120" y="893160"/>
            <a:ext cx="3081960" cy="3491280"/>
          </a:xfrm>
          <a:prstGeom prst="straightConnector1">
            <a:avLst/>
          </a:prstGeom>
          <a:ln>
            <a:solidFill>
              <a:srgbClr val="C00000"/>
            </a:solidFill>
          </a:ln>
        </p:spPr>
      </p:cxnSp>
      <p:cxnSp>
        <p:nvCxnSpPr>
          <p:cNvPr id="103" name="Straight Connector 39"/>
          <p:cNvCxnSpPr/>
          <p:nvPr/>
        </p:nvCxnSpPr>
        <p:spPr>
          <a:xfrm flipH="1" flipV="1">
            <a:off x="5554800" y="1521720"/>
            <a:ext cx="4265280" cy="2862720"/>
          </a:xfrm>
          <a:prstGeom prst="straightConnector1">
            <a:avLst/>
          </a:prstGeom>
          <a:ln>
            <a:solidFill>
              <a:srgbClr val="C00000"/>
            </a:solidFill>
          </a:ln>
        </p:spPr>
      </p:cxnSp>
      <p:sp>
        <p:nvSpPr>
          <p:cNvPr id="104" name="Rectangle 42"/>
          <p:cNvSpPr/>
          <p:nvPr/>
        </p:nvSpPr>
        <p:spPr>
          <a:xfrm>
            <a:off x="4668480" y="126144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05" name="Rectangle 43"/>
          <p:cNvSpPr/>
          <p:nvPr/>
        </p:nvSpPr>
        <p:spPr>
          <a:xfrm>
            <a:off x="9554040" y="525492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cxnSp>
        <p:nvCxnSpPr>
          <p:cNvPr id="106" name="Straight Connector 44"/>
          <p:cNvCxnSpPr/>
          <p:nvPr/>
        </p:nvCxnSpPr>
        <p:spPr>
          <a:xfrm flipH="1" flipV="1">
            <a:off x="5554800" y="1521720"/>
            <a:ext cx="4304880" cy="4033080"/>
          </a:xfrm>
          <a:prstGeom prst="straightConnector1">
            <a:avLst/>
          </a:prstGeom>
          <a:ln>
            <a:solidFill>
              <a:srgbClr val="C00000"/>
            </a:solidFill>
          </a:ln>
        </p:spPr>
      </p:cxnSp>
      <p:cxnSp>
        <p:nvCxnSpPr>
          <p:cNvPr id="107" name="Straight Connector 47"/>
          <p:cNvCxnSpPr/>
          <p:nvPr/>
        </p:nvCxnSpPr>
        <p:spPr>
          <a:xfrm flipH="1" flipV="1">
            <a:off x="4944600" y="1578600"/>
            <a:ext cx="4915080" cy="3976200"/>
          </a:xfrm>
          <a:prstGeom prst="straightConnector1">
            <a:avLst/>
          </a:prstGeom>
          <a:ln>
            <a:solidFill>
              <a:srgbClr val="C00000"/>
            </a:solidFill>
          </a:ln>
        </p:spPr>
      </p:cxnSp>
      <p:sp>
        <p:nvSpPr>
          <p:cNvPr id="108" name="Rectangle 50"/>
          <p:cNvSpPr/>
          <p:nvPr/>
        </p:nvSpPr>
        <p:spPr>
          <a:xfrm>
            <a:off x="4074840" y="78840"/>
            <a:ext cx="2307960" cy="112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09" name="Rectangle 51"/>
          <p:cNvSpPr/>
          <p:nvPr/>
        </p:nvSpPr>
        <p:spPr>
          <a:xfrm rot="7771800">
            <a:off x="6937560" y="753840"/>
            <a:ext cx="294120" cy="61984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10" name="Rectangle 52"/>
          <p:cNvSpPr/>
          <p:nvPr/>
        </p:nvSpPr>
        <p:spPr>
          <a:xfrm>
            <a:off x="4074840" y="125568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11" name="Rectangle 53"/>
          <p:cNvSpPr/>
          <p:nvPr/>
        </p:nvSpPr>
        <p:spPr>
          <a:xfrm>
            <a:off x="9543960" y="581148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12" name="Rectangle 54"/>
          <p:cNvSpPr/>
          <p:nvPr/>
        </p:nvSpPr>
        <p:spPr>
          <a:xfrm>
            <a:off x="10135800" y="4133160"/>
            <a:ext cx="1201680" cy="2199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cxnSp>
        <p:nvCxnSpPr>
          <p:cNvPr id="113" name="Straight Connector 56"/>
          <p:cNvCxnSpPr/>
          <p:nvPr/>
        </p:nvCxnSpPr>
        <p:spPr>
          <a:xfrm flipH="1" flipV="1">
            <a:off x="4350960" y="1541520"/>
            <a:ext cx="5402160" cy="4530600"/>
          </a:xfrm>
          <a:prstGeom prst="straightConnector1">
            <a:avLst/>
          </a:prstGeom>
          <a:ln>
            <a:solidFill>
              <a:srgbClr val="A02B93"/>
            </a:solidFill>
          </a:ln>
        </p:spPr>
      </p:cxnSp>
      <p:sp>
        <p:nvSpPr>
          <p:cNvPr id="114" name="TextBox 59"/>
          <p:cNvSpPr/>
          <p:nvPr/>
        </p:nvSpPr>
        <p:spPr>
          <a:xfrm>
            <a:off x="4041000" y="101880"/>
            <a:ext cx="1502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Input Optics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60"/>
          <p:cNvSpPr/>
          <p:nvPr/>
        </p:nvSpPr>
        <p:spPr>
          <a:xfrm rot="16200000">
            <a:off x="10351440" y="5336640"/>
            <a:ext cx="1821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Readout Optics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61"/>
          <p:cNvSpPr/>
          <p:nvPr/>
        </p:nvSpPr>
        <p:spPr>
          <a:xfrm>
            <a:off x="10022400" y="2532600"/>
            <a:ext cx="7207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ITMY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TextBox 62"/>
          <p:cNvSpPr/>
          <p:nvPr/>
        </p:nvSpPr>
        <p:spPr>
          <a:xfrm>
            <a:off x="7705440" y="844560"/>
            <a:ext cx="7254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ITMX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TextBox 63"/>
          <p:cNvSpPr/>
          <p:nvPr/>
        </p:nvSpPr>
        <p:spPr>
          <a:xfrm>
            <a:off x="10081080" y="3761640"/>
            <a:ext cx="647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MY2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64"/>
          <p:cNvSpPr/>
          <p:nvPr/>
        </p:nvSpPr>
        <p:spPr>
          <a:xfrm>
            <a:off x="6386760" y="582120"/>
            <a:ext cx="651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MX2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65"/>
          <p:cNvSpPr/>
          <p:nvPr/>
        </p:nvSpPr>
        <p:spPr>
          <a:xfrm>
            <a:off x="9523080" y="4341600"/>
            <a:ext cx="651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MX1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66"/>
          <p:cNvSpPr/>
          <p:nvPr/>
        </p:nvSpPr>
        <p:spPr>
          <a:xfrm>
            <a:off x="5835600" y="1213920"/>
            <a:ext cx="647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MY1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67"/>
          <p:cNvSpPr/>
          <p:nvPr/>
        </p:nvSpPr>
        <p:spPr>
          <a:xfrm>
            <a:off x="7418520" y="2999520"/>
            <a:ext cx="453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BS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68"/>
          <p:cNvSpPr/>
          <p:nvPr/>
        </p:nvSpPr>
        <p:spPr>
          <a:xfrm>
            <a:off x="9513360" y="4898880"/>
            <a:ext cx="63828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SEM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69"/>
          <p:cNvSpPr/>
          <p:nvPr/>
        </p:nvSpPr>
        <p:spPr>
          <a:xfrm>
            <a:off x="4617720" y="1239840"/>
            <a:ext cx="6674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PRM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TextBox 70"/>
          <p:cNvSpPr/>
          <p:nvPr/>
        </p:nvSpPr>
        <p:spPr>
          <a:xfrm>
            <a:off x="9557640" y="5470200"/>
            <a:ext cx="591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PR2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TextBox 71"/>
          <p:cNvSpPr/>
          <p:nvPr/>
        </p:nvSpPr>
        <p:spPr>
          <a:xfrm>
            <a:off x="5279400" y="1224360"/>
            <a:ext cx="5911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PR3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TextBox 72"/>
          <p:cNvSpPr/>
          <p:nvPr/>
        </p:nvSpPr>
        <p:spPr>
          <a:xfrm>
            <a:off x="4005000" y="1239840"/>
            <a:ext cx="741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IMA1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TextBox 73"/>
          <p:cNvSpPr/>
          <p:nvPr/>
        </p:nvSpPr>
        <p:spPr>
          <a:xfrm>
            <a:off x="9459360" y="6039000"/>
            <a:ext cx="741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IMA2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Rectangle 74"/>
          <p:cNvSpPr/>
          <p:nvPr/>
        </p:nvSpPr>
        <p:spPr>
          <a:xfrm>
            <a:off x="6417360" y="7884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30" name="Rectangle 75"/>
          <p:cNvSpPr/>
          <p:nvPr/>
        </p:nvSpPr>
        <p:spPr>
          <a:xfrm>
            <a:off x="10712520" y="3571200"/>
            <a:ext cx="551880" cy="520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31" name="TextBox 76"/>
          <p:cNvSpPr/>
          <p:nvPr/>
        </p:nvSpPr>
        <p:spPr>
          <a:xfrm>
            <a:off x="6357240" y="66240"/>
            <a:ext cx="745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IMB1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77"/>
          <p:cNvSpPr/>
          <p:nvPr/>
        </p:nvSpPr>
        <p:spPr>
          <a:xfrm>
            <a:off x="10715400" y="3769920"/>
            <a:ext cx="5756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FC1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3" name="Straight Connector 79"/>
          <p:cNvCxnSpPr/>
          <p:nvPr/>
        </p:nvCxnSpPr>
        <p:spPr>
          <a:xfrm>
            <a:off x="9848880" y="4959000"/>
            <a:ext cx="507600" cy="360"/>
          </a:xfrm>
          <a:prstGeom prst="straightConnector1">
            <a:avLst/>
          </a:prstGeom>
          <a:ln w="38100">
            <a:solidFill>
              <a:srgbClr val="4EA72E">
                <a:lumMod val="75000"/>
              </a:srgbClr>
            </a:solidFill>
            <a:tailEnd type="triangle" w="med" len="med"/>
          </a:ln>
        </p:spPr>
      </p:cxnSp>
      <p:cxnSp>
        <p:nvCxnSpPr>
          <p:cNvPr id="134" name="Straight Connector 81"/>
          <p:cNvCxnSpPr/>
          <p:nvPr/>
        </p:nvCxnSpPr>
        <p:spPr>
          <a:xfrm>
            <a:off x="9858960" y="5554440"/>
            <a:ext cx="507960" cy="360"/>
          </a:xfrm>
          <a:prstGeom prst="straightConnector1">
            <a:avLst/>
          </a:prstGeom>
          <a:ln w="38100">
            <a:solidFill>
              <a:srgbClr val="4EA72E">
                <a:lumMod val="75000"/>
              </a:srgbClr>
            </a:solidFill>
            <a:tailEnd type="triangle" w="med" len="med"/>
          </a:ln>
        </p:spPr>
      </p:cxnSp>
      <p:cxnSp>
        <p:nvCxnSpPr>
          <p:cNvPr id="135" name="Straight Connector 82"/>
          <p:cNvCxnSpPr/>
          <p:nvPr/>
        </p:nvCxnSpPr>
        <p:spPr>
          <a:xfrm>
            <a:off x="10969560" y="3980160"/>
            <a:ext cx="360" cy="369720"/>
          </a:xfrm>
          <a:prstGeom prst="straightConnector1">
            <a:avLst/>
          </a:prstGeom>
          <a:ln w="38100">
            <a:solidFill>
              <a:srgbClr val="4EA72E">
                <a:lumMod val="75000"/>
              </a:srgbClr>
            </a:solidFill>
            <a:headEnd type="triangle" w="med" len="med"/>
            <a:tailEnd type="triangle" w="med" len="med"/>
          </a:ln>
        </p:spPr>
      </p:cxnSp>
      <p:cxnSp>
        <p:nvCxnSpPr>
          <p:cNvPr id="136" name="Straight Connector 84"/>
          <p:cNvCxnSpPr/>
          <p:nvPr/>
        </p:nvCxnSpPr>
        <p:spPr>
          <a:xfrm>
            <a:off x="9777600" y="6071760"/>
            <a:ext cx="507960" cy="360"/>
          </a:xfrm>
          <a:prstGeom prst="straightConnector1">
            <a:avLst/>
          </a:prstGeom>
          <a:ln w="38100">
            <a:solidFill>
              <a:srgbClr val="4EA72E">
                <a:lumMod val="75000"/>
              </a:srgbClr>
            </a:solidFill>
            <a:tailEnd type="triangle" w="med" len="med"/>
          </a:ln>
        </p:spPr>
      </p:cxnSp>
      <p:sp>
        <p:nvSpPr>
          <p:cNvPr id="137" name="TextBox 85"/>
          <p:cNvSpPr/>
          <p:nvPr/>
        </p:nvSpPr>
        <p:spPr>
          <a:xfrm>
            <a:off x="10272240" y="4820760"/>
            <a:ext cx="774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IFO OUT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86"/>
          <p:cNvSpPr/>
          <p:nvPr/>
        </p:nvSpPr>
        <p:spPr>
          <a:xfrm>
            <a:off x="10616040" y="4329360"/>
            <a:ext cx="7743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IFO I/O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87"/>
          <p:cNvSpPr/>
          <p:nvPr/>
        </p:nvSpPr>
        <p:spPr>
          <a:xfrm>
            <a:off x="10310400" y="5429520"/>
            <a:ext cx="774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HOM LO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88"/>
          <p:cNvSpPr/>
          <p:nvPr/>
        </p:nvSpPr>
        <p:spPr>
          <a:xfrm>
            <a:off x="10260720" y="5860800"/>
            <a:ext cx="7743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SQZ Freq Ref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1" name="Straight Connector 90"/>
          <p:cNvCxnSpPr/>
          <p:nvPr/>
        </p:nvCxnSpPr>
        <p:spPr>
          <a:xfrm flipH="1">
            <a:off x="6111360" y="270720"/>
            <a:ext cx="306360" cy="360"/>
          </a:xfrm>
          <a:prstGeom prst="straightConnector1">
            <a:avLst/>
          </a:prstGeom>
          <a:ln w="38100">
            <a:solidFill>
              <a:srgbClr val="4EA72E">
                <a:lumMod val="75000"/>
              </a:srgbClr>
            </a:solidFill>
            <a:headEnd type="triangle" w="med" len="med"/>
            <a:tailEnd type="triangle" w="med" len="med"/>
          </a:ln>
        </p:spPr>
      </p:cxnSp>
      <p:cxnSp>
        <p:nvCxnSpPr>
          <p:cNvPr id="142" name="Straight Connector 92"/>
          <p:cNvCxnSpPr>
            <a:stCxn id="89" idx="0"/>
          </p:cNvCxnSpPr>
          <p:nvPr/>
        </p:nvCxnSpPr>
        <p:spPr>
          <a:xfrm flipH="1">
            <a:off x="6698880" y="286560"/>
            <a:ext cx="5493600" cy="32040"/>
          </a:xfrm>
          <a:prstGeom prst="straightConnector1">
            <a:avLst/>
          </a:prstGeom>
          <a:ln>
            <a:solidFill>
              <a:srgbClr val="A02B93"/>
            </a:solidFill>
          </a:ln>
        </p:spPr>
      </p:cxnSp>
      <p:sp>
        <p:nvSpPr>
          <p:cNvPr id="143" name="TextBox 96"/>
          <p:cNvSpPr/>
          <p:nvPr/>
        </p:nvSpPr>
        <p:spPr>
          <a:xfrm>
            <a:off x="5497560" y="166680"/>
            <a:ext cx="7743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2</a:t>
            </a:r>
            <a:r>
              <a:rPr lang="en-US" sz="1200" b="0" strike="noStrike" spc="-1" baseline="30000">
                <a:solidFill>
                  <a:schemeClr val="dk1"/>
                </a:solidFill>
                <a:latin typeface="Aptos"/>
              </a:rPr>
              <a:t>nd</a:t>
            </a: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 IMC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Box 97"/>
          <p:cNvSpPr/>
          <p:nvPr/>
        </p:nvSpPr>
        <p:spPr>
          <a:xfrm>
            <a:off x="4051800" y="695880"/>
            <a:ext cx="7743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1</a:t>
            </a:r>
            <a:r>
              <a:rPr lang="en-US" sz="1200" b="0" strike="noStrike" spc="-1" baseline="30000">
                <a:solidFill>
                  <a:schemeClr val="dk1"/>
                </a:solidFill>
                <a:latin typeface="Aptos"/>
              </a:rPr>
              <a:t>st</a:t>
            </a: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 IMC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5" name="Straight Connector 98"/>
          <p:cNvCxnSpPr/>
          <p:nvPr/>
        </p:nvCxnSpPr>
        <p:spPr>
          <a:xfrm flipV="1">
            <a:off x="4350960" y="951480"/>
            <a:ext cx="360" cy="329760"/>
          </a:xfrm>
          <a:prstGeom prst="straightConnector1">
            <a:avLst/>
          </a:prstGeom>
          <a:ln w="38100">
            <a:solidFill>
              <a:srgbClr val="4EA72E">
                <a:lumMod val="75000"/>
              </a:srgbClr>
            </a:solidFill>
            <a:headEnd type="triangle" w="med" len="med"/>
            <a:tailEnd type="triangle" w="med" len="med"/>
          </a:ln>
        </p:spPr>
      </p:cxnSp>
      <p:cxnSp>
        <p:nvCxnSpPr>
          <p:cNvPr id="146" name="Straight Connector 105"/>
          <p:cNvCxnSpPr/>
          <p:nvPr/>
        </p:nvCxnSpPr>
        <p:spPr>
          <a:xfrm>
            <a:off x="4943520" y="980640"/>
            <a:ext cx="360" cy="353160"/>
          </a:xfrm>
          <a:prstGeom prst="straightConnector1">
            <a:avLst/>
          </a:prstGeom>
          <a:ln w="38100">
            <a:solidFill>
              <a:srgbClr val="4EA72E">
                <a:lumMod val="75000"/>
              </a:srgbClr>
            </a:solidFill>
            <a:tailEnd type="triangle" w="med" len="med"/>
          </a:ln>
        </p:spPr>
      </p:cxnSp>
      <p:sp>
        <p:nvSpPr>
          <p:cNvPr id="147" name="TextBox 112"/>
          <p:cNvSpPr/>
          <p:nvPr/>
        </p:nvSpPr>
        <p:spPr>
          <a:xfrm>
            <a:off x="4666320" y="684000"/>
            <a:ext cx="774360" cy="27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IFO IN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Rectangle 115"/>
          <p:cNvSpPr/>
          <p:nvPr/>
        </p:nvSpPr>
        <p:spPr>
          <a:xfrm>
            <a:off x="1678320" y="85320"/>
            <a:ext cx="2307960" cy="1128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92A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Aptos"/>
            </a:endParaRPr>
          </a:p>
        </p:txBody>
      </p:sp>
      <p:sp>
        <p:nvSpPr>
          <p:cNvPr id="149" name="TextBox 116"/>
          <p:cNvSpPr/>
          <p:nvPr/>
        </p:nvSpPr>
        <p:spPr>
          <a:xfrm>
            <a:off x="1657080" y="78840"/>
            <a:ext cx="228420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ptos"/>
              </a:rPr>
              <a:t>Pre-Stabilized Laser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0" name="Straight Connector 118"/>
          <p:cNvCxnSpPr/>
          <p:nvPr/>
        </p:nvCxnSpPr>
        <p:spPr>
          <a:xfrm>
            <a:off x="3643200" y="582120"/>
            <a:ext cx="667080" cy="360"/>
          </a:xfrm>
          <a:prstGeom prst="straightConnector1">
            <a:avLst/>
          </a:prstGeom>
          <a:ln w="38100">
            <a:solidFill>
              <a:srgbClr val="4EA72E">
                <a:lumMod val="75000"/>
              </a:srgbClr>
            </a:solidFill>
            <a:tailEnd type="triangle" w="med" len="med"/>
          </a:ln>
        </p:spPr>
      </p:cxnSp>
      <p:cxnSp>
        <p:nvCxnSpPr>
          <p:cNvPr id="151" name="Straight Connector 121"/>
          <p:cNvCxnSpPr/>
          <p:nvPr/>
        </p:nvCxnSpPr>
        <p:spPr>
          <a:xfrm>
            <a:off x="10928880" y="-37440"/>
            <a:ext cx="360" cy="3824280"/>
          </a:xfrm>
          <a:prstGeom prst="straightConnector1">
            <a:avLst/>
          </a:prstGeom>
          <a:ln>
            <a:solidFill>
              <a:srgbClr val="4EA72E">
                <a:lumMod val="75000"/>
              </a:srgbClr>
            </a:solidFill>
          </a:ln>
        </p:spPr>
      </p:cxnSp>
      <p:sp>
        <p:nvSpPr>
          <p:cNvPr id="152" name="TextBox 124"/>
          <p:cNvSpPr/>
          <p:nvPr/>
        </p:nvSpPr>
        <p:spPr>
          <a:xfrm>
            <a:off x="7691760" y="1167840"/>
            <a:ext cx="14065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Newtonian Noise</a:t>
            </a:r>
            <a:br>
              <a:rPr sz="1200"/>
            </a:b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Keep-out Zone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TextBox 125"/>
          <p:cNvSpPr/>
          <p:nvPr/>
        </p:nvSpPr>
        <p:spPr>
          <a:xfrm rot="16200000">
            <a:off x="9013320" y="2169000"/>
            <a:ext cx="14068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Newtonian Noise</a:t>
            </a:r>
            <a:br>
              <a:rPr sz="1200"/>
            </a:br>
            <a:r>
              <a:rPr lang="en-US" sz="1200" b="0" strike="noStrike" spc="-1">
                <a:solidFill>
                  <a:schemeClr val="dk1"/>
                </a:solidFill>
                <a:latin typeface="Aptos"/>
              </a:rPr>
              <a:t>Keep-out Zone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</a:majorFont>
      <a:minorFont>
        <a:latin typeface="Aptos" panose="0211000402020202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540</Words>
  <Application>Microsoft Macintosh PowerPoint</Application>
  <PresentationFormat>Widescreen</PresentationFormat>
  <Paragraphs>109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Aptos</vt:lpstr>
      <vt:lpstr>Aptos Display</vt:lpstr>
      <vt:lpstr>Arial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Draft: Initial Conceptual Layout Cosmic Explorer Corner Station</vt:lpstr>
      <vt:lpstr>PowerPoint Presentation</vt:lpstr>
      <vt:lpstr>Rationale</vt:lpstr>
      <vt:lpstr>Rationale in words</vt:lpstr>
      <vt:lpstr>PowerPoint Presentation</vt:lpstr>
      <vt:lpstr>PowerPoint Presentation</vt:lpstr>
      <vt:lpstr>Draft: Initial Conceptual Layout Cosmic Explorer Corner Station</vt:lpstr>
      <vt:lpstr>Cosmic Explorer Conceptual Vacuum Layout</vt:lpstr>
      <vt:lpstr>PowerPoint Presentation</vt:lpstr>
      <vt:lpstr>PowerPoint Presentation</vt:lpstr>
      <vt:lpstr>PowerPoint Presentation</vt:lpstr>
      <vt:lpstr>Pros, Cons</vt:lpstr>
      <vt:lpstr>Next on the list…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Conceptual Vacuum Chamber layout Proposal</dc:title>
  <dc:subject/>
  <dc:creator>Stefan Ballmer</dc:creator>
  <dc:description/>
  <cp:lastModifiedBy>Stefan Ballmer</cp:lastModifiedBy>
  <cp:revision>17</cp:revision>
  <cp:lastPrinted>2024-06-07T20:20:44Z</cp:lastPrinted>
  <dcterms:created xsi:type="dcterms:W3CDTF">2024-06-07T19:35:38Z</dcterms:created>
  <dcterms:modified xsi:type="dcterms:W3CDTF">2024-07-15T13:17:47Z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Widescreen</vt:lpwstr>
  </property>
  <property fmtid="{D5CDD505-2E9C-101B-9397-08002B2CF9AE}" pid="4" name="Slides">
    <vt:i4>7</vt:i4>
  </property>
</Properties>
</file>