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4v" ContentType="video/unknown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media/image101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58"/>
  </p:notesMasterIdLst>
  <p:handoutMasterIdLst>
    <p:handoutMasterId r:id="rId59"/>
  </p:handoutMasterIdLst>
  <p:sldIdLst>
    <p:sldId id="256" r:id="rId2"/>
    <p:sldId id="473" r:id="rId3"/>
    <p:sldId id="361" r:id="rId4"/>
    <p:sldId id="1215" r:id="rId5"/>
    <p:sldId id="1216" r:id="rId6"/>
    <p:sldId id="430" r:id="rId7"/>
    <p:sldId id="1213" r:id="rId8"/>
    <p:sldId id="447" r:id="rId9"/>
    <p:sldId id="398" r:id="rId10"/>
    <p:sldId id="1154" r:id="rId11"/>
    <p:sldId id="1188" r:id="rId12"/>
    <p:sldId id="1205" r:id="rId13"/>
    <p:sldId id="482" r:id="rId14"/>
    <p:sldId id="259" r:id="rId15"/>
    <p:sldId id="1211" r:id="rId16"/>
    <p:sldId id="1209" r:id="rId17"/>
    <p:sldId id="1191" r:id="rId18"/>
    <p:sldId id="1193" r:id="rId19"/>
    <p:sldId id="396" r:id="rId20"/>
    <p:sldId id="1194" r:id="rId21"/>
    <p:sldId id="391" r:id="rId22"/>
    <p:sldId id="745" r:id="rId23"/>
    <p:sldId id="465" r:id="rId24"/>
    <p:sldId id="1197" r:id="rId25"/>
    <p:sldId id="1196" r:id="rId26"/>
    <p:sldId id="567" r:id="rId27"/>
    <p:sldId id="751" r:id="rId28"/>
    <p:sldId id="463" r:id="rId29"/>
    <p:sldId id="483" r:id="rId30"/>
    <p:sldId id="1208" r:id="rId31"/>
    <p:sldId id="1212" r:id="rId32"/>
    <p:sldId id="1217" r:id="rId33"/>
    <p:sldId id="1198" r:id="rId34"/>
    <p:sldId id="1200" r:id="rId35"/>
    <p:sldId id="1199" r:id="rId36"/>
    <p:sldId id="549" r:id="rId37"/>
    <p:sldId id="1202" r:id="rId38"/>
    <p:sldId id="1207" r:id="rId39"/>
    <p:sldId id="300" r:id="rId40"/>
    <p:sldId id="551" r:id="rId41"/>
    <p:sldId id="1206" r:id="rId42"/>
    <p:sldId id="1218" r:id="rId43"/>
    <p:sldId id="303" r:id="rId44"/>
    <p:sldId id="1214" r:id="rId45"/>
    <p:sldId id="553" r:id="rId46"/>
    <p:sldId id="350" r:id="rId47"/>
    <p:sldId id="393" r:id="rId48"/>
    <p:sldId id="467" r:id="rId49"/>
    <p:sldId id="415" r:id="rId50"/>
    <p:sldId id="416" r:id="rId51"/>
    <p:sldId id="419" r:id="rId52"/>
    <p:sldId id="485" r:id="rId53"/>
    <p:sldId id="486" r:id="rId54"/>
    <p:sldId id="487" r:id="rId55"/>
    <p:sldId id="514" r:id="rId56"/>
    <p:sldId id="495" r:id="rId57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vid H Shoemaker" initials="DHS" lastIdx="1" clrIdx="0">
    <p:extLst>
      <p:ext uri="{19B8F6BF-5375-455C-9EA6-DF929625EA0E}">
        <p15:presenceInfo xmlns:p15="http://schemas.microsoft.com/office/powerpoint/2012/main" userId="S::dhs@mit.edu::d1b7f30c-ba33-40a1-a984-a45287c08bc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73427D"/>
    <a:srgbClr val="AE63BD"/>
    <a:srgbClr val="FF091A"/>
    <a:srgbClr val="1636FF"/>
    <a:srgbClr val="5EC950"/>
    <a:srgbClr val="484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45" autoAdjust="0"/>
    <p:restoredTop sz="94674"/>
  </p:normalViewPr>
  <p:slideViewPr>
    <p:cSldViewPr snapToGrid="0" snapToObjects="1">
      <p:cViewPr varScale="1">
        <p:scale>
          <a:sx n="165" d="100"/>
          <a:sy n="165" d="100"/>
        </p:scale>
        <p:origin x="496" y="1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6-23T16:08:42.634" idx="1">
    <p:pos x="10" y="10"/>
    <p:text/>
    <p:extLst>
      <p:ext uri="{C676402C-5697-4E1C-873F-D02D1690AC5C}">
        <p15:threadingInfo xmlns:p15="http://schemas.microsoft.com/office/powerpoint/2012/main" timeZoneBias="3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093ACB-4D09-D542-AB79-2D4FA773A1B5}" type="datetimeFigureOut">
              <a:rPr lang="en-US" smtClean="0"/>
              <a:t>6/30/22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EE7F62-D49D-E84C-8B60-FFA4929FF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3062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BC8468-9E36-F143-9933-1205C4525E11}" type="datetimeFigureOut">
              <a:rPr lang="en-US" smtClean="0"/>
              <a:t>6/30/22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DBB00D-6216-DF4B-8407-7912093665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152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592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DAAC89-DCE4-5348-A1A2-9EC25A13B942}" type="slidenum">
              <a:rPr lang="en-US" smtClean="0">
                <a:solidFill>
                  <a:prstClr val="black"/>
                </a:solidFill>
                <a:latin typeface="Calibri"/>
              </a:rPr>
              <a:pPr/>
              <a:t>9</a:t>
            </a:fld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6710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967A3C-C2E3-C148-B26E-F5910135373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0933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967A3C-C2E3-C148-B26E-F59101353739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68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0458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7987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778DADC-B733-3C47-B29C-DE21E814A4CE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46474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5655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9958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8434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0401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7050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13093ef4dd8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13093ef4dd8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13093ef4dd8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13093ef4dd8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51481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add5f5f3dd_0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add5f5f3dd_0_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gadd5f5f3dd_0_8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43</a:t>
            </a:fld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82714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B00D-6216-DF4B-8407-791209366541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444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  <a:lvl2pPr marL="3428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4D2E-4C85-BA42-B6D1-B356501F26B5}" type="datetime1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459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08FA-92C2-9146-A77F-04728D867FC0}" type="datetime1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07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8258E-A546-DF41-A961-F075AB56771F}" type="datetime1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034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D3919-D380-8642-9784-6E26F61287A1}" type="datetime1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923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1631156"/>
            <a:ext cx="4041775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44E16-F50B-B64C-AEB6-E60D2CB8D0E8}" type="datetime1">
              <a:rPr lang="en-US" smtClean="0"/>
              <a:t>6/30/22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352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6B5C-257D-714F-BD67-2563055EA6C7}" type="datetime1">
              <a:rPr lang="en-US" smtClean="0"/>
              <a:t>6/30/22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481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86FD4-5271-C149-A920-20E06A1D8582}" type="datetime1">
              <a:rPr lang="en-US" smtClean="0"/>
              <a:t>6/30/22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366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5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0" cy="438983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5" y="1076328"/>
            <a:ext cx="3008313" cy="3518297"/>
          </a:xfrm>
        </p:spPr>
        <p:txBody>
          <a:bodyPr/>
          <a:lstStyle>
            <a:lvl1pPr marL="0" indent="0">
              <a:buNone/>
              <a:defRPr sz="10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67AF4-3B36-D846-B6A6-C81C4BB74F55}" type="datetime1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166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7"/>
          </a:xfrm>
        </p:spPr>
        <p:txBody>
          <a:bodyPr/>
          <a:lstStyle>
            <a:lvl1pPr marL="0" indent="0">
              <a:buNone/>
              <a:defRPr sz="10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9E8CB-FAC9-4D44-86FE-BA79D4927B5F}" type="datetime1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001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A6805-8BCA-6B46-91CC-D055957131B0}" type="datetime1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LBNL - March 27, 2018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891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39EF1-9C3E-7B49-9AA0-B8B15001D627}" type="datetime1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LBNL - March 27, 2018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916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8317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5D86C06-A3C8-E14F-B763-4F0124C2B2AF}" type="datetime1">
              <a:rPr lang="en-US" smtClean="0"/>
              <a:t>6/30/22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E08999DA-6F64-BF45-B314-74E8F7222AA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596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dt="0"/>
  <p:txStyles>
    <p:titleStyle>
      <a:lvl1pPr algn="ctr" defTabSz="342892" rtl="0" eaLnBrk="1" latinLnBrk="0" hangingPunct="1">
        <a:spcBef>
          <a:spcPct val="0"/>
        </a:spcBef>
        <a:buNone/>
        <a:defRPr sz="33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257168" indent="-257168" algn="l" defTabSz="342892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1pPr>
      <a:lvl2pPr marL="557199" indent="-214308" algn="l" defTabSz="342892" rtl="0" eaLnBrk="1" latinLnBrk="0" hangingPunct="1">
        <a:spcBef>
          <a:spcPct val="20000"/>
        </a:spcBef>
        <a:buFont typeface="Arial"/>
        <a:buChar char="–"/>
        <a:defRPr sz="2000" kern="1200">
          <a:solidFill>
            <a:srgbClr val="FFFFFF"/>
          </a:solidFill>
          <a:latin typeface="+mn-lt"/>
          <a:ea typeface="+mn-ea"/>
          <a:cs typeface="+mn-cs"/>
        </a:defRPr>
      </a:lvl2pPr>
      <a:lvl3pPr marL="857228" indent="-171446" algn="l" defTabSz="342892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1200120" indent="-171446" algn="l" defTabSz="342892" rtl="0" eaLnBrk="1" latinLnBrk="0" hangingPunct="1">
        <a:spcBef>
          <a:spcPct val="20000"/>
        </a:spcBef>
        <a:buFont typeface="Arial"/>
        <a:buChar char="–"/>
        <a:defRPr sz="2000" kern="1200">
          <a:solidFill>
            <a:srgbClr val="FFFFFF"/>
          </a:solidFill>
          <a:latin typeface="+mn-lt"/>
          <a:ea typeface="+mn-ea"/>
          <a:cs typeface="+mn-cs"/>
        </a:defRPr>
      </a:lvl4pPr>
      <a:lvl5pPr marL="1543012" indent="-171446" algn="l" defTabSz="342892" rtl="0" eaLnBrk="1" latinLnBrk="0" hangingPunct="1">
        <a:spcBef>
          <a:spcPct val="20000"/>
        </a:spcBef>
        <a:buFont typeface="Arial"/>
        <a:buChar char="»"/>
        <a:defRPr sz="2000" kern="1200">
          <a:solidFill>
            <a:srgbClr val="FFFFFF"/>
          </a:solidFill>
          <a:latin typeface="+mn-lt"/>
          <a:ea typeface="+mn-ea"/>
          <a:cs typeface="+mn-cs"/>
        </a:defRPr>
      </a:lvl5pPr>
      <a:lvl6pPr marL="1885903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7.emf"/><Relationship Id="rId7" Type="http://schemas.openxmlformats.org/officeDocument/2006/relationships/image" Target="../media/image11.g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4v"/><Relationship Id="rId1" Type="http://schemas.microsoft.com/office/2007/relationships/media" Target="../media/media2.m4v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jp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jp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pdf/2111.03606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hyperlink" Target="https://arxiv.org/abs/2112.06861" TargetMode="External"/><Relationship Id="rId4" Type="http://schemas.openxmlformats.org/officeDocument/2006/relationships/hyperlink" Target="https://arxiv.org/abs/2111.0363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4v"/><Relationship Id="rId1" Type="http://schemas.microsoft.com/office/2007/relationships/media" Target="../media/media4.m4v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2.png"/><Relationship Id="rId4" Type="http://schemas.openxmlformats.org/officeDocument/2006/relationships/image" Target="../media/image3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g"/><Relationship Id="rId5" Type="http://schemas.openxmlformats.org/officeDocument/2006/relationships/image" Target="../media/image57.jpg"/><Relationship Id="rId4" Type="http://schemas.openxmlformats.org/officeDocument/2006/relationships/image" Target="../media/image56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7" Type="http://schemas.openxmlformats.org/officeDocument/2006/relationships/image" Target="../media/image66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hyperlink" Target="http://www.cosmicexplorer.org/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pdf/2001.00970.pdf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81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12" Type="http://schemas.openxmlformats.org/officeDocument/2006/relationships/image" Target="../media/image80.png"/><Relationship Id="rId2" Type="http://schemas.openxmlformats.org/officeDocument/2006/relationships/image" Target="../media/image71.png"/><Relationship Id="rId16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11" Type="http://schemas.openxmlformats.org/officeDocument/2006/relationships/image" Target="../media/image79.png"/><Relationship Id="rId5" Type="http://schemas.openxmlformats.org/officeDocument/2006/relationships/image" Target="../media/image74.png"/><Relationship Id="rId15" Type="http://schemas.openxmlformats.org/officeDocument/2006/relationships/image" Target="../media/image83.png"/><Relationship Id="rId10" Type="http://schemas.openxmlformats.org/officeDocument/2006/relationships/image" Target="../media/image78.png"/><Relationship Id="rId4" Type="http://schemas.openxmlformats.org/officeDocument/2006/relationships/image" Target="../media/image73.png"/><Relationship Id="rId9" Type="http://schemas.openxmlformats.org/officeDocument/2006/relationships/image" Target="../media/image77.png"/><Relationship Id="rId14" Type="http://schemas.openxmlformats.org/officeDocument/2006/relationships/image" Target="../media/image8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8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emf"/><Relationship Id="rId5" Type="http://schemas.openxmlformats.org/officeDocument/2006/relationships/image" Target="../media/image88.tiff"/><Relationship Id="rId4" Type="http://schemas.openxmlformats.org/officeDocument/2006/relationships/hyperlink" Target="https://www.cambridge.org/core/journals/publications-of-the-astronomical-society-of-australia/article/neutron-star-extreme-matter-observatory-a-kilohertzband-gravitationalwave-detector-in-the-global-network/B3C307959DB517A83CEEA867207C63D6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0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emf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sapublishing.org/ao/issue.cfm?volume=60&amp;issue=13" TargetMode="External"/><Relationship Id="rId5" Type="http://schemas.openxmlformats.org/officeDocument/2006/relationships/hyperlink" Target="https://www.osapublishing.org/ao/abstract.cfm?uri=ao-60-13-4047%20pp.%204047-4063%20(2021)" TargetMode="External"/><Relationship Id="rId4" Type="http://schemas.openxmlformats.org/officeDocument/2006/relationships/image" Target="../media/image95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hyperlink" Target="https://journals.aps.org/prl/abstract/10.1103/PhysRevLett.123.23110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ature.com/articles/s41586-020-2420-8" TargetMode="Externa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emf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1.jpg"/><Relationship Id="rId4" Type="http://schemas.openxmlformats.org/officeDocument/2006/relationships/image" Target="../media/image10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38677" y="1110427"/>
            <a:ext cx="9303269" cy="1102519"/>
          </a:xfrm>
        </p:spPr>
        <p:txBody>
          <a:bodyPr>
            <a:noAutofit/>
          </a:bodyPr>
          <a:lstStyle/>
          <a:p>
            <a:r>
              <a:rPr lang="en-US" b="1" dirty="0"/>
              <a:t>LIGO: a 1/10 scale model of Cosmic Explorer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94178" y="2674356"/>
            <a:ext cx="4800600" cy="1102519"/>
          </a:xfrm>
        </p:spPr>
        <p:txBody>
          <a:bodyPr>
            <a:normAutofit/>
          </a:bodyPr>
          <a:lstStyle/>
          <a:p>
            <a:r>
              <a:rPr lang="en-US" sz="1800" dirty="0"/>
              <a:t>David Shoemaker</a:t>
            </a:r>
          </a:p>
          <a:p>
            <a:r>
              <a:rPr lang="en-US" sz="1800" dirty="0"/>
              <a:t>MIT </a:t>
            </a:r>
            <a:r>
              <a:rPr lang="en-US" sz="1800" dirty="0" err="1"/>
              <a:t>Kavli</a:t>
            </a:r>
            <a:r>
              <a:rPr lang="en-US" sz="1800" dirty="0"/>
              <a:t> Institute – LIGO Laboratory</a:t>
            </a:r>
          </a:p>
          <a:p>
            <a:r>
              <a:rPr lang="en-US" sz="1600" dirty="0"/>
              <a:t>Slides from many CE and LIGO Collaborators!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53981" cy="75941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4769" y="4538594"/>
            <a:ext cx="3322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FF00"/>
                </a:solidFill>
              </a:rPr>
              <a:t>23 June 2022</a:t>
            </a:r>
          </a:p>
          <a:p>
            <a:pPr algn="ctr"/>
            <a:r>
              <a:rPr lang="en-US" sz="1200" dirty="0">
                <a:solidFill>
                  <a:srgbClr val="FFFF00"/>
                </a:solidFill>
              </a:rPr>
              <a:t>CE-G2200039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863972-D7E4-C84C-B6D7-4033BA7F6E6F}"/>
              </a:ext>
            </a:extLst>
          </p:cNvPr>
          <p:cNvSpPr txBox="1"/>
          <p:nvPr/>
        </p:nvSpPr>
        <p:spPr>
          <a:xfrm>
            <a:off x="877053" y="4203901"/>
            <a:ext cx="2658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FFFF00"/>
                </a:solidFill>
              </a:rPr>
              <a:t>Aspen Colloquium</a:t>
            </a:r>
          </a:p>
        </p:txBody>
      </p:sp>
      <p:pic>
        <p:nvPicPr>
          <p:cNvPr id="13" name="Picture 2" descr="https://lh3.googleusercontent.com/fGFRgen20Qg14yfnzdkIPj4NxPmJw36NwaposPa6jYm0bW5mguB0NJmYLZRLjgPyDDV3KRpGjSqncu0kg2Iohp8NaYh0TONVXZMpAF7Fbfjtw8m_GSJwNZ_1QcDGuDpmxbB-KkNdqgY">
            <a:extLst>
              <a:ext uri="{FF2B5EF4-FFF2-40B4-BE49-F238E27FC236}">
                <a16:creationId xmlns:a16="http://schemas.microsoft.com/office/drawing/2014/main" id="{BFCB7A1A-5270-DE4B-8BEC-05EC5D90C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0045" y="0"/>
            <a:ext cx="1032474" cy="104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s://lh6.googleusercontent.com/6n5ZrN5tVN9uRhulwTopgh1D1nT31qLEXmtdZYy4dFyLFfykr2ClAWYZgDGFRO2osoi1cqw6Fhv1p4YI6As8O-hA7JNtCV-M60SwzSFhuMIhJVKhg9cxL_2xUuGSPi7FfJbabHh2Fhrt">
            <a:extLst>
              <a:ext uri="{FF2B5EF4-FFF2-40B4-BE49-F238E27FC236}">
                <a16:creationId xmlns:a16="http://schemas.microsoft.com/office/drawing/2014/main" id="{5BE3A71B-8829-041C-5194-FBE3D7C6C2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414" y="46495"/>
            <a:ext cx="1383089" cy="840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CBC236B-48C2-BAE3-8184-CC187105ED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738" y="2131564"/>
            <a:ext cx="4840857" cy="282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140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5F78B-578E-4D46-A93D-0DB94E305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Roadmap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07530-4F37-DD48-A06D-E4689446E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0151"/>
            <a:ext cx="8580120" cy="3394472"/>
          </a:xfrm>
        </p:spPr>
        <p:txBody>
          <a:bodyPr>
            <a:normAutofit/>
          </a:bodyPr>
          <a:lstStyle/>
          <a:p>
            <a:r>
              <a:rPr lang="en-US" dirty="0"/>
              <a:t>Gravitational wave properties</a:t>
            </a:r>
          </a:p>
          <a:p>
            <a:r>
              <a:rPr lang="en-US" dirty="0"/>
              <a:t>Gravitational wave sources, present and future</a:t>
            </a:r>
          </a:p>
          <a:p>
            <a:r>
              <a:rPr lang="en-US" dirty="0"/>
              <a:t>Detector basics</a:t>
            </a:r>
          </a:p>
          <a:p>
            <a:r>
              <a:rPr lang="en-US" dirty="0"/>
              <a:t>Scaling for the future</a:t>
            </a:r>
          </a:p>
          <a:p>
            <a:r>
              <a:rPr lang="en-US" dirty="0"/>
              <a:t>Some Cosmic Explorer specifics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CBCC29-441C-4F4D-B868-48EB87DA2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481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un-Earth Gravity Well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20" y="485517"/>
            <a:ext cx="7857865" cy="44186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050530" y="4090746"/>
            <a:ext cx="51334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b="1" i="1" dirty="0">
                <a:solidFill>
                  <a:schemeClr val="bg1"/>
                </a:solidFill>
              </a:rPr>
              <a:t>“Space-time tells mass how to move, and Mass tells space-time how to curve.”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0" y="0"/>
            <a:ext cx="1522228" cy="131334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636" y="-8265"/>
            <a:ext cx="7150749" cy="1246373"/>
          </a:xfrm>
        </p:spPr>
        <p:txBody>
          <a:bodyPr>
            <a:normAutofit fontScale="90000"/>
          </a:bodyPr>
          <a:lstStyle/>
          <a:p>
            <a:br>
              <a:rPr lang="en-US" dirty="0">
                <a:solidFill>
                  <a:srgbClr val="FFFF00"/>
                </a:solidFill>
              </a:rPr>
            </a:br>
            <a:r>
              <a:rPr lang="en-US" dirty="0">
                <a:solidFill>
                  <a:srgbClr val="FFFF00"/>
                </a:solidFill>
              </a:rPr>
              <a:t>1915: Einstein formulates the </a:t>
            </a:r>
            <a:br>
              <a:rPr lang="en-US" dirty="0">
                <a:solidFill>
                  <a:srgbClr val="FFFF00"/>
                </a:solidFill>
              </a:rPr>
            </a:br>
            <a:r>
              <a:rPr lang="en-US" dirty="0">
                <a:solidFill>
                  <a:srgbClr val="FFFF00"/>
                </a:solidFill>
              </a:rPr>
              <a:t>Theory of General Relativity</a:t>
            </a:r>
            <a:br>
              <a:rPr lang="en-US" dirty="0">
                <a:solidFill>
                  <a:srgbClr val="FFFF00"/>
                </a:solidFill>
              </a:rPr>
            </a:b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3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1CB182-8B01-F245-BA81-A6E9BCCA85D8}"/>
              </a:ext>
            </a:extLst>
          </p:cNvPr>
          <p:cNvSpPr/>
          <p:nvPr/>
        </p:nvSpPr>
        <p:spPr>
          <a:xfrm>
            <a:off x="6300788" y="1375030"/>
            <a:ext cx="276463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b="1" dirty="0">
                <a:solidFill>
                  <a:schemeClr val="bg1"/>
                </a:solidFill>
              </a:rPr>
              <a:t>Gravity isn’t a force that acts </a:t>
            </a:r>
            <a:r>
              <a:rPr lang="en-US" altLang="en-US" b="1" u="sng" dirty="0">
                <a:solidFill>
                  <a:schemeClr val="bg1"/>
                </a:solidFill>
              </a:rPr>
              <a:t>in</a:t>
            </a:r>
            <a:r>
              <a:rPr lang="en-US" altLang="en-US" b="1" dirty="0">
                <a:solidFill>
                  <a:schemeClr val="bg1"/>
                </a:solidFill>
              </a:rPr>
              <a:t> space and time, but instead is </a:t>
            </a:r>
            <a:r>
              <a:rPr lang="en-US" altLang="en-US" b="1" u="sng" dirty="0">
                <a:solidFill>
                  <a:schemeClr val="bg1"/>
                </a:solidFill>
              </a:rPr>
              <a:t>built into the actual structure</a:t>
            </a:r>
            <a:r>
              <a:rPr lang="en-US" altLang="en-US" b="1" dirty="0">
                <a:solidFill>
                  <a:schemeClr val="bg1"/>
                </a:solidFill>
              </a:rPr>
              <a:t> of space and time.</a:t>
            </a:r>
          </a:p>
        </p:txBody>
      </p:sp>
    </p:spTree>
    <p:extLst>
      <p:ext uri="{BB962C8B-B14F-4D97-AF65-F5344CB8AC3E}">
        <p14:creationId xmlns:p14="http://schemas.microsoft.com/office/powerpoint/2010/main" val="365239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-32478"/>
            <a:ext cx="6172200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Properties of GR’s Gravitational Waves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4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105794" y="980007"/>
            <a:ext cx="38856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00"/>
                </a:solidFill>
              </a:rPr>
              <a:t>GW generation: </a:t>
            </a:r>
          </a:p>
          <a:p>
            <a:pPr algn="ctr"/>
            <a:r>
              <a:rPr lang="en-US" sz="1500" dirty="0">
                <a:solidFill>
                  <a:srgbClr val="FFFF00"/>
                </a:solidFill>
              </a:rPr>
              <a:t>lowest order radiation is quadrupole</a:t>
            </a:r>
          </a:p>
        </p:txBody>
      </p:sp>
      <p:pic>
        <p:nvPicPr>
          <p:cNvPr id="11" name="Picture 10" descr="latex-image-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533" y="1911856"/>
            <a:ext cx="1296485" cy="66112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566593" y="1669480"/>
            <a:ext cx="11025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i="1" dirty="0" err="1">
                <a:solidFill>
                  <a:srgbClr val="FFFF00"/>
                </a:solidFill>
              </a:rPr>
              <a:t>quadrupole</a:t>
            </a:r>
            <a:r>
              <a:rPr lang="en-US" sz="1350" i="1" dirty="0">
                <a:solidFill>
                  <a:srgbClr val="FFFF00"/>
                </a:solidFill>
              </a:rPr>
              <a:t> moment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49308" y="1640905"/>
            <a:ext cx="11025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i="1" dirty="0">
                <a:solidFill>
                  <a:srgbClr val="FFFF00"/>
                </a:solidFill>
              </a:rPr>
              <a:t>metric perturbation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6651592" y="2125654"/>
            <a:ext cx="168309" cy="11676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latex-image-1.pd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9" r="1"/>
          <a:stretch/>
        </p:blipFill>
        <p:spPr>
          <a:xfrm>
            <a:off x="3991922" y="4372705"/>
            <a:ext cx="4377051" cy="58457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144195" y="2644872"/>
            <a:ext cx="3661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00"/>
                </a:solidFill>
              </a:rPr>
              <a:t>Two masses m in a circular orbit at a distance </a:t>
            </a:r>
            <a:r>
              <a:rPr lang="en-US" sz="1500" i="1" dirty="0">
                <a:solidFill>
                  <a:srgbClr val="FFFF00"/>
                </a:solidFill>
                <a:latin typeface="Times" pitchFamily="2" charset="0"/>
              </a:rPr>
              <a:t>r</a:t>
            </a:r>
            <a:r>
              <a:rPr lang="en-US" sz="1500" dirty="0">
                <a:solidFill>
                  <a:srgbClr val="FFFF00"/>
                </a:solidFill>
              </a:rPr>
              <a:t> create a periodic strain </a:t>
            </a:r>
            <a:r>
              <a:rPr lang="en-US" sz="1500" i="1" dirty="0">
                <a:solidFill>
                  <a:srgbClr val="FFFF00"/>
                </a:solidFill>
                <a:latin typeface="Times" pitchFamily="2" charset="0"/>
              </a:rPr>
              <a:t>h</a:t>
            </a:r>
            <a:r>
              <a:rPr lang="en-US" sz="1500" dirty="0">
                <a:solidFill>
                  <a:srgbClr val="FFFF00"/>
                </a:solidFill>
              </a:rPr>
              <a:t> in space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1562100" y="1295400"/>
            <a:ext cx="18473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350" dirty="0"/>
          </a:p>
        </p:txBody>
      </p:sp>
      <p:grpSp>
        <p:nvGrpSpPr>
          <p:cNvPr id="62" name="Group 20"/>
          <p:cNvGrpSpPr/>
          <p:nvPr/>
        </p:nvGrpSpPr>
        <p:grpSpPr>
          <a:xfrm>
            <a:off x="938132" y="749091"/>
            <a:ext cx="3337589" cy="1561150"/>
            <a:chOff x="6248598" y="606415"/>
            <a:chExt cx="2102380" cy="1603385"/>
          </a:xfrm>
        </p:grpSpPr>
        <p:pic>
          <p:nvPicPr>
            <p:cNvPr id="63" name="Picture 8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532531" y="990600"/>
              <a:ext cx="1495086" cy="1219200"/>
            </a:xfrm>
            <a:prstGeom prst="rect">
              <a:avLst/>
            </a:prstGeom>
            <a:ln w="19050">
              <a:solidFill>
                <a:schemeClr val="bg1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4" name="TextBox 63"/>
            <p:cNvSpPr txBox="1"/>
            <p:nvPr/>
          </p:nvSpPr>
          <p:spPr>
            <a:xfrm>
              <a:off x="6248598" y="606415"/>
              <a:ext cx="2102380" cy="237077"/>
            </a:xfrm>
            <a:prstGeom prst="rect">
              <a:avLst/>
            </a:prstGeom>
          </p:spPr>
          <p:txBody>
            <a:bodyPr vert="horz" wrap="squar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</a:pPr>
              <a:r>
                <a:rPr lang="en-US" sz="1050" dirty="0">
                  <a:solidFill>
                    <a:schemeClr val="bg1">
                      <a:lumMod val="95000"/>
                    </a:scheme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Binary Coalescence of two compact objects</a:t>
              </a:r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1045466" y="1993123"/>
            <a:ext cx="183443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i="1" dirty="0" err="1">
                <a:solidFill>
                  <a:srgbClr val="FFFFFF"/>
                </a:solidFill>
              </a:rPr>
              <a:t>f</a:t>
            </a:r>
            <a:r>
              <a:rPr lang="en-US" sz="1350" i="1" baseline="-25000" dirty="0" err="1">
                <a:solidFill>
                  <a:srgbClr val="FFFFFF"/>
                </a:solidFill>
              </a:rPr>
              <a:t>gw</a:t>
            </a:r>
            <a:r>
              <a:rPr lang="en-US" sz="1350" i="1" dirty="0">
                <a:solidFill>
                  <a:srgbClr val="FFFFFF"/>
                </a:solidFill>
              </a:rPr>
              <a:t> = 2 x </a:t>
            </a:r>
            <a:r>
              <a:rPr lang="en-US" sz="1350" i="1" dirty="0" err="1">
                <a:solidFill>
                  <a:srgbClr val="FFFFFF"/>
                </a:solidFill>
              </a:rPr>
              <a:t>f</a:t>
            </a:r>
            <a:r>
              <a:rPr lang="en-US" sz="1350" i="1" baseline="-25000" dirty="0" err="1">
                <a:solidFill>
                  <a:srgbClr val="FFFFFF"/>
                </a:solidFill>
              </a:rPr>
              <a:t>orbital</a:t>
            </a:r>
            <a:endParaRPr lang="en-US" sz="1350" i="1" dirty="0">
              <a:solidFill>
                <a:srgbClr val="FFFFFF"/>
              </a:solidFill>
            </a:endParaRPr>
          </a:p>
        </p:txBody>
      </p:sp>
      <p:cxnSp>
        <p:nvCxnSpPr>
          <p:cNvPr id="65" name="Straight Arrow Connector 64"/>
          <p:cNvCxnSpPr/>
          <p:nvPr/>
        </p:nvCxnSpPr>
        <p:spPr>
          <a:xfrm>
            <a:off x="5012207" y="2123832"/>
            <a:ext cx="236071" cy="118585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6" name="Picture 65" descr="latex-image-1.pd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100"/>
          <a:stretch/>
        </p:blipFill>
        <p:spPr>
          <a:xfrm>
            <a:off x="4857750" y="3147255"/>
            <a:ext cx="2333625" cy="584570"/>
          </a:xfrm>
          <a:prstGeom prst="rect">
            <a:avLst/>
          </a:prstGeom>
        </p:spPr>
      </p:pic>
      <p:pic>
        <p:nvPicPr>
          <p:cNvPr id="74" name="Picture 7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635" y="3848026"/>
            <a:ext cx="1197265" cy="1197265"/>
          </a:xfrm>
          <a:prstGeom prst="rect">
            <a:avLst/>
          </a:prstGeom>
        </p:spPr>
      </p:pic>
      <p:sp>
        <p:nvSpPr>
          <p:cNvPr id="78" name="TextBox 77"/>
          <p:cNvSpPr txBox="1"/>
          <p:nvPr/>
        </p:nvSpPr>
        <p:spPr>
          <a:xfrm>
            <a:off x="1609209" y="3142951"/>
            <a:ext cx="20632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Distance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i="1" dirty="0">
                <a:solidFill>
                  <a:srgbClr val="00B0F0"/>
                </a:solidFill>
                <a:latin typeface="Times" pitchFamily="2" charset="0"/>
              </a:rPr>
              <a:t>r</a:t>
            </a:r>
          </a:p>
          <a:p>
            <a:r>
              <a:rPr lang="en-US" dirty="0">
                <a:solidFill>
                  <a:schemeClr val="bg1"/>
                </a:solidFill>
              </a:rPr>
              <a:t>Speed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i="1" dirty="0">
                <a:solidFill>
                  <a:srgbClr val="00B0F0"/>
                </a:solidFill>
                <a:latin typeface="Times" pitchFamily="2" charset="0"/>
              </a:rPr>
              <a:t>c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000983" y="1350389"/>
            <a:ext cx="443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chemeClr val="bg1"/>
                </a:solidFill>
                <a:latin typeface="Times" pitchFamily="2" charset="0"/>
              </a:rPr>
              <a:t>m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779993" y="1630986"/>
            <a:ext cx="443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chemeClr val="bg1"/>
                </a:solidFill>
                <a:latin typeface="Times" pitchFamily="2" charset="0"/>
              </a:rPr>
              <a:t>m</a:t>
            </a:r>
          </a:p>
        </p:txBody>
      </p:sp>
      <p:grpSp>
        <p:nvGrpSpPr>
          <p:cNvPr id="25" name="Group 24"/>
          <p:cNvGrpSpPr/>
          <p:nvPr/>
        </p:nvGrpSpPr>
        <p:grpSpPr>
          <a:xfrm rot="16200000">
            <a:off x="463770" y="2568654"/>
            <a:ext cx="1667999" cy="1313916"/>
            <a:chOff x="2857500" y="3705264"/>
            <a:chExt cx="2722762" cy="2162136"/>
          </a:xfrm>
        </p:grpSpPr>
        <p:pic>
          <p:nvPicPr>
            <p:cNvPr id="26" name="Picture 42" descr="grav+PolAnim"/>
            <p:cNvPicPr>
              <a:picLocks noChangeAspect="1" noChangeArrowheads="1" noCrop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56264" y="3705264"/>
              <a:ext cx="2223998" cy="175101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7" name="Straight Arrow Connector 26"/>
            <p:cNvCxnSpPr/>
            <p:nvPr/>
          </p:nvCxnSpPr>
          <p:spPr>
            <a:xfrm flipH="1" flipV="1">
              <a:off x="2857500" y="4476750"/>
              <a:ext cx="2343150" cy="1390650"/>
            </a:xfrm>
            <a:prstGeom prst="straightConnector1">
              <a:avLst/>
            </a:prstGeom>
            <a:ln>
              <a:solidFill>
                <a:srgbClr val="FFFFFF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D410E359-7CCF-9C68-BD7C-2D6E430EC337}"/>
              </a:ext>
            </a:extLst>
          </p:cNvPr>
          <p:cNvSpPr txBox="1"/>
          <p:nvPr/>
        </p:nvSpPr>
        <p:spPr>
          <a:xfrm>
            <a:off x="4193982" y="3700558"/>
            <a:ext cx="3661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00"/>
                </a:solidFill>
              </a:rPr>
              <a:t>About once a week, </a:t>
            </a:r>
          </a:p>
          <a:p>
            <a:pPr algn="ctr"/>
            <a:r>
              <a:rPr lang="en-US" sz="1500" dirty="0">
                <a:solidFill>
                  <a:srgbClr val="FFFF00"/>
                </a:solidFill>
              </a:rPr>
              <a:t>a wave passes with this characteristic strain:</a:t>
            </a:r>
          </a:p>
        </p:txBody>
      </p:sp>
    </p:spTree>
    <p:extLst>
      <p:ext uri="{BB962C8B-B14F-4D97-AF65-F5344CB8AC3E}">
        <p14:creationId xmlns:p14="http://schemas.microsoft.com/office/powerpoint/2010/main" val="2995361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A420BF6A-B8B4-8EED-46FA-8DA2D06A52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4863" y="3163849"/>
            <a:ext cx="2448459" cy="657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-32478"/>
            <a:ext cx="6172200" cy="857250"/>
          </a:xfrm>
        </p:spPr>
        <p:txBody>
          <a:bodyPr/>
          <a:lstStyle/>
          <a:p>
            <a:r>
              <a:rPr lang="en-US" dirty="0"/>
              <a:t>Gravitational Wave Properties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5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105794" y="980007"/>
            <a:ext cx="38856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00"/>
                </a:solidFill>
              </a:rPr>
              <a:t>GW generation: </a:t>
            </a:r>
          </a:p>
          <a:p>
            <a:pPr algn="ctr"/>
            <a:r>
              <a:rPr lang="en-US" sz="1500" dirty="0">
                <a:solidFill>
                  <a:srgbClr val="FFFF00"/>
                </a:solidFill>
              </a:rPr>
              <a:t>lowest order radiation is quadrupole</a:t>
            </a:r>
          </a:p>
        </p:txBody>
      </p:sp>
      <p:pic>
        <p:nvPicPr>
          <p:cNvPr id="11" name="Picture 10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533" y="1911856"/>
            <a:ext cx="1296485" cy="66112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566593" y="1669480"/>
            <a:ext cx="11025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i="1" dirty="0" err="1">
                <a:solidFill>
                  <a:srgbClr val="FFFF00"/>
                </a:solidFill>
              </a:rPr>
              <a:t>quadrupole</a:t>
            </a:r>
            <a:r>
              <a:rPr lang="en-US" sz="1350" i="1" dirty="0">
                <a:solidFill>
                  <a:srgbClr val="FFFF00"/>
                </a:solidFill>
              </a:rPr>
              <a:t> moment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49308" y="1640905"/>
            <a:ext cx="11025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i="1" dirty="0">
                <a:solidFill>
                  <a:srgbClr val="FFFF00"/>
                </a:solidFill>
              </a:rPr>
              <a:t>metric perturbation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6651592" y="2125654"/>
            <a:ext cx="168309" cy="11676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latex-image-1.pdf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9" r="1"/>
          <a:stretch/>
        </p:blipFill>
        <p:spPr>
          <a:xfrm>
            <a:off x="3991922" y="4372705"/>
            <a:ext cx="4377051" cy="58457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144195" y="2644872"/>
            <a:ext cx="3661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00"/>
                </a:solidFill>
              </a:rPr>
              <a:t>Two masses m in a circular orbit at a distance </a:t>
            </a:r>
            <a:r>
              <a:rPr lang="en-US" sz="1500" i="1" dirty="0">
                <a:solidFill>
                  <a:srgbClr val="FFFF00"/>
                </a:solidFill>
                <a:latin typeface="Times" pitchFamily="2" charset="0"/>
              </a:rPr>
              <a:t>r</a:t>
            </a:r>
            <a:r>
              <a:rPr lang="en-US" sz="1500" dirty="0">
                <a:solidFill>
                  <a:srgbClr val="FFFF00"/>
                </a:solidFill>
              </a:rPr>
              <a:t> create a periodic strain </a:t>
            </a:r>
            <a:r>
              <a:rPr lang="en-US" sz="1500" i="1" dirty="0">
                <a:solidFill>
                  <a:srgbClr val="FFFF00"/>
                </a:solidFill>
                <a:latin typeface="Times" pitchFamily="2" charset="0"/>
              </a:rPr>
              <a:t>h</a:t>
            </a:r>
            <a:r>
              <a:rPr lang="en-US" sz="1500" dirty="0">
                <a:solidFill>
                  <a:srgbClr val="FFFF00"/>
                </a:solidFill>
              </a:rPr>
              <a:t> in space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1562100" y="1295400"/>
            <a:ext cx="18473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350" dirty="0"/>
          </a:p>
        </p:txBody>
      </p:sp>
      <p:grpSp>
        <p:nvGrpSpPr>
          <p:cNvPr id="62" name="Group 20"/>
          <p:cNvGrpSpPr/>
          <p:nvPr/>
        </p:nvGrpSpPr>
        <p:grpSpPr>
          <a:xfrm>
            <a:off x="938132" y="749091"/>
            <a:ext cx="3337589" cy="1561150"/>
            <a:chOff x="6248598" y="606415"/>
            <a:chExt cx="2102380" cy="1603385"/>
          </a:xfrm>
        </p:grpSpPr>
        <p:pic>
          <p:nvPicPr>
            <p:cNvPr id="63" name="Picture 8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532531" y="990600"/>
              <a:ext cx="1495086" cy="1219200"/>
            </a:xfrm>
            <a:prstGeom prst="rect">
              <a:avLst/>
            </a:prstGeom>
            <a:ln w="19050">
              <a:solidFill>
                <a:schemeClr val="bg1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4" name="TextBox 63"/>
            <p:cNvSpPr txBox="1"/>
            <p:nvPr/>
          </p:nvSpPr>
          <p:spPr>
            <a:xfrm>
              <a:off x="6248598" y="606415"/>
              <a:ext cx="2102380" cy="237077"/>
            </a:xfrm>
            <a:prstGeom prst="rect">
              <a:avLst/>
            </a:prstGeom>
          </p:spPr>
          <p:txBody>
            <a:bodyPr vert="horz" wrap="squar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</a:pPr>
              <a:r>
                <a:rPr lang="en-US" sz="1050" dirty="0">
                  <a:solidFill>
                    <a:schemeClr val="bg1">
                      <a:lumMod val="95000"/>
                    </a:scheme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Binary Coalescence of two compact objects</a:t>
              </a:r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1045466" y="1993123"/>
            <a:ext cx="183443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i="1" dirty="0" err="1">
                <a:solidFill>
                  <a:srgbClr val="FFFFFF"/>
                </a:solidFill>
              </a:rPr>
              <a:t>f</a:t>
            </a:r>
            <a:r>
              <a:rPr lang="en-US" sz="1350" i="1" baseline="-25000" dirty="0" err="1">
                <a:solidFill>
                  <a:srgbClr val="FFFFFF"/>
                </a:solidFill>
              </a:rPr>
              <a:t>gw</a:t>
            </a:r>
            <a:r>
              <a:rPr lang="en-US" sz="1350" i="1" dirty="0">
                <a:solidFill>
                  <a:srgbClr val="FFFFFF"/>
                </a:solidFill>
              </a:rPr>
              <a:t> = 2 x </a:t>
            </a:r>
            <a:r>
              <a:rPr lang="en-US" sz="1350" i="1" dirty="0" err="1">
                <a:solidFill>
                  <a:srgbClr val="FFFFFF"/>
                </a:solidFill>
              </a:rPr>
              <a:t>f</a:t>
            </a:r>
            <a:r>
              <a:rPr lang="en-US" sz="1350" i="1" baseline="-25000" dirty="0" err="1">
                <a:solidFill>
                  <a:srgbClr val="FFFFFF"/>
                </a:solidFill>
              </a:rPr>
              <a:t>orbital</a:t>
            </a:r>
            <a:endParaRPr lang="en-US" sz="1350" i="1" dirty="0">
              <a:solidFill>
                <a:srgbClr val="FFFFFF"/>
              </a:solidFill>
            </a:endParaRPr>
          </a:p>
        </p:txBody>
      </p:sp>
      <p:cxnSp>
        <p:nvCxnSpPr>
          <p:cNvPr id="65" name="Straight Arrow Connector 64"/>
          <p:cNvCxnSpPr/>
          <p:nvPr/>
        </p:nvCxnSpPr>
        <p:spPr>
          <a:xfrm>
            <a:off x="5012207" y="2123832"/>
            <a:ext cx="236071" cy="118585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4" name="Picture 7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35" y="3848026"/>
            <a:ext cx="1197265" cy="1197265"/>
          </a:xfrm>
          <a:prstGeom prst="rect">
            <a:avLst/>
          </a:prstGeom>
        </p:spPr>
      </p:pic>
      <p:sp>
        <p:nvSpPr>
          <p:cNvPr id="78" name="TextBox 77"/>
          <p:cNvSpPr txBox="1"/>
          <p:nvPr/>
        </p:nvSpPr>
        <p:spPr>
          <a:xfrm>
            <a:off x="1609209" y="3142951"/>
            <a:ext cx="20632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Distance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i="1" dirty="0">
                <a:solidFill>
                  <a:srgbClr val="00B0F0"/>
                </a:solidFill>
                <a:latin typeface="Times" pitchFamily="2" charset="0"/>
              </a:rPr>
              <a:t>r</a:t>
            </a:r>
          </a:p>
          <a:p>
            <a:r>
              <a:rPr lang="en-US" dirty="0">
                <a:solidFill>
                  <a:schemeClr val="bg1"/>
                </a:solidFill>
              </a:rPr>
              <a:t>Speed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i="1" dirty="0">
                <a:solidFill>
                  <a:srgbClr val="00B0F0"/>
                </a:solidFill>
                <a:latin typeface="Times" pitchFamily="2" charset="0"/>
              </a:rPr>
              <a:t>c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000983" y="1350389"/>
            <a:ext cx="443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chemeClr val="bg1"/>
                </a:solidFill>
                <a:latin typeface="Times" pitchFamily="2" charset="0"/>
              </a:rPr>
              <a:t>m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779993" y="1630986"/>
            <a:ext cx="443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chemeClr val="bg1"/>
                </a:solidFill>
                <a:latin typeface="Times" pitchFamily="2" charset="0"/>
              </a:rPr>
              <a:t>m</a:t>
            </a:r>
          </a:p>
        </p:txBody>
      </p:sp>
      <p:grpSp>
        <p:nvGrpSpPr>
          <p:cNvPr id="25" name="Group 24"/>
          <p:cNvGrpSpPr/>
          <p:nvPr/>
        </p:nvGrpSpPr>
        <p:grpSpPr>
          <a:xfrm rot="16200000">
            <a:off x="463770" y="2568654"/>
            <a:ext cx="1667999" cy="1313916"/>
            <a:chOff x="2857500" y="3705264"/>
            <a:chExt cx="2722762" cy="2162136"/>
          </a:xfrm>
        </p:grpSpPr>
        <p:pic>
          <p:nvPicPr>
            <p:cNvPr id="26" name="Picture 42" descr="grav+PolAnim"/>
            <p:cNvPicPr>
              <a:picLocks noChangeAspect="1" noChangeArrowheads="1" noCrop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56264" y="3705264"/>
              <a:ext cx="2223998" cy="175101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7" name="Straight Arrow Connector 26"/>
            <p:cNvCxnSpPr/>
            <p:nvPr/>
          </p:nvCxnSpPr>
          <p:spPr>
            <a:xfrm flipH="1" flipV="1">
              <a:off x="2857500" y="4476750"/>
              <a:ext cx="2343150" cy="1390650"/>
            </a:xfrm>
            <a:prstGeom prst="straightConnector1">
              <a:avLst/>
            </a:prstGeom>
            <a:ln>
              <a:solidFill>
                <a:srgbClr val="FFFFFF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0A116D3-3951-E019-828D-7C849509F073}"/>
              </a:ext>
            </a:extLst>
          </p:cNvPr>
          <p:cNvSpPr/>
          <p:nvPr/>
        </p:nvSpPr>
        <p:spPr>
          <a:xfrm>
            <a:off x="3922104" y="4436648"/>
            <a:ext cx="1185621" cy="441702"/>
          </a:xfrm>
          <a:prstGeom prst="roundRect">
            <a:avLst/>
          </a:prstGeom>
          <a:noFill/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410E359-7CCF-9C68-BD7C-2D6E430EC337}"/>
              </a:ext>
            </a:extLst>
          </p:cNvPr>
          <p:cNvSpPr txBox="1"/>
          <p:nvPr/>
        </p:nvSpPr>
        <p:spPr>
          <a:xfrm>
            <a:off x="4193982" y="3700558"/>
            <a:ext cx="3661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00"/>
                </a:solidFill>
              </a:rPr>
              <a:t>About once a week, </a:t>
            </a:r>
          </a:p>
          <a:p>
            <a:pPr algn="ctr"/>
            <a:r>
              <a:rPr lang="en-US" sz="1500" dirty="0">
                <a:solidFill>
                  <a:srgbClr val="FFFF00"/>
                </a:solidFill>
              </a:rPr>
              <a:t>a wave passes with this characteristic strain:</a:t>
            </a:r>
          </a:p>
        </p:txBody>
      </p:sp>
    </p:spTree>
    <p:extLst>
      <p:ext uri="{BB962C8B-B14F-4D97-AF65-F5344CB8AC3E}">
        <p14:creationId xmlns:p14="http://schemas.microsoft.com/office/powerpoint/2010/main" val="3085849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W_vid_1509_005_AR_E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80953" y="569662"/>
            <a:ext cx="4015216" cy="225856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45"/>
          <a:stretch/>
        </p:blipFill>
        <p:spPr>
          <a:xfrm>
            <a:off x="1542936" y="3267517"/>
            <a:ext cx="2347276" cy="1666435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4000269" y="3474569"/>
            <a:ext cx="44618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FF"/>
                </a:solidFill>
              </a:rPr>
              <a:t>Amplitude of the gravitational wave strain is 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h =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Δ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L/L</a:t>
            </a:r>
          </a:p>
          <a:p>
            <a:pPr algn="ctr"/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Δ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=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 h L</a:t>
            </a:r>
          </a:p>
          <a:p>
            <a:pPr algn="ctr"/>
            <a:r>
              <a:rPr lang="en-US" sz="1500" dirty="0">
                <a:solidFill>
                  <a:srgbClr val="FFFFFF"/>
                </a:solidFill>
              </a:rPr>
              <a:t>Big 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 </a:t>
            </a:r>
            <a:r>
              <a:rPr lang="en-US" sz="1500" dirty="0">
                <a:solidFill>
                  <a:srgbClr val="FFFFFF"/>
                </a:solidFill>
              </a:rPr>
              <a:t>makes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Δ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</a:t>
            </a:r>
            <a:r>
              <a:rPr lang="en-US" sz="1500" dirty="0">
                <a:solidFill>
                  <a:srgbClr val="FFFFFF"/>
                </a:solidFill>
              </a:rPr>
              <a:t> easier to measure; current detectors have 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 =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 4 km, so from our two-mass example  </a:t>
            </a:r>
          </a:p>
          <a:p>
            <a:pPr algn="ctr"/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~10</a:t>
            </a:r>
            <a:r>
              <a:rPr lang="en-US" sz="1500" baseline="30000" dirty="0">
                <a:solidFill>
                  <a:srgbClr val="FFFFFF"/>
                </a:solidFill>
                <a:latin typeface="Times" pitchFamily="2" charset="0"/>
              </a:rPr>
              <a:t>-21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 x ~10</a:t>
            </a:r>
            <a:r>
              <a:rPr lang="en-US" sz="1500" baseline="30000" dirty="0">
                <a:solidFill>
                  <a:srgbClr val="FFFFFF"/>
                </a:solidFill>
                <a:latin typeface="Times" pitchFamily="2" charset="0"/>
              </a:rPr>
              <a:t>3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 = ~ 10</a:t>
            </a:r>
            <a:r>
              <a:rPr lang="en-US" sz="1500" baseline="30000" dirty="0">
                <a:solidFill>
                  <a:srgbClr val="FFFFFF"/>
                </a:solidFill>
                <a:latin typeface="Times" pitchFamily="2" charset="0"/>
              </a:rPr>
              <a:t>-18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m</a:t>
            </a:r>
            <a:endParaRPr lang="en-US" sz="1500" dirty="0">
              <a:solidFill>
                <a:srgbClr val="FFFFFF"/>
              </a:solidFill>
            </a:endParaRPr>
          </a:p>
          <a:p>
            <a:pPr algn="ctr"/>
            <a:endParaRPr lang="en-US" sz="1500" i="1" dirty="0">
              <a:solidFill>
                <a:srgbClr val="FFFFFF"/>
              </a:solidFill>
              <a:latin typeface="Times" pitchFamily="2" charset="0"/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2142068" y="3632644"/>
            <a:ext cx="0" cy="505427"/>
          </a:xfrm>
          <a:prstGeom prst="straightConnector1">
            <a:avLst/>
          </a:prstGeom>
          <a:ln>
            <a:solidFill>
              <a:srgbClr val="FFFFFF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151596" y="3751657"/>
            <a:ext cx="24434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solidFill>
                  <a:srgbClr val="FFFFFF"/>
                </a:solidFill>
              </a:rPr>
              <a:t>L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H="1">
            <a:off x="3317401" y="3417884"/>
            <a:ext cx="2312" cy="188015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 flipV="1">
            <a:off x="3637852" y="4083555"/>
            <a:ext cx="203456" cy="1295"/>
          </a:xfrm>
          <a:prstGeom prst="straightConnector1">
            <a:avLst/>
          </a:prstGeom>
          <a:ln>
            <a:solidFill>
              <a:srgbClr val="FFFFFF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" y="89952"/>
            <a:ext cx="8913181" cy="857250"/>
          </a:xfrm>
        </p:spPr>
        <p:txBody>
          <a:bodyPr>
            <a:noAutofit/>
          </a:bodyPr>
          <a:lstStyle/>
          <a:p>
            <a:r>
              <a:rPr lang="en-US" dirty="0"/>
              <a:t>Stretching and squeezing of space-time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520267" y="3294201"/>
            <a:ext cx="553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ΔL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66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7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W_vid_1509_005_AR_E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80953" y="569662"/>
            <a:ext cx="4015216" cy="225856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45"/>
          <a:stretch/>
        </p:blipFill>
        <p:spPr>
          <a:xfrm>
            <a:off x="1542936" y="3267517"/>
            <a:ext cx="2347276" cy="1666435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4000269" y="3474569"/>
            <a:ext cx="44618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>
                <a:solidFill>
                  <a:srgbClr val="FFFFFF"/>
                </a:solidFill>
              </a:rPr>
              <a:t>Amplitude of the gravitational wave strain is 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h =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Δ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L/L</a:t>
            </a:r>
          </a:p>
          <a:p>
            <a:pPr algn="ctr"/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Δ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=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 h L</a:t>
            </a:r>
          </a:p>
          <a:p>
            <a:pPr algn="ctr"/>
            <a:r>
              <a:rPr lang="en-US" sz="1500" dirty="0">
                <a:solidFill>
                  <a:srgbClr val="FFFFFF"/>
                </a:solidFill>
              </a:rPr>
              <a:t>Big 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 </a:t>
            </a:r>
            <a:r>
              <a:rPr lang="en-US" sz="1500" dirty="0">
                <a:solidFill>
                  <a:srgbClr val="FFFFFF"/>
                </a:solidFill>
              </a:rPr>
              <a:t>makes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Δ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</a:t>
            </a:r>
            <a:r>
              <a:rPr lang="en-US" sz="1500" dirty="0">
                <a:solidFill>
                  <a:srgbClr val="FFFFFF"/>
                </a:solidFill>
              </a:rPr>
              <a:t> easier to measure; current detectors have </a:t>
            </a:r>
            <a:r>
              <a:rPr lang="en-US" sz="1500" i="1" dirty="0">
                <a:solidFill>
                  <a:srgbClr val="FFFFFF"/>
                </a:solidFill>
                <a:latin typeface="Times" pitchFamily="2" charset="0"/>
              </a:rPr>
              <a:t>L =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 4 km, so from our two-mass example  </a:t>
            </a:r>
          </a:p>
          <a:p>
            <a:pPr algn="ctr"/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~10</a:t>
            </a:r>
            <a:r>
              <a:rPr lang="en-US" sz="1500" baseline="30000" dirty="0">
                <a:solidFill>
                  <a:srgbClr val="FFFFFF"/>
                </a:solidFill>
                <a:latin typeface="Times" pitchFamily="2" charset="0"/>
              </a:rPr>
              <a:t>-21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 x ~10</a:t>
            </a:r>
            <a:r>
              <a:rPr lang="en-US" sz="1500" baseline="30000" dirty="0">
                <a:solidFill>
                  <a:srgbClr val="FFFFFF"/>
                </a:solidFill>
                <a:latin typeface="Times" pitchFamily="2" charset="0"/>
              </a:rPr>
              <a:t>3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 = ~ 10</a:t>
            </a:r>
            <a:r>
              <a:rPr lang="en-US" sz="1500" baseline="30000" dirty="0">
                <a:solidFill>
                  <a:srgbClr val="FFFFFF"/>
                </a:solidFill>
                <a:latin typeface="Times" pitchFamily="2" charset="0"/>
              </a:rPr>
              <a:t>-18 </a:t>
            </a:r>
            <a:r>
              <a:rPr lang="en-US" sz="1500" dirty="0">
                <a:solidFill>
                  <a:srgbClr val="FFFFFF"/>
                </a:solidFill>
                <a:latin typeface="Times" pitchFamily="2" charset="0"/>
              </a:rPr>
              <a:t>m</a:t>
            </a:r>
            <a:endParaRPr lang="en-US" sz="1500" dirty="0">
              <a:solidFill>
                <a:srgbClr val="FFFFFF"/>
              </a:solidFill>
            </a:endParaRPr>
          </a:p>
          <a:p>
            <a:pPr algn="ctr"/>
            <a:endParaRPr lang="en-US" sz="1500" i="1" dirty="0">
              <a:solidFill>
                <a:srgbClr val="FFFFFF"/>
              </a:solidFill>
              <a:latin typeface="Times" pitchFamily="2" charset="0"/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2142068" y="3632644"/>
            <a:ext cx="0" cy="505427"/>
          </a:xfrm>
          <a:prstGeom prst="straightConnector1">
            <a:avLst/>
          </a:prstGeom>
          <a:ln>
            <a:solidFill>
              <a:srgbClr val="FFFFFF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151596" y="3751657"/>
            <a:ext cx="24434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solidFill>
                  <a:srgbClr val="FFFFFF"/>
                </a:solidFill>
              </a:rPr>
              <a:t>L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H="1">
            <a:off x="3317401" y="3417884"/>
            <a:ext cx="2312" cy="188015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 flipV="1">
            <a:off x="3637852" y="4083555"/>
            <a:ext cx="203456" cy="1295"/>
          </a:xfrm>
          <a:prstGeom prst="straightConnector1">
            <a:avLst/>
          </a:prstGeom>
          <a:ln>
            <a:solidFill>
              <a:srgbClr val="FFFFFF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" y="89952"/>
            <a:ext cx="8913181" cy="857250"/>
          </a:xfrm>
        </p:spPr>
        <p:txBody>
          <a:bodyPr>
            <a:noAutofit/>
          </a:bodyPr>
          <a:lstStyle/>
          <a:p>
            <a:r>
              <a:rPr lang="en-US" dirty="0"/>
              <a:t>Stretching and squeezing of space-time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520267" y="3294201"/>
            <a:ext cx="553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ΔL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7</a:t>
            </a:fld>
            <a:endParaRPr lang="en-US" dirty="0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EB650477-B0AB-A303-2C69-68A21F85055D}"/>
              </a:ext>
            </a:extLst>
          </p:cNvPr>
          <p:cNvSpPr/>
          <p:nvPr/>
        </p:nvSpPr>
        <p:spPr>
          <a:xfrm>
            <a:off x="6428403" y="4399877"/>
            <a:ext cx="878980" cy="325066"/>
          </a:xfrm>
          <a:prstGeom prst="roundRect">
            <a:avLst/>
          </a:prstGeom>
          <a:noFill/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24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7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Black Hole Merger Simulation v2-1080p.m4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22677" r="19607"/>
          <a:stretch/>
        </p:blipFill>
        <p:spPr>
          <a:xfrm>
            <a:off x="382879" y="872847"/>
            <a:ext cx="4029964" cy="392759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5614" y="4800445"/>
            <a:ext cx="100734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solidFill>
                  <a:schemeClr val="bg1"/>
                </a:solidFill>
              </a:rPr>
              <a:t>GW150914</a:t>
            </a:r>
          </a:p>
        </p:txBody>
      </p:sp>
      <p:sp>
        <p:nvSpPr>
          <p:cNvPr id="9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481845" y="1022888"/>
            <a:ext cx="4372986" cy="3927598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1800" dirty="0"/>
              <a:t>First direct observation of the time-varying strain due to GWs</a:t>
            </a:r>
          </a:p>
          <a:p>
            <a:pPr lvl="1"/>
            <a:r>
              <a:rPr lang="en-US" sz="1800" dirty="0"/>
              <a:t>Hulse and Taylor deserved their Nobel!</a:t>
            </a:r>
          </a:p>
          <a:p>
            <a:r>
              <a:rPr lang="en-US" sz="1800" dirty="0"/>
              <a:t>Two black holes, 36 M</a:t>
            </a:r>
            <a:r>
              <a:rPr lang="en-US" sz="1800" baseline="-25000" dirty="0"/>
              <a:t>⦿  </a:t>
            </a:r>
            <a:r>
              <a:rPr lang="en-US" sz="1800" dirty="0"/>
              <a:t>and 29 M</a:t>
            </a:r>
            <a:r>
              <a:rPr lang="en-US" sz="1800" baseline="-25000" dirty="0"/>
              <a:t>⦿</a:t>
            </a:r>
            <a:r>
              <a:rPr lang="en-US" sz="1800" dirty="0"/>
              <a:t>, merged merged 1.3 billion years ago to form </a:t>
            </a:r>
            <a:r>
              <a:rPr lang="en-US" sz="1800" dirty="0">
                <a:solidFill>
                  <a:schemeClr val="bg1"/>
                </a:solidFill>
              </a:rPr>
              <a:t>a single black hole of 62 M</a:t>
            </a:r>
            <a:r>
              <a:rPr lang="en-US" sz="1800" baseline="-25000" dirty="0"/>
              <a:t> ⦿ </a:t>
            </a:r>
          </a:p>
          <a:p>
            <a:r>
              <a:rPr lang="en-US" sz="1800" dirty="0"/>
              <a:t>As they merged, the equivalent of 3 M</a:t>
            </a:r>
            <a:r>
              <a:rPr lang="en-US" sz="1800" baseline="-25000" dirty="0"/>
              <a:t> ⦿</a:t>
            </a:r>
            <a:r>
              <a:rPr lang="en-US" sz="1800" dirty="0"/>
              <a:t> was emitted in GW in ~0.2 sec</a:t>
            </a:r>
          </a:p>
          <a:p>
            <a:r>
              <a:rPr lang="en-US" sz="1800" dirty="0"/>
              <a:t>Was seen in the two </a:t>
            </a:r>
            <a:r>
              <a:rPr lang="en-US" sz="1800" b="1" dirty="0">
                <a:solidFill>
                  <a:srgbClr val="FFFF00"/>
                </a:solidFill>
              </a:rPr>
              <a:t>LIGO</a:t>
            </a:r>
            <a:r>
              <a:rPr lang="en-US" sz="1800" dirty="0"/>
              <a:t> detectors separated by 3000 km, with a time difference consistent with the speed of light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8</a:t>
            </a:fld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BAE5333-0DC9-2007-D7F2-AFE831FC3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61" y="89952"/>
            <a:ext cx="8913181" cy="857250"/>
          </a:xfrm>
        </p:spPr>
        <p:txBody>
          <a:bodyPr>
            <a:noAutofit/>
          </a:bodyPr>
          <a:lstStyle/>
          <a:p>
            <a:r>
              <a:rPr lang="en-US" dirty="0"/>
              <a:t>On September 14, 2015 at 09:50:45 UTC</a:t>
            </a:r>
          </a:p>
        </p:txBody>
      </p:sp>
    </p:spTree>
    <p:extLst>
      <p:ext uri="{BB962C8B-B14F-4D97-AF65-F5344CB8AC3E}">
        <p14:creationId xmlns:p14="http://schemas.microsoft.com/office/powerpoint/2010/main" val="400930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5" y="3449363"/>
            <a:ext cx="1863053" cy="1633818"/>
          </a:xfrm>
          <a:prstGeom prst="rect">
            <a:avLst/>
          </a:prstGeom>
          <a:ln w="28575">
            <a:solidFill>
              <a:schemeClr val="bg1">
                <a:lumMod val="65000"/>
              </a:schemeClr>
            </a:solidFill>
          </a:ln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3" y="1739192"/>
            <a:ext cx="1865727" cy="1645861"/>
          </a:xfrm>
          <a:prstGeom prst="rect">
            <a:avLst/>
          </a:prstGeom>
          <a:ln w="28575">
            <a:solidFill>
              <a:schemeClr val="bg1">
                <a:lumMod val="65000"/>
              </a:schemeClr>
            </a:solidFill>
          </a:ln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" y="36984"/>
            <a:ext cx="1868442" cy="1660838"/>
          </a:xfrm>
          <a:prstGeom prst="rect">
            <a:avLst/>
          </a:prstGeom>
          <a:ln w="28575">
            <a:solidFill>
              <a:schemeClr val="bg1">
                <a:lumMod val="65000"/>
              </a:schemeClr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2028824" y="0"/>
            <a:ext cx="66579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The VIRGO detector, located in Italy, joined LIGO in August 2017 – and we observed a Binary Neutron Star coalescence a few weeks later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6194BF4-7741-0CEF-3034-4899581D5E98}"/>
              </a:ext>
            </a:extLst>
          </p:cNvPr>
          <p:cNvGrpSpPr/>
          <p:nvPr/>
        </p:nvGrpSpPr>
        <p:grpSpPr>
          <a:xfrm>
            <a:off x="1951136" y="1394275"/>
            <a:ext cx="2794559" cy="2811009"/>
            <a:chOff x="2021686" y="999498"/>
            <a:chExt cx="3975101" cy="404161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21686" y="999498"/>
              <a:ext cx="3975101" cy="4041610"/>
            </a:xfrm>
            <a:prstGeom prst="rect">
              <a:avLst/>
            </a:prstGeom>
          </p:spPr>
        </p:pic>
        <p:grpSp>
          <p:nvGrpSpPr>
            <p:cNvPr id="6" name="Group 5"/>
            <p:cNvGrpSpPr/>
            <p:nvPr/>
          </p:nvGrpSpPr>
          <p:grpSpPr>
            <a:xfrm>
              <a:off x="2619678" y="2729705"/>
              <a:ext cx="2514601" cy="1960421"/>
              <a:chOff x="3900635" y="3708401"/>
              <a:chExt cx="3352801" cy="2613895"/>
            </a:xfrm>
          </p:grpSpPr>
          <p:cxnSp>
            <p:nvCxnSpPr>
              <p:cNvPr id="42" name="Straight Arrow Connector 41"/>
              <p:cNvCxnSpPr/>
              <p:nvPr/>
            </p:nvCxnSpPr>
            <p:spPr>
              <a:xfrm>
                <a:off x="3900635" y="3708401"/>
                <a:ext cx="3352801" cy="2613891"/>
              </a:xfrm>
              <a:prstGeom prst="straightConnector1">
                <a:avLst/>
              </a:prstGeom>
              <a:ln w="38100">
                <a:solidFill>
                  <a:srgbClr val="FFFFFF"/>
                </a:solidFill>
                <a:headEnd type="triangl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Arrow Connector 45"/>
              <p:cNvCxnSpPr/>
              <p:nvPr/>
            </p:nvCxnSpPr>
            <p:spPr>
              <a:xfrm>
                <a:off x="4274706" y="5071771"/>
                <a:ext cx="2978727" cy="1250520"/>
              </a:xfrm>
              <a:prstGeom prst="straightConnector1">
                <a:avLst/>
              </a:prstGeom>
              <a:ln w="38100">
                <a:solidFill>
                  <a:srgbClr val="FFFFFF"/>
                </a:solidFill>
                <a:headEnd type="triangl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/>
            </p:nvCxnSpPr>
            <p:spPr>
              <a:xfrm flipH="1" flipV="1">
                <a:off x="6876366" y="3708401"/>
                <a:ext cx="377067" cy="2613895"/>
              </a:xfrm>
              <a:prstGeom prst="line">
                <a:avLst/>
              </a:prstGeom>
              <a:ln w="38100">
                <a:solidFill>
                  <a:schemeClr val="bg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" name="5-Point Star 20"/>
            <p:cNvSpPr/>
            <p:nvPr/>
          </p:nvSpPr>
          <p:spPr>
            <a:xfrm>
              <a:off x="4955999" y="4472630"/>
              <a:ext cx="460196" cy="505120"/>
            </a:xfrm>
            <a:prstGeom prst="star5">
              <a:avLst/>
            </a:prstGeom>
            <a:solidFill>
              <a:srgbClr val="FFC000"/>
            </a:solidFill>
            <a:ln w="127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0250" tIns="20250" rIns="20250" bIns="2025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538643"/>
              <a:endParaRPr lang="en-US" sz="788" dirty="0">
                <a:solidFill>
                  <a:srgbClr val="313131"/>
                </a:solidFill>
                <a:latin typeface="Calibri"/>
              </a:endParaRPr>
            </a:p>
          </p:txBody>
        </p:sp>
      </p:grp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9</a:t>
            </a:fld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E08E010-F463-3C4A-9378-A37F5847086E}"/>
              </a:ext>
            </a:extLst>
          </p:cNvPr>
          <p:cNvSpPr txBox="1"/>
          <p:nvPr/>
        </p:nvSpPr>
        <p:spPr>
          <a:xfrm>
            <a:off x="50264" y="4936098"/>
            <a:ext cx="796693" cy="12125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defTabSz="685783">
              <a:spcBef>
                <a:spcPts val="338"/>
              </a:spcBef>
              <a:buClr>
                <a:srgbClr val="313131"/>
              </a:buClr>
            </a:pPr>
            <a:r>
              <a:rPr lang="en-US" sz="788" b="1" dirty="0">
                <a:solidFill>
                  <a:srgbClr val="FFFF00"/>
                </a:solidFill>
                <a:latin typeface="Calibri"/>
              </a:rPr>
              <a:t>LIGO, Hanford, WA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60BC2F-E77F-A04C-9748-3BB892FB37EA}"/>
              </a:ext>
            </a:extLst>
          </p:cNvPr>
          <p:cNvSpPr txBox="1"/>
          <p:nvPr/>
        </p:nvSpPr>
        <p:spPr>
          <a:xfrm>
            <a:off x="43318" y="3247697"/>
            <a:ext cx="830356" cy="12125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defTabSz="685783">
              <a:spcBef>
                <a:spcPts val="338"/>
              </a:spcBef>
              <a:buClr>
                <a:srgbClr val="313131"/>
              </a:buClr>
            </a:pPr>
            <a:r>
              <a:rPr lang="en-US" sz="788" b="1" dirty="0">
                <a:solidFill>
                  <a:srgbClr val="FFFF00"/>
                </a:solidFill>
                <a:latin typeface="Calibri"/>
              </a:rPr>
              <a:t>LIGO, Livingston, LA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0BFF15-B0DF-A740-8198-45C64D2F1595}"/>
              </a:ext>
            </a:extLst>
          </p:cNvPr>
          <p:cNvSpPr txBox="1"/>
          <p:nvPr/>
        </p:nvSpPr>
        <p:spPr>
          <a:xfrm>
            <a:off x="45583" y="1498656"/>
            <a:ext cx="814325" cy="12125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defTabSz="685783">
              <a:spcBef>
                <a:spcPts val="338"/>
              </a:spcBef>
              <a:buClr>
                <a:srgbClr val="313131"/>
              </a:buClr>
            </a:pPr>
            <a:r>
              <a:rPr lang="en-US" sz="788" b="1" dirty="0">
                <a:solidFill>
                  <a:srgbClr val="FFFF00"/>
                </a:solidFill>
                <a:latin typeface="Calibri"/>
              </a:rPr>
              <a:t>Virgo, Cascina, Italy</a:t>
            </a:r>
          </a:p>
        </p:txBody>
      </p:sp>
      <p:pic>
        <p:nvPicPr>
          <p:cNvPr id="17" name="Julie_Viz5_Merger_Beauty_End.mp4">
            <a:hlinkClick r:id="" action="ppaction://media"/>
            <a:extLst>
              <a:ext uri="{FF2B5EF4-FFF2-40B4-BE49-F238E27FC236}">
                <a16:creationId xmlns:a16="http://schemas.microsoft.com/office/drawing/2014/main" id="{725B644B-785F-E447-A7FC-2D7C2CBA2A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32271" y="1305328"/>
            <a:ext cx="2820954" cy="1586787"/>
          </a:xfrm>
          <a:prstGeom prst="rect">
            <a:avLst/>
          </a:prstGeom>
        </p:spPr>
      </p:pic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42D0D056-FE20-2C4E-B3B5-798D077D5A0A}"/>
              </a:ext>
            </a:extLst>
          </p:cNvPr>
          <p:cNvSpPr txBox="1">
            <a:spLocks/>
          </p:cNvSpPr>
          <p:nvPr/>
        </p:nvSpPr>
        <p:spPr>
          <a:xfrm>
            <a:off x="4572000" y="3091036"/>
            <a:ext cx="4572000" cy="199214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891" indent="-342891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32" indent="-285744" algn="l" defTabSz="457189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457189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457189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/>
              <a:t>Made first joint GW-EM source observation</a:t>
            </a:r>
          </a:p>
          <a:p>
            <a:pPr marL="0" indent="0">
              <a:buNone/>
            </a:pPr>
            <a:r>
              <a:rPr lang="en-US" sz="1400" dirty="0"/>
              <a:t>Linked short GRBs, binary neutron stars, </a:t>
            </a:r>
            <a:r>
              <a:rPr lang="en-US" sz="1400" dirty="0" err="1"/>
              <a:t>kilonovae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Independently measured the local Hubble constant</a:t>
            </a:r>
          </a:p>
          <a:p>
            <a:pPr marL="0" indent="0">
              <a:buNone/>
            </a:pPr>
            <a:r>
              <a:rPr lang="en-US" sz="1400" dirty="0"/>
              <a:t>Measured the speed of gravitational-wave propagation</a:t>
            </a:r>
          </a:p>
          <a:p>
            <a:pPr marL="0" indent="0">
              <a:buNone/>
            </a:pPr>
            <a:r>
              <a:rPr lang="en-US" sz="1400" dirty="0"/>
              <a:t>Made initial constraints on the neutron star equation of state</a:t>
            </a:r>
          </a:p>
          <a:p>
            <a:pPr marL="0" indent="0">
              <a:buNone/>
            </a:pPr>
            <a:r>
              <a:rPr lang="en-US" sz="1400" dirty="0"/>
              <a:t>Constrained the rate of binary neutron star mergers in the local Universe (and thus their production of heavy metals)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6A44C37-B9E3-704E-BB0F-2C669CB8F89B}"/>
              </a:ext>
            </a:extLst>
          </p:cNvPr>
          <p:cNvSpPr txBox="1"/>
          <p:nvPr/>
        </p:nvSpPr>
        <p:spPr>
          <a:xfrm rot="16200000">
            <a:off x="7677771" y="1425830"/>
            <a:ext cx="2397021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25" dirty="0">
                <a:solidFill>
                  <a:srgbClr val="BFBFBF"/>
                </a:solidFill>
              </a:rPr>
              <a:t>GW170817: Observation of Gravitational Waves from a Binary Neutron Star Inspiral.</a:t>
            </a:r>
          </a:p>
          <a:p>
            <a:pPr algn="ctr"/>
            <a:r>
              <a:rPr lang="en-US" sz="825" dirty="0">
                <a:solidFill>
                  <a:srgbClr val="BFBFBF"/>
                </a:solidFill>
              </a:rPr>
              <a:t>LVC (2017) PRL 119, 161101</a:t>
            </a:r>
          </a:p>
        </p:txBody>
      </p:sp>
      <p:sp>
        <p:nvSpPr>
          <p:cNvPr id="24" name="Content Placeholder 5">
            <a:extLst>
              <a:ext uri="{FF2B5EF4-FFF2-40B4-BE49-F238E27FC236}">
                <a16:creationId xmlns:a16="http://schemas.microsoft.com/office/drawing/2014/main" id="{FBBF9D23-2F9F-12AE-91B5-D26CA38AA80B}"/>
              </a:ext>
            </a:extLst>
          </p:cNvPr>
          <p:cNvSpPr txBox="1">
            <a:spLocks/>
          </p:cNvSpPr>
          <p:nvPr/>
        </p:nvSpPr>
        <p:spPr>
          <a:xfrm>
            <a:off x="2268272" y="1846099"/>
            <a:ext cx="4372986" cy="39275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57168" indent="-257168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557199" indent="-214308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857228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200120" indent="-171446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342892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1885903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/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8EDC2986-D14B-6EF6-BACC-8685099BFF11}"/>
              </a:ext>
            </a:extLst>
          </p:cNvPr>
          <p:cNvSpPr txBox="1">
            <a:spLocks/>
          </p:cNvSpPr>
          <p:nvPr/>
        </p:nvSpPr>
        <p:spPr>
          <a:xfrm>
            <a:off x="2571451" y="1559282"/>
            <a:ext cx="4372986" cy="39275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57168" indent="-257168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557199" indent="-214308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857228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200120" indent="-171446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342892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1885903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Fi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35AB765C-E7B9-D7D5-AD87-057654D70BE2}"/>
              </a:ext>
            </a:extLst>
          </p:cNvPr>
          <p:cNvSpPr txBox="1">
            <a:spLocks/>
          </p:cNvSpPr>
          <p:nvPr/>
        </p:nvSpPr>
        <p:spPr>
          <a:xfrm>
            <a:off x="4606355" y="1405150"/>
            <a:ext cx="4372986" cy="39275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57168" indent="-257168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557199" indent="-214308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857228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200120" indent="-171446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342892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1885903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27144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69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D9F9F-D089-7241-BFC4-94C7B4B8B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404" y="0"/>
            <a:ext cx="7239000" cy="857250"/>
          </a:xfrm>
        </p:spPr>
        <p:txBody>
          <a:bodyPr/>
          <a:lstStyle/>
          <a:p>
            <a:r>
              <a:rPr lang="en-US" sz="2400" dirty="0">
                <a:solidFill>
                  <a:schemeClr val="bg1"/>
                </a:solidFill>
              </a:rPr>
              <a:t>Recent LIGO-Virgo-KAGRA </a:t>
            </a:r>
            <a:br>
              <a:rPr lang="en-US" sz="2400" dirty="0">
                <a:solidFill>
                  <a:schemeClr val="bg1"/>
                </a:solidFill>
              </a:rPr>
            </a:br>
            <a:r>
              <a:rPr lang="en-US" sz="2400" dirty="0">
                <a:solidFill>
                  <a:schemeClr val="bg1"/>
                </a:solidFill>
              </a:rPr>
              <a:t>Science Highlights I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F9EF07-7A03-6F48-810C-6A12A0FB14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F14EB4-1296-344E-98B2-51EF38DA7D3F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5A1D47-2A64-4E41-8583-0ACA730FB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qw</a:t>
            </a:r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61308BC-44AC-DC42-A7F0-DDF081045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9140825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NSF_LOGO_4-Color_bitmap_Logo.png">
            <a:extLst>
              <a:ext uri="{FF2B5EF4-FFF2-40B4-BE49-F238E27FC236}">
                <a16:creationId xmlns:a16="http://schemas.microsoft.com/office/drawing/2014/main" id="{600C23B1-C463-9F42-9A32-F392C77A9A0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56415" y="0"/>
            <a:ext cx="787586" cy="816818"/>
          </a:xfrm>
          <a:prstGeom prst="rect">
            <a:avLst/>
          </a:prstGeom>
        </p:spPr>
      </p:pic>
      <p:pic>
        <p:nvPicPr>
          <p:cNvPr id="19" name="Picture 18" descr="Black background.jpg">
            <a:extLst>
              <a:ext uri="{FF2B5EF4-FFF2-40B4-BE49-F238E27FC236}">
                <a16:creationId xmlns:a16="http://schemas.microsoft.com/office/drawing/2014/main" id="{2E53A946-8A4C-6B4E-9094-E161168B7C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" cy="7524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C28112B-B83C-D84E-BD22-8D18D719ABB1}"/>
              </a:ext>
            </a:extLst>
          </p:cNvPr>
          <p:cNvSpPr/>
          <p:nvPr/>
        </p:nvSpPr>
        <p:spPr bwMode="auto">
          <a:xfrm>
            <a:off x="0" y="636494"/>
            <a:ext cx="224118" cy="1272988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550060-0233-E241-8279-CB5AE9A48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407085"/>
            <a:ext cx="304800" cy="26162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F8D27B8-1757-1646-8217-6DB45047DADB}"/>
              </a:ext>
            </a:extLst>
          </p:cNvPr>
          <p:cNvSpPr/>
          <p:nvPr/>
        </p:nvSpPr>
        <p:spPr bwMode="auto">
          <a:xfrm>
            <a:off x="242047" y="1407459"/>
            <a:ext cx="170330" cy="98612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4133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D4AF5-6764-A443-AAB3-EE3CBBA1B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78891" y="-76828"/>
            <a:ext cx="8229600" cy="857250"/>
          </a:xfrm>
        </p:spPr>
        <p:txBody>
          <a:bodyPr/>
          <a:lstStyle/>
          <a:p>
            <a:r>
              <a:rPr lang="en-US" sz="2400" dirty="0"/>
              <a:t>All signals to date from Coalescing Binary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81C15-5C25-234F-AA70-8D14B62CC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011" y="1245506"/>
            <a:ext cx="8417420" cy="3394472"/>
          </a:xfrm>
        </p:spPr>
        <p:txBody>
          <a:bodyPr>
            <a:noAutofit/>
          </a:bodyPr>
          <a:lstStyle/>
          <a:p>
            <a:r>
              <a:rPr lang="en-US" sz="1800" dirty="0"/>
              <a:t>Recently completed the Gravitational-Wave Transient Catalog </a:t>
            </a:r>
            <a:r>
              <a:rPr lang="en-US" sz="1800" b="1" dirty="0"/>
              <a:t>GWTC-3</a:t>
            </a:r>
          </a:p>
          <a:p>
            <a:pPr lvl="1"/>
            <a:r>
              <a:rPr lang="en-US" sz="1800" i="1" dirty="0"/>
              <a:t>The cumulative catalog </a:t>
            </a:r>
            <a:r>
              <a:rPr lang="en-US" sz="1800" dirty="0"/>
              <a:t>of all LIGO-Virgo detected events</a:t>
            </a:r>
          </a:p>
          <a:p>
            <a:pPr lvl="1"/>
            <a:r>
              <a:rPr lang="en-US" sz="1800" dirty="0"/>
              <a:t>A total 90 detected compact object merger events</a:t>
            </a:r>
          </a:p>
          <a:p>
            <a:pPr lvl="1"/>
            <a:r>
              <a:rPr lang="en-US" sz="1800" dirty="0"/>
              <a:t>Refined rate estimates:</a:t>
            </a:r>
          </a:p>
          <a:p>
            <a:pPr lvl="2"/>
            <a:r>
              <a:rPr lang="en-US" sz="1800" dirty="0"/>
              <a:t>Black hole – black hole:  17.9 - 44 Gpc</a:t>
            </a:r>
            <a:r>
              <a:rPr lang="en-US" sz="1800" baseline="30000" dirty="0"/>
              <a:t>-3</a:t>
            </a:r>
            <a:r>
              <a:rPr lang="en-US" sz="1800" dirty="0"/>
              <a:t> yr</a:t>
            </a:r>
            <a:r>
              <a:rPr lang="en-US" sz="1800" baseline="30000" dirty="0"/>
              <a:t>-1</a:t>
            </a:r>
            <a:r>
              <a:rPr lang="en-US" sz="1800" dirty="0"/>
              <a:t> (@z=0.2, increasing with red shift)</a:t>
            </a:r>
          </a:p>
          <a:p>
            <a:pPr lvl="2"/>
            <a:r>
              <a:rPr lang="en-US" sz="1800" dirty="0"/>
              <a:t>Black hole – neutron star: 7.8 - 140 Gpc</a:t>
            </a:r>
            <a:r>
              <a:rPr lang="en-US" sz="1800" baseline="30000" dirty="0"/>
              <a:t>-3</a:t>
            </a:r>
            <a:r>
              <a:rPr lang="en-US" sz="1800" dirty="0"/>
              <a:t> yr</a:t>
            </a:r>
            <a:r>
              <a:rPr lang="en-US" sz="1800" baseline="30000" dirty="0"/>
              <a:t>-1</a:t>
            </a:r>
            <a:endParaRPr lang="en-US" sz="1800" dirty="0"/>
          </a:p>
          <a:p>
            <a:pPr lvl="2"/>
            <a:r>
              <a:rPr lang="en-US" sz="1800" dirty="0"/>
              <a:t>Neutron star – neutron star: 10 - 1700 Gpc</a:t>
            </a:r>
            <a:r>
              <a:rPr lang="en-US" sz="1800" baseline="30000" dirty="0"/>
              <a:t>-3</a:t>
            </a:r>
            <a:r>
              <a:rPr lang="en-US" sz="1800" dirty="0"/>
              <a:t> yr</a:t>
            </a:r>
            <a:r>
              <a:rPr lang="en-US" sz="1800" baseline="30000" dirty="0"/>
              <a:t>-1</a:t>
            </a:r>
          </a:p>
          <a:p>
            <a:pPr lvl="1"/>
            <a:r>
              <a:rPr lang="en-US" sz="1800" dirty="0"/>
              <a:t>Best tests of General Relativity in the strong field regime</a:t>
            </a:r>
          </a:p>
          <a:p>
            <a:pPr lvl="2"/>
            <a:r>
              <a:rPr lang="en-US" sz="1800" dirty="0"/>
              <a:t>All signals consistent with General Relativity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B2E8BD-045A-1A4D-891A-82523FA1ED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F14EB4-1296-344E-98B2-51EF38DA7D3F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5D645D-34EA-024E-A9A5-8322ED42E1E3}"/>
              </a:ext>
            </a:extLst>
          </p:cNvPr>
          <p:cNvSpPr txBox="1"/>
          <p:nvPr/>
        </p:nvSpPr>
        <p:spPr>
          <a:xfrm rot="16200000">
            <a:off x="6712588" y="2587785"/>
            <a:ext cx="441735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b="0" dirty="0">
                <a:hlinkClick r:id="rId3"/>
              </a:rPr>
              <a:t>arxiv 2111.03606</a:t>
            </a:r>
            <a:r>
              <a:rPr lang="en-US" sz="800" b="0" dirty="0"/>
              <a:t>,, </a:t>
            </a:r>
            <a:r>
              <a:rPr lang="en-US" sz="800" dirty="0">
                <a:hlinkClick r:id="rId4"/>
              </a:rPr>
              <a:t>arXiv:2111.03634 </a:t>
            </a:r>
            <a:r>
              <a:rPr lang="en-US" sz="800" dirty="0"/>
              <a:t> </a:t>
            </a:r>
            <a:r>
              <a:rPr lang="en-US" sz="800" dirty="0">
                <a:hlinkClick r:id="rId5"/>
              </a:rPr>
              <a:t>arXiv:2112.06861 </a:t>
            </a:r>
            <a:endParaRPr lang="en-US" sz="800" b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A598A8-AAF3-E232-8FFD-7F21307A73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6807" y="0"/>
            <a:ext cx="1787193" cy="22007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B2F7F6-51B5-8D35-14D8-06636C40EF62}"/>
              </a:ext>
            </a:extLst>
          </p:cNvPr>
          <p:cNvSpPr txBox="1"/>
          <p:nvPr/>
        </p:nvSpPr>
        <p:spPr>
          <a:xfrm rot="21359377">
            <a:off x="7895475" y="-76828"/>
            <a:ext cx="1005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Universe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8792835-CA20-804E-0D69-69570F401635}"/>
              </a:ext>
            </a:extLst>
          </p:cNvPr>
          <p:cNvCxnSpPr/>
          <p:nvPr/>
        </p:nvCxnSpPr>
        <p:spPr>
          <a:xfrm>
            <a:off x="8266033" y="209758"/>
            <a:ext cx="282028" cy="1462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F51B45-272A-3B16-8E87-BF93CC8212C8}"/>
              </a:ext>
            </a:extLst>
          </p:cNvPr>
          <p:cNvCxnSpPr>
            <a:cxnSpLocks/>
          </p:cNvCxnSpPr>
          <p:nvPr/>
        </p:nvCxnSpPr>
        <p:spPr>
          <a:xfrm flipH="1">
            <a:off x="8351990" y="209758"/>
            <a:ext cx="211690" cy="187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0134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1CF86-B7CD-D8D8-9DF8-BDA5A338F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029" y="-970"/>
            <a:ext cx="8229600" cy="857250"/>
          </a:xfrm>
        </p:spPr>
        <p:txBody>
          <a:bodyPr>
            <a:normAutofit/>
          </a:bodyPr>
          <a:lstStyle/>
          <a:p>
            <a:r>
              <a:rPr lang="en-US" dirty="0"/>
              <a:t>Sensitivity improvements boost signal rate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605D26E-FD73-B13B-F56A-103E2A47C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08009" y="893145"/>
            <a:ext cx="4528022" cy="339407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AE1820-553A-E734-F7B0-97FC0B4BD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12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AAA9B4D-1979-F54D-31F9-2D4E505A4DF7}"/>
              </a:ext>
            </a:extLst>
          </p:cNvPr>
          <p:cNvSpPr txBox="1">
            <a:spLocks/>
          </p:cNvSpPr>
          <p:nvPr/>
        </p:nvSpPr>
        <p:spPr>
          <a:xfrm>
            <a:off x="115011" y="1245506"/>
            <a:ext cx="8417420" cy="3394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57168" indent="-257168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557199" indent="-214308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857228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200120" indent="-171446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342892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1885903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endParaRPr lang="en-US" sz="18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9A8EE17-803F-F448-017B-925FCEB13CBC}"/>
              </a:ext>
            </a:extLst>
          </p:cNvPr>
          <p:cNvSpPr txBox="1">
            <a:spLocks/>
          </p:cNvSpPr>
          <p:nvPr/>
        </p:nvSpPr>
        <p:spPr>
          <a:xfrm>
            <a:off x="464029" y="1438238"/>
            <a:ext cx="4107971" cy="25616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57168" indent="-257168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557199" indent="-214308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857228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200120" indent="-171446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342892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1885903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Volume of space – and thus target sources –  accessible grows as</a:t>
            </a:r>
            <a:br>
              <a:rPr lang="en-US" sz="1800" dirty="0"/>
            </a:br>
            <a:r>
              <a:rPr lang="en-US" sz="1800" dirty="0"/>
              <a:t>~(sensitivity)</a:t>
            </a:r>
            <a:r>
              <a:rPr lang="en-US" sz="1800" baseline="30000" dirty="0"/>
              <a:t>3</a:t>
            </a:r>
          </a:p>
          <a:p>
            <a:endParaRPr lang="en-US" sz="1800" baseline="30000" dirty="0"/>
          </a:p>
          <a:p>
            <a:endParaRPr lang="en-US" sz="1800" dirty="0"/>
          </a:p>
          <a:p>
            <a:r>
              <a:rPr lang="en-US" sz="1800" dirty="0"/>
              <a:t>There are gaps for the upgrades… but so far we make up for it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3A142CE-3EBF-CE67-74C6-7399E7E925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90" y="4127198"/>
            <a:ext cx="4264658" cy="847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145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GW_Detector_Map_2020s_v3.jpg">
            <a:extLst>
              <a:ext uri="{FF2B5EF4-FFF2-40B4-BE49-F238E27FC236}">
                <a16:creationId xmlns:a16="http://schemas.microsoft.com/office/drawing/2014/main" id="{21AF1330-4AAF-D046-A8D4-140AAB0845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167716"/>
            <a:ext cx="6858000" cy="3857625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13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934" y="267204"/>
            <a:ext cx="7033659" cy="857250"/>
          </a:xfrm>
        </p:spPr>
        <p:txBody>
          <a:bodyPr>
            <a:normAutofit fontScale="90000"/>
          </a:bodyPr>
          <a:lstStyle/>
          <a:p>
            <a:r>
              <a:rPr lang="en-US" sz="3000" b="1" dirty="0"/>
              <a:t>The ground-based </a:t>
            </a:r>
            <a:br>
              <a:rPr lang="en-US" sz="3000" b="1" dirty="0"/>
            </a:br>
            <a:r>
              <a:rPr lang="en-US" sz="3000" b="1" dirty="0"/>
              <a:t>gravitational-wave world-wide network in 2019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220" y="2482435"/>
            <a:ext cx="1283686" cy="962765"/>
          </a:xfrm>
          <a:prstGeom prst="rect">
            <a:avLst/>
          </a:prstGeom>
          <a:ln w="38100">
            <a:solidFill>
              <a:srgbClr val="FFFF00"/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2236" y="1378775"/>
            <a:ext cx="1338263" cy="886948"/>
          </a:xfrm>
          <a:prstGeom prst="rect">
            <a:avLst/>
          </a:prstGeom>
          <a:ln w="38100">
            <a:solidFill>
              <a:srgbClr val="FFFF00"/>
            </a:solidFill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3861" y="2923974"/>
            <a:ext cx="1553543" cy="873868"/>
          </a:xfrm>
          <a:prstGeom prst="rect">
            <a:avLst/>
          </a:prstGeom>
          <a:ln w="38100">
            <a:solidFill>
              <a:srgbClr val="7030A0"/>
            </a:solidFill>
          </a:ln>
        </p:spPr>
      </p:pic>
      <p:sp>
        <p:nvSpPr>
          <p:cNvPr id="18" name="TextBox 17"/>
          <p:cNvSpPr txBox="1"/>
          <p:nvPr/>
        </p:nvSpPr>
        <p:spPr>
          <a:xfrm>
            <a:off x="6703366" y="3834510"/>
            <a:ext cx="1726956" cy="577081"/>
          </a:xfrm>
          <a:prstGeom prst="rect">
            <a:avLst/>
          </a:prstGeom>
          <a:solidFill>
            <a:srgbClr val="FAC6FF"/>
          </a:solidFill>
          <a:effectLst>
            <a:softEdge rad="127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1050" dirty="0"/>
              <a:t>A third LIGO detector in India approved! </a:t>
            </a:r>
          </a:p>
          <a:p>
            <a:pPr algn="ctr"/>
            <a:r>
              <a:rPr lang="en-US" sz="1050" dirty="0"/>
              <a:t>(Operational late 2020s)</a:t>
            </a:r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6E9B79BC-5281-2E42-8773-891503871AD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26080" y="1430839"/>
            <a:ext cx="1272621" cy="954466"/>
          </a:xfrm>
          <a:prstGeom prst="rect">
            <a:avLst/>
          </a:prstGeom>
          <a:noFill/>
          <a:ln w="38100">
            <a:solidFill>
              <a:srgbClr val="FFFF00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5" descr="LLO">
            <a:extLst>
              <a:ext uri="{FF2B5EF4-FFF2-40B4-BE49-F238E27FC236}">
                <a16:creationId xmlns:a16="http://schemas.microsoft.com/office/drawing/2014/main" id="{4980696D-7E45-AE4F-9B8A-226E0949E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65" t="5158" r="2390" b="1890"/>
          <a:stretch/>
        </p:blipFill>
        <p:spPr bwMode="auto">
          <a:xfrm>
            <a:off x="1498923" y="2542821"/>
            <a:ext cx="1391522" cy="1016394"/>
          </a:xfrm>
          <a:prstGeom prst="rect">
            <a:avLst/>
          </a:prstGeom>
          <a:noFill/>
          <a:ln w="38100" cmpd="thinThick">
            <a:solidFill>
              <a:srgbClr val="FFFF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6C47680-EA89-D429-32BE-0FC50F8676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73992" y="1430839"/>
            <a:ext cx="933937" cy="386258"/>
          </a:xfrm>
          <a:prstGeom prst="rect">
            <a:avLst/>
          </a:prstGeom>
          <a:ln w="38100"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3204226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DFA67-2EDB-504E-94B2-A050FB6F9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866"/>
            <a:ext cx="8229600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could we do with 10x better GW detectors?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85844-FAC0-374C-A294-5D038838B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890" y="1066893"/>
            <a:ext cx="4290124" cy="372983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Greater sensitivity will enable a qualitative growth in the number of observed sources </a:t>
            </a:r>
            <a:br>
              <a:rPr lang="en-US" dirty="0"/>
            </a:br>
            <a:r>
              <a:rPr lang="en-US" dirty="0"/>
              <a:t>(10x sensitivity </a:t>
            </a:r>
            <a:r>
              <a:rPr lang="en-US" dirty="0">
                <a:sym typeface="Wingdings" pitchFamily="2" charset="2"/>
              </a:rPr>
              <a:t> </a:t>
            </a:r>
            <a:br>
              <a:rPr lang="en-US" dirty="0">
                <a:sym typeface="Wingdings" pitchFamily="2" charset="2"/>
              </a:rPr>
            </a:br>
            <a:r>
              <a:rPr lang="en-US" dirty="0">
                <a:sym typeface="Wingdings" pitchFamily="2" charset="2"/>
              </a:rPr>
              <a:t>             </a:t>
            </a:r>
            <a:r>
              <a:rPr lang="en-US" dirty="0"/>
              <a:t>few 10</a:t>
            </a:r>
            <a:r>
              <a:rPr lang="en-US" baseline="30000" dirty="0"/>
              <a:t>5</a:t>
            </a:r>
            <a:r>
              <a:rPr lang="en-US" dirty="0"/>
              <a:t> sources per year</a:t>
            </a:r>
            <a:r>
              <a:rPr lang="en-US" dirty="0">
                <a:sym typeface="Wingdings" pitchFamily="2" charset="2"/>
              </a:rPr>
              <a:t>)</a:t>
            </a:r>
            <a:endParaRPr lang="en-US" dirty="0"/>
          </a:p>
          <a:p>
            <a:r>
              <a:rPr lang="en-US" dirty="0"/>
              <a:t>It also increases the resolution of waveforms, enabling more stringent tests of GR and more detailed models of the coalescences</a:t>
            </a:r>
          </a:p>
          <a:p>
            <a:r>
              <a:rPr lang="en-US" dirty="0"/>
              <a:t>Wider bandwidth can expose Neutron star coalescence and thus dynamics of dense matter</a:t>
            </a:r>
          </a:p>
        </p:txBody>
      </p:sp>
      <p:pic>
        <p:nvPicPr>
          <p:cNvPr id="4" name="Picture 2" descr="https://lh5.googleusercontent.com/hTKZnq58N-FZLI85SEmmE895LZYsN_cn-aCND6Ka7jtGDC7GpgDrzxhF2XKx7eYoP8Xl-wW0lZdJABbZHKybnVIVDuXfMd90l0NDEFoS3ZK7aX_gUgc-vrZv38zY88B3RGzm2UY4LcU=s0">
            <a:extLst>
              <a:ext uri="{FF2B5EF4-FFF2-40B4-BE49-F238E27FC236}">
                <a16:creationId xmlns:a16="http://schemas.microsoft.com/office/drawing/2014/main" id="{5F9F9117-5DCB-D848-A012-961035668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243" y="782723"/>
            <a:ext cx="4187061" cy="419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5954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DFA67-2EDB-504E-94B2-A050FB6F9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866"/>
            <a:ext cx="8229600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could we do with  10x better GW detectors?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85844-FAC0-374C-A294-5D038838B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890" y="1066893"/>
            <a:ext cx="4290124" cy="3729832"/>
          </a:xfrm>
        </p:spPr>
        <p:txBody>
          <a:bodyPr>
            <a:normAutofit/>
          </a:bodyPr>
          <a:lstStyle/>
          <a:p>
            <a:r>
              <a:rPr lang="en-US" dirty="0"/>
              <a:t>Greater sensitivity will enable a qualitative growth in the number of observed sources </a:t>
            </a:r>
            <a:br>
              <a:rPr lang="en-US" dirty="0"/>
            </a:br>
            <a:r>
              <a:rPr lang="en-US" dirty="0"/>
              <a:t>(10x sensitivity </a:t>
            </a:r>
            <a:r>
              <a:rPr lang="en-US" dirty="0">
                <a:sym typeface="Wingdings" pitchFamily="2" charset="2"/>
              </a:rPr>
              <a:t> </a:t>
            </a:r>
            <a:br>
              <a:rPr lang="en-US" dirty="0">
                <a:sym typeface="Wingdings" pitchFamily="2" charset="2"/>
              </a:rPr>
            </a:br>
            <a:r>
              <a:rPr lang="en-US" dirty="0">
                <a:sym typeface="Wingdings" pitchFamily="2" charset="2"/>
              </a:rPr>
              <a:t>             </a:t>
            </a:r>
            <a:r>
              <a:rPr lang="en-US" dirty="0"/>
              <a:t>few 10</a:t>
            </a:r>
            <a:r>
              <a:rPr lang="en-US" baseline="30000" dirty="0"/>
              <a:t>5</a:t>
            </a:r>
            <a:r>
              <a:rPr lang="en-US" dirty="0"/>
              <a:t> sources per year</a:t>
            </a:r>
            <a:r>
              <a:rPr lang="en-US" dirty="0">
                <a:sym typeface="Wingdings" pitchFamily="2" charset="2"/>
              </a:rPr>
              <a:t>)</a:t>
            </a:r>
            <a:endParaRPr lang="en-US" dirty="0"/>
          </a:p>
          <a:p>
            <a:r>
              <a:rPr lang="en-US" dirty="0"/>
              <a:t>It also increases the resolution of waveforms, enabling more stringent tests of GR</a:t>
            </a:r>
          </a:p>
          <a:p>
            <a:r>
              <a:rPr lang="en-US" dirty="0"/>
              <a:t>Wider bandwidth can expose Neutron star coalescence and thus dynamics of dense matter</a:t>
            </a:r>
          </a:p>
        </p:txBody>
      </p:sp>
      <p:pic>
        <p:nvPicPr>
          <p:cNvPr id="4" name="Picture 2" descr="https://lh5.googleusercontent.com/hTKZnq58N-FZLI85SEmmE895LZYsN_cn-aCND6Ka7jtGDC7GpgDrzxhF2XKx7eYoP8Xl-wW0lZdJABbZHKybnVIVDuXfMd90l0NDEFoS3ZK7aX_gUgc-vrZv38zY88B3RGzm2UY4LcU=s0">
            <a:extLst>
              <a:ext uri="{FF2B5EF4-FFF2-40B4-BE49-F238E27FC236}">
                <a16:creationId xmlns:a16="http://schemas.microsoft.com/office/drawing/2014/main" id="{5F9F9117-5DCB-D848-A012-961035668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57049">
            <a:off x="4626243" y="782723"/>
            <a:ext cx="4187061" cy="419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081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DFA67-2EDB-504E-94B2-A050FB6F9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866"/>
            <a:ext cx="8229600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could we do with  10x better GW detectors?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85844-FAC0-374C-A294-5D038838B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890" y="1066893"/>
            <a:ext cx="4290124" cy="3729832"/>
          </a:xfrm>
        </p:spPr>
        <p:txBody>
          <a:bodyPr>
            <a:normAutofit/>
          </a:bodyPr>
          <a:lstStyle/>
          <a:p>
            <a:r>
              <a:rPr lang="en-US" dirty="0"/>
              <a:t>Greater sensitivity will enable a qualitative growth in the number of observed sources </a:t>
            </a:r>
            <a:br>
              <a:rPr lang="en-US" dirty="0"/>
            </a:br>
            <a:r>
              <a:rPr lang="en-US" dirty="0"/>
              <a:t>(10x sensitivity </a:t>
            </a:r>
            <a:r>
              <a:rPr lang="en-US" dirty="0">
                <a:sym typeface="Wingdings" pitchFamily="2" charset="2"/>
              </a:rPr>
              <a:t> </a:t>
            </a:r>
            <a:br>
              <a:rPr lang="en-US" dirty="0">
                <a:sym typeface="Wingdings" pitchFamily="2" charset="2"/>
              </a:rPr>
            </a:br>
            <a:r>
              <a:rPr lang="en-US" dirty="0">
                <a:sym typeface="Wingdings" pitchFamily="2" charset="2"/>
              </a:rPr>
              <a:t>             </a:t>
            </a:r>
            <a:r>
              <a:rPr lang="en-US" dirty="0"/>
              <a:t>few 10</a:t>
            </a:r>
            <a:r>
              <a:rPr lang="en-US" baseline="30000" dirty="0"/>
              <a:t>5</a:t>
            </a:r>
            <a:r>
              <a:rPr lang="en-US" dirty="0"/>
              <a:t> sources per year</a:t>
            </a:r>
            <a:r>
              <a:rPr lang="en-US" dirty="0">
                <a:sym typeface="Wingdings" pitchFamily="2" charset="2"/>
              </a:rPr>
              <a:t>)</a:t>
            </a:r>
            <a:endParaRPr lang="en-US" dirty="0"/>
          </a:p>
          <a:p>
            <a:r>
              <a:rPr lang="en-US" dirty="0"/>
              <a:t>It also increases the resolution of waveforms, enabling more stringent tests of GR</a:t>
            </a:r>
          </a:p>
          <a:p>
            <a:r>
              <a:rPr lang="en-US" dirty="0"/>
              <a:t>Wider bandwidth can expose Neutron star coalescence and thus dynamics of dense matter</a:t>
            </a:r>
          </a:p>
        </p:txBody>
      </p:sp>
      <p:pic>
        <p:nvPicPr>
          <p:cNvPr id="4" name="Picture 2" descr="https://lh5.googleusercontent.com/hTKZnq58N-FZLI85SEmmE895LZYsN_cn-aCND6Ka7jtGDC7GpgDrzxhF2XKx7eYoP8Xl-wW0lZdJABbZHKybnVIVDuXfMd90l0NDEFoS3ZK7aX_gUgc-vrZv38zY88B3RGzm2UY4LcU=s0">
            <a:extLst>
              <a:ext uri="{FF2B5EF4-FFF2-40B4-BE49-F238E27FC236}">
                <a16:creationId xmlns:a16="http://schemas.microsoft.com/office/drawing/2014/main" id="{5F9F9117-5DCB-D848-A012-961035668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14645">
            <a:off x="4626243" y="782723"/>
            <a:ext cx="4187061" cy="419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4240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A7C2DD-6F8D-254B-9B1E-DA33965023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89" t="1428" r="5996" b="6498"/>
          <a:stretch/>
        </p:blipFill>
        <p:spPr>
          <a:xfrm>
            <a:off x="4714184" y="603759"/>
            <a:ext cx="4310090" cy="45397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0DFA67-2EDB-504E-94B2-A050FB6F9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7393"/>
            <a:ext cx="9144000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Black Holes and Neutron Stars throughout cosmic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85844-FAC0-374C-A294-5D038838B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224" y="735070"/>
            <a:ext cx="4473959" cy="3186278"/>
          </a:xfrm>
        </p:spPr>
        <p:txBody>
          <a:bodyPr>
            <a:normAutofit/>
          </a:bodyPr>
          <a:lstStyle/>
          <a:p>
            <a:r>
              <a:rPr lang="en-US" dirty="0"/>
              <a:t>The best understood source of gravitational wave emissions are compact binary systems.</a:t>
            </a:r>
          </a:p>
          <a:p>
            <a:r>
              <a:rPr lang="en-US" dirty="0"/>
              <a:t>Can build a detector able see all binaries in a broad range of masses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FE1315-3EA6-E24C-D608-1B3807E470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80" y="2905932"/>
            <a:ext cx="3542234" cy="2251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298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FDE5-F0BD-689B-8624-67575DCA8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Even better detectors would deliver more science.</a:t>
            </a:r>
            <a:br>
              <a:rPr lang="en-US" dirty="0"/>
            </a:br>
            <a:r>
              <a:rPr lang="en-US" dirty="0"/>
              <a:t>How to build a such a  10x better detector?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026A6-3A8E-890A-695A-AF152EE96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9292" y="1218010"/>
            <a:ext cx="3665416" cy="3394472"/>
          </a:xfrm>
        </p:spPr>
        <p:txBody>
          <a:bodyPr/>
          <a:lstStyle/>
          <a:p>
            <a:r>
              <a:rPr lang="en-US" b="1" dirty="0">
                <a:solidFill>
                  <a:srgbClr val="FFFF00"/>
                </a:solidFill>
              </a:rPr>
              <a:t>Current detector concept</a:t>
            </a:r>
          </a:p>
          <a:p>
            <a:r>
              <a:rPr lang="en-US" dirty="0"/>
              <a:t>Scaling laws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4A112A-6249-8866-C136-1F8ABF50A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BADD73-E380-2F10-E919-F582B8C4F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5009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205" y="32762"/>
            <a:ext cx="6207694" cy="857250"/>
          </a:xfrm>
        </p:spPr>
        <p:txBody>
          <a:bodyPr>
            <a:normAutofit/>
          </a:bodyPr>
          <a:lstStyle/>
          <a:p>
            <a:r>
              <a:rPr lang="en-US" sz="2400" dirty="0"/>
              <a:t>Basic principle for detecting gravitational waves: a laser Michelson interferometer </a:t>
            </a:r>
          </a:p>
        </p:txBody>
      </p:sp>
      <p:pic>
        <p:nvPicPr>
          <p:cNvPr id="6" name="Interferometer Animation-1080p.m4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49313" y="2423281"/>
            <a:ext cx="4594687" cy="2584511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19</a:t>
            </a:fld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82E1883-484C-2A47-97BD-4266F1B2C0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5753" y="-1"/>
            <a:ext cx="1238247" cy="1355880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35B0301-6138-6903-A170-1F886FAF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736" y="994654"/>
            <a:ext cx="8205001" cy="4046453"/>
          </a:xfrm>
        </p:spPr>
        <p:txBody>
          <a:bodyPr>
            <a:normAutofit/>
          </a:bodyPr>
          <a:lstStyle/>
          <a:p>
            <a:r>
              <a:rPr lang="en-US" dirty="0"/>
              <a:t>A transducer from strain to light intensity </a:t>
            </a:r>
            <a:r>
              <a:rPr lang="en-US" dirty="0">
                <a:sym typeface="Wingdings" pitchFamily="2" charset="2"/>
              </a:rPr>
              <a:t> electrical signal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What determines the sensitivity of this detector?</a:t>
            </a:r>
          </a:p>
          <a:p>
            <a:endParaRPr lang="en-US" dirty="0"/>
          </a:p>
          <a:p>
            <a:r>
              <a:rPr lang="en-US" dirty="0"/>
              <a:t>Distance over which strain is sensed</a:t>
            </a:r>
          </a:p>
          <a:p>
            <a:r>
              <a:rPr lang="en-US" dirty="0"/>
              <a:t>Resolution of the optical sensing</a:t>
            </a:r>
          </a:p>
          <a:p>
            <a:r>
              <a:rPr lang="en-US" dirty="0"/>
              <a:t>Stochastic forces making motion of </a:t>
            </a:r>
            <a:br>
              <a:rPr lang="en-US" dirty="0"/>
            </a:br>
            <a:r>
              <a:rPr lang="en-US" dirty="0"/>
              <a:t>mirrors, masking GWs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3EA1E6-2EFA-D19C-4EB3-0D85382F972E}"/>
              </a:ext>
            </a:extLst>
          </p:cNvPr>
          <p:cNvSpPr txBox="1"/>
          <p:nvPr/>
        </p:nvSpPr>
        <p:spPr>
          <a:xfrm>
            <a:off x="7944498" y="1355879"/>
            <a:ext cx="1129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Rai Weiss, early ‘70s</a:t>
            </a:r>
          </a:p>
        </p:txBody>
      </p:sp>
    </p:spTree>
    <p:extLst>
      <p:ext uri="{BB962C8B-B14F-4D97-AF65-F5344CB8AC3E}">
        <p14:creationId xmlns:p14="http://schemas.microsoft.com/office/powerpoint/2010/main" val="275287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4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5F328-10BA-F674-45B1-A61159CEC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19" y="120252"/>
            <a:ext cx="6455044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The Infrastructure for a </a:t>
            </a:r>
            <a:br>
              <a:rPr lang="en-US" dirty="0"/>
            </a:br>
            <a:r>
              <a:rPr lang="en-US" dirty="0"/>
              <a:t>realistic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91115-8A34-E491-44A3-0F53BC748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sufficient length of the arms is needed to bring the </a:t>
            </a:r>
            <a:br>
              <a:rPr lang="en-US" dirty="0"/>
            </a:br>
            <a:r>
              <a:rPr lang="en-US" dirty="0"/>
              <a:t>GW-induced strain to a measurable level </a:t>
            </a:r>
            <a:r>
              <a:rPr lang="en-US" dirty="0">
                <a:solidFill>
                  <a:schemeClr val="accent5"/>
                </a:solidFill>
              </a:rPr>
              <a:t>(LIGO: 4km)</a:t>
            </a:r>
          </a:p>
          <a:p>
            <a:r>
              <a:rPr lang="en-US" dirty="0"/>
              <a:t>Sensing laser light must travel in an excellent vacuum </a:t>
            </a:r>
            <a:r>
              <a:rPr lang="en-US" dirty="0">
                <a:solidFill>
                  <a:schemeClr val="accent5"/>
                </a:solidFill>
              </a:rPr>
              <a:t>(LIGO: 10</a:t>
            </a:r>
            <a:r>
              <a:rPr lang="en-US" baseline="30000" dirty="0">
                <a:solidFill>
                  <a:schemeClr val="accent5"/>
                </a:solidFill>
              </a:rPr>
              <a:t>-9</a:t>
            </a:r>
            <a:r>
              <a:rPr lang="en-US" dirty="0">
                <a:solidFill>
                  <a:schemeClr val="accent5"/>
                </a:solidFill>
              </a:rPr>
              <a:t> Torr)</a:t>
            </a:r>
          </a:p>
          <a:p>
            <a:r>
              <a:rPr lang="en-US" dirty="0"/>
              <a:t>The vacuum system diameter must accommodate a diffraction limited beam over 4km </a:t>
            </a:r>
            <a:r>
              <a:rPr lang="en-US" dirty="0">
                <a:solidFill>
                  <a:schemeClr val="accent5"/>
                </a:solidFill>
              </a:rPr>
              <a:t>(LIGO: 1.2 m Diameter; </a:t>
            </a:r>
            <a:r>
              <a:rPr lang="en-US" dirty="0">
                <a:solidFill>
                  <a:schemeClr val="accent5"/>
                </a:solidFill>
                <a:sym typeface="Wingdings" pitchFamily="2" charset="2"/>
              </a:rPr>
              <a:t> 10,000 m</a:t>
            </a:r>
            <a:r>
              <a:rPr lang="en-US" baseline="30000" dirty="0">
                <a:solidFill>
                  <a:schemeClr val="accent5"/>
                </a:solidFill>
                <a:sym typeface="Wingdings" pitchFamily="2" charset="2"/>
              </a:rPr>
              <a:t>3</a:t>
            </a:r>
            <a:r>
              <a:rPr lang="en-US" dirty="0">
                <a:solidFill>
                  <a:schemeClr val="accent5"/>
                </a:solidFill>
              </a:rPr>
              <a:t>)</a:t>
            </a:r>
          </a:p>
          <a:p>
            <a:r>
              <a:rPr lang="en-US" dirty="0"/>
              <a:t>The vacuum system must be </a:t>
            </a:r>
            <a:r>
              <a:rPr lang="en-US" i="1" dirty="0"/>
              <a:t>straight</a:t>
            </a:r>
            <a:r>
              <a:rPr lang="en-US" dirty="0"/>
              <a:t>, level, and protected from the human and natural environment </a:t>
            </a:r>
            <a:r>
              <a:rPr lang="en-US" dirty="0">
                <a:solidFill>
                  <a:schemeClr val="accent5"/>
                </a:solidFill>
              </a:rPr>
              <a:t>(LIGO: earthmoving, concrete bed, </a:t>
            </a:r>
            <a:br>
              <a:rPr lang="en-US" dirty="0">
                <a:solidFill>
                  <a:schemeClr val="accent5"/>
                </a:solidFill>
              </a:rPr>
            </a:br>
            <a:r>
              <a:rPr lang="en-US" dirty="0">
                <a:solidFill>
                  <a:schemeClr val="accent5"/>
                </a:solidFill>
              </a:rPr>
              <a:t>aligned to several mm over 4km, and protected by a concrete cover)</a:t>
            </a:r>
          </a:p>
          <a:p>
            <a:r>
              <a:rPr lang="en-US" dirty="0"/>
              <a:t>Corner and end buildings with particulate, temperature control; </a:t>
            </a:r>
            <a:br>
              <a:rPr lang="en-US" dirty="0"/>
            </a:br>
            <a:r>
              <a:rPr lang="en-US" dirty="0"/>
              <a:t>staff buildings; outreach/public science building </a:t>
            </a:r>
            <a:r>
              <a:rPr lang="en-US" dirty="0">
                <a:solidFill>
                  <a:schemeClr val="accent5"/>
                </a:solidFill>
              </a:rPr>
              <a:t>(LIGO: 116,000 Sq ft)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1E6965-482C-BAC4-BEC7-8B1BDB381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12E6F-09CB-0C2D-23D9-18BA60E87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20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30B3CD-06FE-8DDC-D71C-FF2AE72FB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6195" y="102392"/>
            <a:ext cx="1880861" cy="109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271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89443" cy="3742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9"/>
          <p:cNvSpPr>
            <a:spLocks noChangeArrowheads="1"/>
          </p:cNvSpPr>
          <p:nvPr/>
        </p:nvSpPr>
        <p:spPr bwMode="auto">
          <a:xfrm>
            <a:off x="0" y="46369"/>
            <a:ext cx="282933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b="1" i="1" dirty="0">
                <a:latin typeface="Myriad Pro" charset="0"/>
                <a:cs typeface="Myriad Pro" charset="0"/>
              </a:rPr>
              <a:t>LIGO Hanford Observatory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21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71189" y="3909168"/>
            <a:ext cx="379429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rgbClr val="FFFF00"/>
                </a:solidFill>
              </a:rPr>
              <a:t>Present LIGO Observatory sites</a:t>
            </a:r>
          </a:p>
          <a:p>
            <a:pPr algn="ctr"/>
            <a:r>
              <a:rPr lang="en-US" sz="2100" i="1" dirty="0">
                <a:solidFill>
                  <a:srgbClr val="FFFF00"/>
                </a:solidFill>
              </a:rPr>
              <a:t>L</a:t>
            </a:r>
            <a:r>
              <a:rPr lang="en-US" sz="2100" dirty="0">
                <a:solidFill>
                  <a:srgbClr val="FFFF00"/>
                </a:solidFill>
              </a:rPr>
              <a:t> = 4km</a:t>
            </a:r>
            <a:endParaRPr lang="en-US" sz="2100" i="1" dirty="0">
              <a:solidFill>
                <a:srgbClr val="FFFF00"/>
              </a:solidFill>
            </a:endParaRPr>
          </a:p>
        </p:txBody>
      </p:sp>
      <p:pic>
        <p:nvPicPr>
          <p:cNvPr id="9" name="Picture 5" descr="LLO">
            <a:extLst>
              <a:ext uri="{FF2B5EF4-FFF2-40B4-BE49-F238E27FC236}">
                <a16:creationId xmlns:a16="http://schemas.microsoft.com/office/drawing/2014/main" id="{CE68A20A-FE0E-6E4F-8E50-BC898A4B3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38000" y="1744849"/>
            <a:ext cx="4435062" cy="3326297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F51B949-3BE6-5547-9306-DDE95A4D0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5169" y="1977768"/>
            <a:ext cx="290222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srgbClr val="FFFFFF"/>
                </a:solidFill>
                <a:latin typeface="Myriad Pro" charset="0"/>
                <a:cs typeface="Myriad Pro" charset="0"/>
              </a:rPr>
              <a:t>LIGO Livingston Observatory</a:t>
            </a:r>
          </a:p>
        </p:txBody>
      </p:sp>
      <p:pic>
        <p:nvPicPr>
          <p:cNvPr id="15" name="Picture 2" descr="https://lh3.googleusercontent.com/fGFRgen20Qg14yfnzdkIPj4NxPmJw36NwaposPa6jYm0bW5mguB0NJmYLZRLjgPyDDV3KRpGjSqncu0kg2Iohp8NaYh0TONVXZMpAF7Fbfjtw8m_GSJwNZ_1QcDGuDpmxbB-KkNdqgY">
            <a:extLst>
              <a:ext uri="{FF2B5EF4-FFF2-40B4-BE49-F238E27FC236}">
                <a16:creationId xmlns:a16="http://schemas.microsoft.com/office/drawing/2014/main" id="{96ED7651-8A13-C143-9D9D-5E684C348C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0045" y="0"/>
            <a:ext cx="1032474" cy="104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0E9DDAF-393F-F147-9C32-3B1935DBAC6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055" y="-155250"/>
            <a:ext cx="3020440" cy="2192256"/>
          </a:xfrm>
          <a:prstGeom prst="rect">
            <a:avLst/>
          </a:prstGeom>
          <a:effectLst>
            <a:softEdge rad="172019"/>
          </a:effec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9055185-D417-54B7-695C-91087B94DCB0}"/>
              </a:ext>
            </a:extLst>
          </p:cNvPr>
          <p:cNvCxnSpPr>
            <a:cxnSpLocks/>
          </p:cNvCxnSpPr>
          <p:nvPr/>
        </p:nvCxnSpPr>
        <p:spPr>
          <a:xfrm flipH="1" flipV="1">
            <a:off x="4497962" y="1813302"/>
            <a:ext cx="1796960" cy="2093492"/>
          </a:xfrm>
          <a:prstGeom prst="straightConnector1">
            <a:avLst/>
          </a:prstGeom>
          <a:ln w="79375">
            <a:solidFill>
              <a:srgbClr val="FF0000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821014"/>
      </p:ext>
    </p:extLst>
  </p:cSld>
  <p:clrMapOvr>
    <a:masterClrMapping/>
  </p:clrMapOvr>
  <p:transition spd="slow">
    <p:split orient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8F47A01-3619-57D1-D778-1E39E4EF97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5360" y="1377730"/>
            <a:ext cx="2668729" cy="3263900"/>
          </a:xfrm>
          <a:prstGeom prst="rect">
            <a:avLst/>
          </a:prstGeom>
        </p:spPr>
      </p:pic>
      <p:sp>
        <p:nvSpPr>
          <p:cNvPr id="36866" name="Content Placeholder 2"/>
          <p:cNvSpPr>
            <a:spLocks noGrp="1"/>
          </p:cNvSpPr>
          <p:nvPr>
            <p:ph idx="1"/>
          </p:nvPr>
        </p:nvSpPr>
        <p:spPr>
          <a:xfrm>
            <a:off x="56281" y="842721"/>
            <a:ext cx="4856455" cy="4246536"/>
          </a:xfrm>
        </p:spPr>
        <p:txBody>
          <a:bodyPr>
            <a:noAutofit/>
          </a:bodyPr>
          <a:lstStyle/>
          <a:p>
            <a:r>
              <a:rPr lang="en-US" sz="1800" b="1" dirty="0">
                <a:solidFill>
                  <a:srgbClr val="00B0F0"/>
                </a:solidFill>
                <a:latin typeface="Helvetica" charset="0"/>
              </a:rPr>
              <a:t>Shot noise </a:t>
            </a:r>
            <a:r>
              <a:rPr lang="en-US" sz="1800" dirty="0">
                <a:latin typeface="Helvetica" charset="0"/>
              </a:rPr>
              <a:t>– ability to resolve a fringe shift due to a GW (counting statistics; </a:t>
            </a:r>
            <a:r>
              <a:rPr lang="en-US" sz="1800" i="1" dirty="0">
                <a:solidFill>
                  <a:srgbClr val="FFFF00"/>
                </a:solidFill>
              </a:rPr>
              <a:t>A. Einstein, 1909</a:t>
            </a:r>
            <a:r>
              <a:rPr lang="en-US" sz="1800" dirty="0">
                <a:latin typeface="Helvetica" charset="0"/>
              </a:rPr>
              <a:t>)</a:t>
            </a:r>
          </a:p>
          <a:p>
            <a:pPr marL="0" indent="0">
              <a:buNone/>
            </a:pPr>
            <a:endParaRPr lang="en-US" sz="1800" dirty="0">
              <a:latin typeface="Helvetica" charset="0"/>
            </a:endParaRPr>
          </a:p>
          <a:p>
            <a:r>
              <a:rPr lang="en-US" sz="1800" b="1" dirty="0">
                <a:solidFill>
                  <a:srgbClr val="FF0000"/>
                </a:solidFill>
                <a:latin typeface="Helvetica" charset="0"/>
              </a:rPr>
              <a:t>Radiation Pressure noise </a:t>
            </a:r>
            <a:r>
              <a:rPr lang="en-US" sz="1800" dirty="0">
                <a:latin typeface="Helvetica" charset="0"/>
              </a:rPr>
              <a:t>–buffeting of test mass by photons increases </a:t>
            </a:r>
            <a:br>
              <a:rPr lang="en-US" sz="1800" dirty="0">
                <a:latin typeface="Helvetica" charset="0"/>
              </a:rPr>
            </a:br>
            <a:r>
              <a:rPr lang="en-US" sz="1800" dirty="0">
                <a:latin typeface="Helvetica" charset="0"/>
              </a:rPr>
              <a:t>low-frequency noise – </a:t>
            </a:r>
            <a:br>
              <a:rPr lang="en-US" sz="1800" dirty="0">
                <a:latin typeface="Helvetica" charset="0"/>
              </a:rPr>
            </a:br>
            <a:r>
              <a:rPr lang="en-US" sz="1800" dirty="0">
                <a:latin typeface="Helvetica" charset="0"/>
              </a:rPr>
              <a:t>use heavy test masses!</a:t>
            </a:r>
            <a:endParaRPr lang="en-US" altLang="ja-JP" sz="1800" b="1" dirty="0">
              <a:solidFill>
                <a:srgbClr val="FF0000"/>
              </a:solidFill>
              <a:latin typeface="Helvetica" charset="0"/>
            </a:endParaRPr>
          </a:p>
          <a:p>
            <a:pPr marL="0" indent="0">
              <a:buNone/>
            </a:pPr>
            <a:endParaRPr lang="en-US" altLang="ja-JP" sz="1800" b="1" dirty="0">
              <a:solidFill>
                <a:srgbClr val="FF0000"/>
              </a:solidFill>
              <a:latin typeface="Helvetica" charset="0"/>
            </a:endParaRPr>
          </a:p>
          <a:p>
            <a:endParaRPr lang="en-US" altLang="ja-JP" sz="1800" b="1" dirty="0">
              <a:solidFill>
                <a:srgbClr val="FF0000"/>
              </a:solidFill>
              <a:latin typeface="Helvetica" charset="0"/>
            </a:endParaRPr>
          </a:p>
          <a:p>
            <a:endParaRPr lang="en-US" altLang="ja-JP" sz="1800" b="1" dirty="0">
              <a:solidFill>
                <a:srgbClr val="FF0000"/>
              </a:solidFill>
              <a:latin typeface="Helvetica" charset="0"/>
            </a:endParaRPr>
          </a:p>
          <a:p>
            <a:pPr marL="0" indent="0">
              <a:buNone/>
            </a:pPr>
            <a:endParaRPr lang="en-US" altLang="ja-JP" sz="1800" b="1" dirty="0">
              <a:solidFill>
                <a:srgbClr val="FFFF00"/>
              </a:solidFill>
              <a:latin typeface="Helvetica" charset="0"/>
            </a:endParaRPr>
          </a:p>
          <a:p>
            <a:r>
              <a:rPr lang="ja-JP" altLang="en-US" sz="1800" b="1">
                <a:solidFill>
                  <a:srgbClr val="FFFF00"/>
                </a:solidFill>
                <a:latin typeface="Helvetica" charset="0"/>
              </a:rPr>
              <a:t>‘</a:t>
            </a:r>
            <a:r>
              <a:rPr lang="en-US" altLang="ja-JP" sz="1800" b="1" dirty="0">
                <a:solidFill>
                  <a:srgbClr val="FFFF00"/>
                </a:solidFill>
                <a:latin typeface="Helvetica" charset="0"/>
              </a:rPr>
              <a:t>Standard Quantum Limit</a:t>
            </a:r>
            <a:r>
              <a:rPr lang="ja-JP" altLang="en-US" sz="1800" b="1">
                <a:solidFill>
                  <a:srgbClr val="FFFF00"/>
                </a:solidFill>
                <a:latin typeface="Helvetica" charset="0"/>
              </a:rPr>
              <a:t>’</a:t>
            </a:r>
            <a:endParaRPr lang="en-US" altLang="ja-JP" sz="1800" dirty="0">
              <a:solidFill>
                <a:srgbClr val="FFFF00"/>
              </a:solidFill>
              <a:latin typeface="Helvetica" charset="0"/>
            </a:endParaRPr>
          </a:p>
        </p:txBody>
      </p:sp>
      <p:sp>
        <p:nvSpPr>
          <p:cNvPr id="36865" name="Title 1"/>
          <p:cNvSpPr>
            <a:spLocks noGrp="1"/>
          </p:cNvSpPr>
          <p:nvPr>
            <p:ph type="title"/>
          </p:nvPr>
        </p:nvSpPr>
        <p:spPr>
          <a:xfrm>
            <a:off x="246681" y="192022"/>
            <a:ext cx="4688237" cy="525065"/>
          </a:xfrm>
        </p:spPr>
        <p:txBody>
          <a:bodyPr>
            <a:noAutofit/>
          </a:bodyPr>
          <a:lstStyle/>
          <a:p>
            <a:pPr lvl="1"/>
            <a:r>
              <a:rPr lang="en-US" sz="2200" b="1" dirty="0">
                <a:solidFill>
                  <a:srgbClr val="FFFF00"/>
                </a:solidFill>
                <a:latin typeface="Helvetica" charset="0"/>
              </a:rPr>
              <a:t>Resolution of the optical sensing</a:t>
            </a:r>
            <a:endParaRPr lang="en-US" sz="2200" dirty="0">
              <a:solidFill>
                <a:srgbClr val="FFFF00"/>
              </a:solidFill>
              <a:latin typeface="Helvetica" charset="0"/>
            </a:endParaRPr>
          </a:p>
        </p:txBody>
      </p:sp>
      <p:sp>
        <p:nvSpPr>
          <p:cNvPr id="36867" name="Slide Number Placeholder 3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557213" indent="-214313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8572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2001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15430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18859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2288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25717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29146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5AB85E0A-803F-BC45-B9E6-011A1468E78A}" type="slidenum">
              <a:rPr lang="en-US" sz="900">
                <a:latin typeface="Helvetica" charset="0"/>
              </a:rPr>
              <a:pPr/>
              <a:t>22</a:t>
            </a:fld>
            <a:endParaRPr lang="en-US" sz="900" dirty="0">
              <a:latin typeface="Helvetica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5557406" y="2623997"/>
            <a:ext cx="3237310" cy="1533525"/>
            <a:chOff x="4257675" y="3033713"/>
            <a:chExt cx="4316413" cy="2044700"/>
          </a:xfrm>
        </p:grpSpPr>
        <p:cxnSp>
          <p:nvCxnSpPr>
            <p:cNvPr id="36869" name="Straight Arrow Connector 6"/>
            <p:cNvCxnSpPr>
              <a:cxnSpLocks noChangeShapeType="1"/>
            </p:cNvCxnSpPr>
            <p:nvPr/>
          </p:nvCxnSpPr>
          <p:spPr bwMode="auto">
            <a:xfrm flipH="1">
              <a:off x="8574088" y="3033713"/>
              <a:ext cx="0" cy="974725"/>
            </a:xfrm>
            <a:prstGeom prst="straightConnector1">
              <a:avLst/>
            </a:prstGeom>
            <a:noFill/>
            <a:ln w="127000">
              <a:solidFill>
                <a:srgbClr val="00B0F0"/>
              </a:solidFill>
              <a:round/>
              <a:headEnd type="none" w="sm" len="sm"/>
              <a:tailEnd type="arrow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6870" name="Straight Arrow Connector 8"/>
            <p:cNvCxnSpPr>
              <a:cxnSpLocks noChangeShapeType="1"/>
            </p:cNvCxnSpPr>
            <p:nvPr/>
          </p:nvCxnSpPr>
          <p:spPr bwMode="auto">
            <a:xfrm flipH="1">
              <a:off x="7812088" y="3630613"/>
              <a:ext cx="0" cy="973137"/>
            </a:xfrm>
            <a:prstGeom prst="straightConnector1">
              <a:avLst/>
            </a:prstGeom>
            <a:noFill/>
            <a:ln w="127000">
              <a:solidFill>
                <a:srgbClr val="00B0F0"/>
              </a:solidFill>
              <a:round/>
              <a:headEnd type="none" w="sm" len="sm"/>
              <a:tailEnd type="arrow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6871" name="Straight Arrow Connector 9"/>
            <p:cNvCxnSpPr>
              <a:cxnSpLocks noChangeShapeType="1"/>
            </p:cNvCxnSpPr>
            <p:nvPr/>
          </p:nvCxnSpPr>
          <p:spPr bwMode="auto">
            <a:xfrm flipH="1">
              <a:off x="7027863" y="4105275"/>
              <a:ext cx="0" cy="973138"/>
            </a:xfrm>
            <a:prstGeom prst="straightConnector1">
              <a:avLst/>
            </a:prstGeom>
            <a:noFill/>
            <a:ln w="127000">
              <a:solidFill>
                <a:srgbClr val="00B0F0"/>
              </a:solidFill>
              <a:round/>
              <a:headEnd type="none" w="sm" len="sm"/>
              <a:tailEnd type="arrow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6872" name="Straight Arrow Connector 10"/>
            <p:cNvCxnSpPr>
              <a:cxnSpLocks noChangeShapeType="1"/>
            </p:cNvCxnSpPr>
            <p:nvPr/>
          </p:nvCxnSpPr>
          <p:spPr bwMode="auto">
            <a:xfrm flipV="1">
              <a:off x="4257675" y="3935413"/>
              <a:ext cx="376238" cy="244475"/>
            </a:xfrm>
            <a:prstGeom prst="straightConnector1">
              <a:avLst/>
            </a:prstGeom>
            <a:noFill/>
            <a:ln w="63500">
              <a:solidFill>
                <a:srgbClr val="FD150F"/>
              </a:solidFill>
              <a:round/>
              <a:headEnd type="none" w="sm" len="sm"/>
              <a:tailEnd type="arrow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6873" name="Straight Arrow Connector 13"/>
            <p:cNvCxnSpPr>
              <a:cxnSpLocks noChangeShapeType="1"/>
            </p:cNvCxnSpPr>
            <p:nvPr/>
          </p:nvCxnSpPr>
          <p:spPr bwMode="auto">
            <a:xfrm flipV="1">
              <a:off x="4424363" y="4208463"/>
              <a:ext cx="374650" cy="242887"/>
            </a:xfrm>
            <a:prstGeom prst="straightConnector1">
              <a:avLst/>
            </a:prstGeom>
            <a:noFill/>
            <a:ln w="63500">
              <a:solidFill>
                <a:srgbClr val="FD150F"/>
              </a:solidFill>
              <a:round/>
              <a:headEnd type="none" w="sm" len="sm"/>
              <a:tailEnd type="arrow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6874" name="Straight Arrow Connector 14"/>
            <p:cNvCxnSpPr>
              <a:cxnSpLocks noChangeShapeType="1"/>
            </p:cNvCxnSpPr>
            <p:nvPr/>
          </p:nvCxnSpPr>
          <p:spPr bwMode="auto">
            <a:xfrm flipV="1">
              <a:off x="4633913" y="4484688"/>
              <a:ext cx="376237" cy="242887"/>
            </a:xfrm>
            <a:prstGeom prst="straightConnector1">
              <a:avLst/>
            </a:prstGeom>
            <a:noFill/>
            <a:ln w="63500">
              <a:solidFill>
                <a:srgbClr val="FD150F"/>
              </a:solidFill>
              <a:round/>
              <a:headEnd type="none" w="sm" len="sm"/>
              <a:tailEnd type="arrow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</p:cxn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E65595DB-47B8-BE19-481C-824F1597B4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6854" y="1691283"/>
            <a:ext cx="4127500" cy="3263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955238-2AD6-9220-133D-F47905B6C5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674" y="68264"/>
            <a:ext cx="2781300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2542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865380-F015-4B9D-8FCA-BD37479F9616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219413" y="0"/>
            <a:ext cx="3781587" cy="1477328"/>
          </a:xfrm>
          <a:prstGeom prst="rect">
            <a:avLst/>
          </a:prstGeom>
          <a:solidFill>
            <a:schemeClr val="tx1">
              <a:alpha val="41549"/>
            </a:schemeClr>
          </a:solidFill>
          <a:effectLst>
            <a:softEdge rad="53581"/>
          </a:effectLst>
        </p:spPr>
        <p:txBody>
          <a:bodyPr wrap="square" rtlCol="0">
            <a:spAutoFit/>
          </a:bodyPr>
          <a:lstStyle/>
          <a:p>
            <a:pPr marL="257168" indent="-257168">
              <a:buFont typeface="Arial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a few ppm of total loss</a:t>
            </a:r>
          </a:p>
          <a:p>
            <a:pPr marL="257168" indent="-257168">
              <a:buFont typeface="Arial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absorption of ≤ 0.5 ppm</a:t>
            </a:r>
          </a:p>
          <a:p>
            <a:pPr marL="257168" indent="-257168">
              <a:buFont typeface="Arial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Low mechanical loss of coating materials for reducing coating thermal noise  </a:t>
            </a:r>
          </a:p>
          <a:p>
            <a:pPr marL="257168" indent="-257168">
              <a:buFont typeface="Arial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Large mass to resist </a:t>
            </a:r>
            <a:br>
              <a:rPr lang="en-US" sz="1500" dirty="0">
                <a:solidFill>
                  <a:schemeClr val="bg1"/>
                </a:solidFill>
              </a:rPr>
            </a:br>
            <a:r>
              <a:rPr lang="en-US" sz="1500" dirty="0">
                <a:solidFill>
                  <a:schemeClr val="bg1"/>
                </a:solidFill>
              </a:rPr>
              <a:t>radiation pressure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6CCBEA-D6FD-C540-ADEE-43AD8914331D}"/>
              </a:ext>
            </a:extLst>
          </p:cNvPr>
          <p:cNvSpPr txBox="1"/>
          <p:nvPr/>
        </p:nvSpPr>
        <p:spPr>
          <a:xfrm rot="16200000">
            <a:off x="-1977016" y="2226886"/>
            <a:ext cx="48006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>
                <a:solidFill>
                  <a:schemeClr val="bg1"/>
                </a:solidFill>
                <a:latin typeface="+mj-lt"/>
              </a:rPr>
              <a:t>High Quality Optics</a:t>
            </a:r>
          </a:p>
        </p:txBody>
      </p:sp>
    </p:spTree>
    <p:extLst>
      <p:ext uri="{BB962C8B-B14F-4D97-AF65-F5344CB8AC3E}">
        <p14:creationId xmlns:p14="http://schemas.microsoft.com/office/powerpoint/2010/main" val="5871110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289D1FC-A68E-1402-953D-E236E31EC0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100" y="0"/>
            <a:ext cx="6184900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4B886-DD45-331A-C646-4EECF3077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86" y="120252"/>
            <a:ext cx="3766088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Optical schematic</a:t>
            </a:r>
            <a:br>
              <a:rPr lang="en-US" dirty="0"/>
            </a:br>
            <a:r>
              <a:rPr lang="en-US" dirty="0"/>
              <a:t>for O3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8071-D3D8-954A-B12B-BBCF530D5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97754"/>
            <a:ext cx="8229600" cy="3943354"/>
          </a:xfrm>
        </p:spPr>
        <p:txBody>
          <a:bodyPr/>
          <a:lstStyle/>
          <a:p>
            <a:r>
              <a:rPr lang="en-US" dirty="0"/>
              <a:t>Fabry-Perot cavities in arms</a:t>
            </a:r>
            <a:br>
              <a:rPr lang="en-US" dirty="0"/>
            </a:br>
            <a:r>
              <a:rPr lang="en-US" dirty="0"/>
              <a:t>to increase interaction time</a:t>
            </a:r>
          </a:p>
          <a:p>
            <a:r>
              <a:rPr lang="en-US" dirty="0"/>
              <a:t>Coupled cavities to</a:t>
            </a:r>
            <a:br>
              <a:rPr lang="en-US" dirty="0"/>
            </a:br>
            <a:r>
              <a:rPr lang="en-US" dirty="0"/>
              <a:t>increase power,</a:t>
            </a:r>
            <a:br>
              <a:rPr lang="en-US" dirty="0"/>
            </a:br>
            <a:r>
              <a:rPr lang="en-US" dirty="0"/>
              <a:t>extract GW frequencies</a:t>
            </a:r>
          </a:p>
          <a:p>
            <a:r>
              <a:rPr lang="en-US" dirty="0"/>
              <a:t>FP cavities in transmission</a:t>
            </a:r>
            <a:br>
              <a:rPr lang="en-US" dirty="0"/>
            </a:br>
            <a:r>
              <a:rPr lang="en-US" dirty="0"/>
              <a:t>to enforce TEM</a:t>
            </a:r>
            <a:r>
              <a:rPr lang="en-US" baseline="-25000" dirty="0"/>
              <a:t>00 </a:t>
            </a:r>
            <a:r>
              <a:rPr lang="en-US" dirty="0"/>
              <a:t>mode</a:t>
            </a:r>
          </a:p>
          <a:p>
            <a:r>
              <a:rPr lang="en-US" dirty="0"/>
              <a:t>~100 degrees-of-freedom</a:t>
            </a:r>
            <a:br>
              <a:rPr lang="en-US" dirty="0"/>
            </a:br>
            <a:r>
              <a:rPr lang="en-US" dirty="0"/>
              <a:t>to control!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63B699-9E94-5197-4A9D-9ADB8829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3C1985-0482-F452-E513-07EBB3701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4431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C15A1-E4B1-02C4-2B79-7A8B4675A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Stochastic force motion of mirrors masking GWs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DDEE4-5642-0D62-110F-C59CDB444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514" y="984142"/>
            <a:ext cx="8229600" cy="3953379"/>
          </a:xfrm>
        </p:spPr>
        <p:txBody>
          <a:bodyPr>
            <a:normAutofit/>
          </a:bodyPr>
          <a:lstStyle/>
          <a:p>
            <a:r>
              <a:rPr lang="en-US" dirty="0"/>
              <a:t>Suppress physical transmission of (seismic etc.) motion from the outside via:</a:t>
            </a:r>
          </a:p>
          <a:p>
            <a:pPr lvl="1"/>
            <a:r>
              <a:rPr lang="en-US" dirty="0"/>
              <a:t>3x6 degree-of-freedom servo controlled platforms</a:t>
            </a:r>
          </a:p>
          <a:p>
            <a:pPr lvl="1"/>
            <a:r>
              <a:rPr lang="en-US" dirty="0"/>
              <a:t>4 pendulums in series, giving ((</a:t>
            </a:r>
            <a:r>
              <a:rPr lang="en-US" i="1" dirty="0" err="1"/>
              <a:t>f</a:t>
            </a:r>
            <a:r>
              <a:rPr lang="en-US" i="1" baseline="-25000" dirty="0" err="1"/>
              <a:t>o</a:t>
            </a:r>
            <a:r>
              <a:rPr lang="en-US" dirty="0"/>
              <a:t>/</a:t>
            </a:r>
            <a:r>
              <a:rPr lang="en-US" i="1" dirty="0"/>
              <a:t>f)</a:t>
            </a:r>
            <a:r>
              <a:rPr lang="en-US" i="1" baseline="30000" dirty="0"/>
              <a:t>2</a:t>
            </a:r>
            <a:r>
              <a:rPr lang="en-US" dirty="0"/>
              <a:t>)</a:t>
            </a:r>
            <a:r>
              <a:rPr lang="en-US" baseline="30000" dirty="0"/>
              <a:t>4</a:t>
            </a:r>
            <a:r>
              <a:rPr lang="en-US" dirty="0"/>
              <a:t> isolation</a:t>
            </a:r>
          </a:p>
          <a:p>
            <a:r>
              <a:rPr lang="en-US" dirty="0"/>
              <a:t>Newtonian gravitational gradients due to seismic activity</a:t>
            </a:r>
          </a:p>
          <a:p>
            <a:pPr lvl="1"/>
            <a:r>
              <a:rPr lang="en-US" dirty="0"/>
              <a:t>Can go underground (KAGRA, Einstein Telescope)</a:t>
            </a:r>
          </a:p>
          <a:p>
            <a:pPr lvl="1"/>
            <a:r>
              <a:rPr lang="en-US" dirty="0"/>
              <a:t>Limit on lowest frequency for ground-based detectors….go to space (LISA)</a:t>
            </a:r>
          </a:p>
          <a:p>
            <a:r>
              <a:rPr lang="en-US" dirty="0"/>
              <a:t>Concentrate thermal noise in frequency bands to limit impact on GW range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E14F7A-96C3-C773-68CC-0E0422C55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085A95-D1E9-8B81-2FE1-B0CF21893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2700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69B0E7D8-E11E-5962-9010-F0E3B394231C}"/>
              </a:ext>
            </a:extLst>
          </p:cNvPr>
          <p:cNvGrpSpPr/>
          <p:nvPr/>
        </p:nvGrpSpPr>
        <p:grpSpPr>
          <a:xfrm>
            <a:off x="3877647" y="1814982"/>
            <a:ext cx="4070936" cy="3293781"/>
            <a:chOff x="4335867" y="1797302"/>
            <a:chExt cx="4070936" cy="3293781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D8758521-E49B-6636-4163-D4231FBEBD5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44403" y="1797302"/>
              <a:ext cx="3962400" cy="3149600"/>
            </a:xfrm>
            <a:prstGeom prst="rect">
              <a:avLst/>
            </a:prstGeom>
          </p:spPr>
        </p:pic>
        <p:sp>
          <p:nvSpPr>
            <p:cNvPr id="6" name="Rounded Rectangular Callout 5">
              <a:extLst>
                <a:ext uri="{FF2B5EF4-FFF2-40B4-BE49-F238E27FC236}">
                  <a16:creationId xmlns:a16="http://schemas.microsoft.com/office/drawing/2014/main" id="{4AEF602F-1031-594D-B8A8-6D67B0BE01FA}"/>
                </a:ext>
              </a:extLst>
            </p:cNvPr>
            <p:cNvSpPr/>
            <p:nvPr/>
          </p:nvSpPr>
          <p:spPr bwMode="auto">
            <a:xfrm>
              <a:off x="6886594" y="2769071"/>
              <a:ext cx="735807" cy="246721"/>
            </a:xfrm>
            <a:prstGeom prst="wedgeRoundRectCallout">
              <a:avLst>
                <a:gd name="adj1" fmla="val -40454"/>
                <a:gd name="adj2" fmla="val 131250"/>
                <a:gd name="adj3" fmla="val 16667"/>
              </a:avLst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pPr algn="ctr" defTabSz="68580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Low</a:t>
              </a:r>
              <a:r>
                <a:rPr lang="en-US" sz="1200" dirty="0">
                  <a:latin typeface="Times New Roman" pitchFamily="18" charset="0"/>
                </a:rPr>
                <a:t> </a:t>
              </a:r>
              <a:r>
                <a:rPr lang="en-US" sz="1200" i="1" dirty="0">
                  <a:latin typeface="Times New Roman" pitchFamily="18" charset="0"/>
                </a:rPr>
                <a:t>Q</a:t>
              </a:r>
              <a:endParaRPr lang="en-US" sz="1200" dirty="0">
                <a:latin typeface="Times New Roman" pitchFamily="18" charset="0"/>
              </a:endParaRPr>
            </a:p>
          </p:txBody>
        </p:sp>
        <p:sp>
          <p:nvSpPr>
            <p:cNvPr id="16" name="Rounded Rectangular Callout 15">
              <a:extLst>
                <a:ext uri="{FF2B5EF4-FFF2-40B4-BE49-F238E27FC236}">
                  <a16:creationId xmlns:a16="http://schemas.microsoft.com/office/drawing/2014/main" id="{23121BE2-C588-AE4B-B7BC-B0231C937556}"/>
                </a:ext>
              </a:extLst>
            </p:cNvPr>
            <p:cNvSpPr/>
            <p:nvPr/>
          </p:nvSpPr>
          <p:spPr bwMode="auto">
            <a:xfrm>
              <a:off x="6172614" y="3736256"/>
              <a:ext cx="713980" cy="248144"/>
            </a:xfrm>
            <a:prstGeom prst="wedgeRoundRectCallout">
              <a:avLst>
                <a:gd name="adj1" fmla="val 77271"/>
                <a:gd name="adj2" fmla="val -41666"/>
                <a:gd name="adj3" fmla="val 16667"/>
              </a:avLst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pPr algn="ctr" defTabSz="68580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High</a:t>
              </a:r>
              <a:r>
                <a:rPr lang="en-US" sz="1200" dirty="0">
                  <a:latin typeface="Times New Roman" pitchFamily="18" charset="0"/>
                </a:rPr>
                <a:t> </a:t>
              </a:r>
              <a:r>
                <a:rPr lang="en-US" sz="1200" i="1" dirty="0">
                  <a:latin typeface="Times New Roman" pitchFamily="18" charset="0"/>
                </a:rPr>
                <a:t>Q</a:t>
              </a:r>
              <a:endParaRPr lang="en-US" sz="1200" dirty="0">
                <a:latin typeface="Times New Roman" pitchFamily="18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AA48A4C-9BF3-F4BA-2C2E-4135F8614974}"/>
                </a:ext>
              </a:extLst>
            </p:cNvPr>
            <p:cNvSpPr txBox="1"/>
            <p:nvPr/>
          </p:nvSpPr>
          <p:spPr>
            <a:xfrm rot="16200000">
              <a:off x="3448765" y="3307053"/>
              <a:ext cx="21435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Amplitude of motion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09B46CD0-4ACC-456C-E024-465FDD0252C7}"/>
                </a:ext>
              </a:extLst>
            </p:cNvPr>
            <p:cNvSpPr txBox="1"/>
            <p:nvPr/>
          </p:nvSpPr>
          <p:spPr>
            <a:xfrm>
              <a:off x="5977875" y="4721751"/>
              <a:ext cx="11658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Frequency</a:t>
              </a:r>
            </a:p>
          </p:txBody>
        </p:sp>
      </p:grpSp>
      <p:sp>
        <p:nvSpPr>
          <p:cNvPr id="37889" name="Title 1"/>
          <p:cNvSpPr>
            <a:spLocks noGrp="1"/>
          </p:cNvSpPr>
          <p:nvPr>
            <p:ph type="title"/>
          </p:nvPr>
        </p:nvSpPr>
        <p:spPr>
          <a:xfrm>
            <a:off x="2383814" y="32209"/>
            <a:ext cx="3642360" cy="525065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Helvetica" charset="0"/>
              </a:rPr>
              <a:t>Thermal Noise</a:t>
            </a:r>
            <a:endParaRPr lang="en-US" dirty="0">
              <a:latin typeface="Helvetica" charset="0"/>
            </a:endParaRPr>
          </a:p>
        </p:txBody>
      </p:sp>
      <p:sp>
        <p:nvSpPr>
          <p:cNvPr id="37890" name="Content Placeholder 2"/>
          <p:cNvSpPr>
            <a:spLocks noGrp="1"/>
          </p:cNvSpPr>
          <p:nvPr>
            <p:ph idx="1"/>
          </p:nvPr>
        </p:nvSpPr>
        <p:spPr>
          <a:xfrm>
            <a:off x="333214" y="890839"/>
            <a:ext cx="3871780" cy="4252661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rgbClr val="00B0F0"/>
                </a:solidFill>
                <a:latin typeface="Helvetica" charset="0"/>
              </a:rPr>
              <a:t>Thermal noise</a:t>
            </a:r>
            <a:r>
              <a:rPr lang="en-US" sz="1800" dirty="0">
                <a:solidFill>
                  <a:schemeClr val="bg1">
                    <a:lumMod val="85000"/>
                  </a:schemeClr>
                </a:solidFill>
                <a:latin typeface="Helvetica" charset="0"/>
              </a:rPr>
              <a:t> </a:t>
            </a:r>
            <a:r>
              <a:rPr lang="en-US" sz="1800" dirty="0">
                <a:latin typeface="Helvetica" charset="0"/>
              </a:rPr>
              <a:t>– </a:t>
            </a:r>
            <a:r>
              <a:rPr lang="en-US" sz="1800" i="1" dirty="0" err="1">
                <a:latin typeface="Times" charset="0"/>
                <a:cs typeface="Times" charset="0"/>
              </a:rPr>
              <a:t>k</a:t>
            </a:r>
            <a:r>
              <a:rPr lang="en-US" sz="1800" i="1" baseline="-25000" dirty="0" err="1">
                <a:latin typeface="Times" charset="0"/>
                <a:cs typeface="Times" charset="0"/>
              </a:rPr>
              <a:t>B</a:t>
            </a:r>
            <a:r>
              <a:rPr lang="en-US" sz="1800" i="1" dirty="0" err="1">
                <a:latin typeface="Times" charset="0"/>
                <a:cs typeface="Times" charset="0"/>
              </a:rPr>
              <a:t>T</a:t>
            </a:r>
            <a:r>
              <a:rPr lang="en-US" sz="1800" dirty="0">
                <a:latin typeface="Times" charset="0"/>
                <a:cs typeface="Times" charset="0"/>
              </a:rPr>
              <a:t> </a:t>
            </a:r>
            <a:r>
              <a:rPr lang="en-US" sz="1800" dirty="0">
                <a:latin typeface="Helvetica" charset="0"/>
              </a:rPr>
              <a:t>of energy </a:t>
            </a:r>
            <a:br>
              <a:rPr lang="en-US" sz="1800" dirty="0">
                <a:latin typeface="Helvetica" charset="0"/>
              </a:rPr>
            </a:br>
            <a:r>
              <a:rPr lang="en-US" sz="1800" dirty="0">
                <a:latin typeface="Helvetica" charset="0"/>
              </a:rPr>
              <a:t>per mechanical mode</a:t>
            </a:r>
            <a:br>
              <a:rPr lang="en-US" sz="1800" dirty="0"/>
            </a:br>
            <a:r>
              <a:rPr lang="en-US" sz="1800" dirty="0"/>
              <a:t>(</a:t>
            </a:r>
            <a:r>
              <a:rPr lang="en-US" sz="1800" i="1" dirty="0">
                <a:solidFill>
                  <a:srgbClr val="FFFF00"/>
                </a:solidFill>
              </a:rPr>
              <a:t>A. Einstein, 1905</a:t>
            </a:r>
            <a:r>
              <a:rPr lang="en-US" sz="1800" dirty="0"/>
              <a:t>)</a:t>
            </a:r>
          </a:p>
          <a:p>
            <a:r>
              <a:rPr lang="en-US" sz="1800" dirty="0">
                <a:latin typeface="Helvetica" charset="0"/>
              </a:rPr>
              <a:t>Simple Harmonic Oscillator:</a:t>
            </a:r>
          </a:p>
          <a:p>
            <a:endParaRPr lang="en-US" sz="1800" dirty="0">
              <a:latin typeface="Helvetica" charset="0"/>
            </a:endParaRPr>
          </a:p>
          <a:p>
            <a:pPr marL="0" indent="0">
              <a:buNone/>
            </a:pPr>
            <a:endParaRPr lang="en-US" sz="1800" dirty="0">
              <a:latin typeface="Helvetica" charset="0"/>
            </a:endParaRPr>
          </a:p>
          <a:p>
            <a:r>
              <a:rPr lang="en-US" sz="1800" dirty="0">
                <a:latin typeface="Helvetica" charset="0"/>
              </a:rPr>
              <a:t>Distributed in frequency according to real part of impedance </a:t>
            </a:r>
          </a:p>
          <a:p>
            <a:endParaRPr lang="en-US" sz="1800" dirty="0">
              <a:latin typeface="Helvetica" charset="0"/>
            </a:endParaRPr>
          </a:p>
          <a:p>
            <a:endParaRPr lang="en-US" sz="1800" dirty="0">
              <a:latin typeface="Helvetica" charset="0"/>
            </a:endParaRPr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557213" indent="-214313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8572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2001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15430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18859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2288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25717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29146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5164B4A8-3FF3-6A4A-A5FF-B429BCD8B52F}" type="slidenum">
              <a:rPr lang="en-US" sz="900">
                <a:latin typeface="Helvetica" charset="0"/>
              </a:rPr>
              <a:pPr/>
              <a:t>26</a:t>
            </a:fld>
            <a:endParaRPr lang="en-US" sz="900">
              <a:latin typeface="Helvetica" charset="0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D611DCF-DC9F-E74D-9F08-F0A1B1C67BB3}"/>
              </a:ext>
            </a:extLst>
          </p:cNvPr>
          <p:cNvSpPr txBox="1">
            <a:spLocks/>
          </p:cNvSpPr>
          <p:nvPr/>
        </p:nvSpPr>
        <p:spPr bwMode="auto">
          <a:xfrm>
            <a:off x="5182981" y="835035"/>
            <a:ext cx="3962400" cy="70218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SzPct val="85000"/>
              <a:buFont typeface="Monotype Sorts" charset="0"/>
              <a:buChar char="l"/>
              <a:defRPr>
                <a:solidFill>
                  <a:schemeClr val="tx2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Font typeface="Times New Roman" charset="0"/>
              <a:buChar char="»"/>
              <a:defRPr>
                <a:solidFill>
                  <a:schemeClr val="tx2"/>
                </a:solidFill>
                <a:latin typeface="+mn-lt"/>
                <a:ea typeface="ＭＳ Ｐゴシック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Char char="–"/>
              <a:defRPr>
                <a:solidFill>
                  <a:schemeClr val="tx2"/>
                </a:solidFill>
                <a:latin typeface="+mn-lt"/>
                <a:ea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SzPct val="85000"/>
              <a:buFont typeface="Monotype Sorts" charset="0"/>
              <a:buChar char="l"/>
              <a:defRPr>
                <a:solidFill>
                  <a:schemeClr val="tx2"/>
                </a:solidFill>
                <a:latin typeface="+mn-lt"/>
                <a:ea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Char char="»"/>
              <a:defRPr>
                <a:solidFill>
                  <a:schemeClr val="tx2"/>
                </a:solidFill>
                <a:latin typeface="+mn-lt"/>
                <a:ea typeface="ＭＳ Ｐゴシック" charset="0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Char char="»"/>
              <a:defRPr>
                <a:solidFill>
                  <a:schemeClr val="tx2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Char char="»"/>
              <a:defRPr>
                <a:solidFill>
                  <a:schemeClr val="tx2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Char char="»"/>
              <a:defRPr>
                <a:solidFill>
                  <a:schemeClr val="tx2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0099"/>
              </a:buClr>
              <a:buChar char="»"/>
              <a:defRPr>
                <a:solidFill>
                  <a:schemeClr val="tx2"/>
                </a:solidFill>
                <a:latin typeface="+mn-lt"/>
              </a:defRPr>
            </a:lvl9pPr>
          </a:lstStyle>
          <a:p>
            <a:r>
              <a:rPr lang="en-US" b="1" kern="0" dirty="0">
                <a:solidFill>
                  <a:srgbClr val="00B0F0"/>
                </a:solidFill>
                <a:latin typeface="Helvetica" charset="0"/>
              </a:rPr>
              <a:t>Low-loss materials</a:t>
            </a:r>
          </a:p>
          <a:p>
            <a:r>
              <a:rPr lang="en-US" b="1" kern="0" dirty="0">
                <a:solidFill>
                  <a:srgbClr val="00B0F0"/>
                </a:solidFill>
                <a:latin typeface="Helvetica" charset="0"/>
              </a:rPr>
              <a:t>monolithic construction</a:t>
            </a:r>
            <a:endParaRPr lang="en-US" kern="0" dirty="0">
              <a:solidFill>
                <a:srgbClr val="00B0F0"/>
              </a:solidFill>
              <a:latin typeface="Helvetica" charset="0"/>
            </a:endParaRPr>
          </a:p>
          <a:p>
            <a:endParaRPr lang="en-US" sz="1275" kern="0" dirty="0">
              <a:latin typeface="Helvetica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0CC459-793B-4461-CDF1-7495E6D360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714" y="2070701"/>
            <a:ext cx="3397250" cy="698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AAFB833-1E9D-6856-711A-8A921028F8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6356" y="3373479"/>
            <a:ext cx="885966" cy="2738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76E714-B1C2-D93A-0C04-FAC41BE6E5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326" y="3811422"/>
            <a:ext cx="2197100" cy="6985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AB93266-A222-1E47-6B37-D90D46160F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95789" y="2107555"/>
            <a:ext cx="1286693" cy="2541537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2B7F6FD-09FC-ED18-D907-6286F03EB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8400" y="3244850"/>
            <a:ext cx="3657600" cy="1714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40CCF2-BD83-1D01-5E8B-924B4BD5E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1951" y="656487"/>
            <a:ext cx="4127500" cy="2692400"/>
          </a:xfrm>
          <a:prstGeom prst="rect">
            <a:avLst/>
          </a:prstGeom>
        </p:spPr>
      </p:pic>
      <p:sp>
        <p:nvSpPr>
          <p:cNvPr id="37889" name="Title 1"/>
          <p:cNvSpPr>
            <a:spLocks noGrp="1"/>
          </p:cNvSpPr>
          <p:nvPr>
            <p:ph type="title"/>
          </p:nvPr>
        </p:nvSpPr>
        <p:spPr>
          <a:xfrm>
            <a:off x="1859797" y="102392"/>
            <a:ext cx="4957206" cy="525065"/>
          </a:xfrm>
        </p:spPr>
        <p:txBody>
          <a:bodyPr>
            <a:normAutofit fontScale="90000"/>
          </a:bodyPr>
          <a:lstStyle/>
          <a:p>
            <a:r>
              <a:rPr lang="en-US" dirty="0"/>
              <a:t>Mirror Coating thermal noise</a:t>
            </a:r>
            <a:endParaRPr lang="en-US" dirty="0">
              <a:latin typeface="Helvetica" charset="0"/>
            </a:endParaRPr>
          </a:p>
        </p:txBody>
      </p:sp>
      <p:sp>
        <p:nvSpPr>
          <p:cNvPr id="37890" name="Content Placeholder 2"/>
          <p:cNvSpPr>
            <a:spLocks noGrp="1"/>
          </p:cNvSpPr>
          <p:nvPr>
            <p:ph idx="1"/>
          </p:nvPr>
        </p:nvSpPr>
        <p:spPr>
          <a:xfrm>
            <a:off x="244778" y="1720312"/>
            <a:ext cx="3513561" cy="33207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275" dirty="0">
              <a:latin typeface="Helvetica" charset="0"/>
            </a:endParaRPr>
          </a:p>
          <a:p>
            <a:endParaRPr lang="en-US" sz="1275" dirty="0">
              <a:latin typeface="Helvetica" charset="0"/>
            </a:endParaRPr>
          </a:p>
          <a:p>
            <a:r>
              <a:rPr lang="en-US" sz="1275" dirty="0">
                <a:latin typeface="Helvetica" charset="0"/>
              </a:rPr>
              <a:t>In in the best amorphous coatings, the dielectric optical coating has a rather large loss tangent</a:t>
            </a:r>
          </a:p>
          <a:p>
            <a:pPr lvl="1"/>
            <a:r>
              <a:rPr lang="en-US" sz="1275" dirty="0">
                <a:latin typeface="Helvetica" charset="0"/>
              </a:rPr>
              <a:t>Some 10</a:t>
            </a:r>
            <a:r>
              <a:rPr lang="en-US" sz="1275" baseline="30000" dirty="0">
                <a:latin typeface="Helvetica" charset="0"/>
              </a:rPr>
              <a:t>-4</a:t>
            </a:r>
            <a:r>
              <a:rPr lang="en-US" sz="1275" dirty="0">
                <a:latin typeface="Helvetica" charset="0"/>
              </a:rPr>
              <a:t> , compared to </a:t>
            </a:r>
            <a:br>
              <a:rPr lang="en-US" sz="1275" dirty="0">
                <a:latin typeface="Helvetica" charset="0"/>
              </a:rPr>
            </a:br>
            <a:r>
              <a:rPr lang="en-US" sz="1275" dirty="0">
                <a:latin typeface="Helvetica" charset="0"/>
              </a:rPr>
              <a:t>10</a:t>
            </a:r>
            <a:r>
              <a:rPr lang="en-US" sz="1275" baseline="30000" dirty="0">
                <a:latin typeface="Helvetica" charset="0"/>
              </a:rPr>
              <a:t>-8</a:t>
            </a:r>
            <a:r>
              <a:rPr lang="en-US" sz="1275" dirty="0">
                <a:latin typeface="Helvetica" charset="0"/>
              </a:rPr>
              <a:t> for fused silica</a:t>
            </a:r>
          </a:p>
          <a:p>
            <a:r>
              <a:rPr lang="en-US" sz="1275" dirty="0">
                <a:latin typeface="Helvetica" charset="0"/>
              </a:rPr>
              <a:t>The Fluctuation-Dissipation theorem says this is where the greatest motion is found</a:t>
            </a:r>
          </a:p>
          <a:p>
            <a:r>
              <a:rPr lang="en-US" sz="1275" dirty="0">
                <a:latin typeface="Helvetica" charset="0"/>
              </a:rPr>
              <a:t>And: the coating is the surface that is sensed by the laser</a:t>
            </a:r>
            <a:endParaRPr lang="en-US" sz="1275" b="1" dirty="0">
              <a:solidFill>
                <a:srgbClr val="FF0000"/>
              </a:solidFill>
              <a:latin typeface="Helvetica" charset="0"/>
            </a:endParaRPr>
          </a:p>
          <a:p>
            <a:r>
              <a:rPr lang="en-US" sz="1275" b="1" dirty="0">
                <a:solidFill>
                  <a:srgbClr val="FF0000"/>
                </a:solidFill>
                <a:latin typeface="Helvetica" charset="0"/>
              </a:rPr>
              <a:t>This is the dominant limit in the critical 50-200 Hz band</a:t>
            </a:r>
          </a:p>
          <a:p>
            <a:endParaRPr lang="en-US" sz="1275" b="1" dirty="0">
              <a:solidFill>
                <a:srgbClr val="FF0000"/>
              </a:solidFill>
              <a:latin typeface="Helvetica" charset="0"/>
            </a:endParaRPr>
          </a:p>
          <a:p>
            <a:endParaRPr lang="en-US" sz="1275" b="1" dirty="0">
              <a:solidFill>
                <a:srgbClr val="00B050"/>
              </a:solidFill>
              <a:latin typeface="Helvetica" charset="0"/>
            </a:endParaRPr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557213" indent="-214313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8572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2001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1543050" indent="-171450"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18859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2288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25717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29146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5164B4A8-3FF3-6A4A-A5FF-B429BCD8B52F}" type="slidenum">
              <a:rPr lang="en-US" sz="900">
                <a:latin typeface="Helvetica" charset="0"/>
              </a:rPr>
              <a:pPr/>
              <a:t>27</a:t>
            </a:fld>
            <a:endParaRPr lang="en-US" sz="900">
              <a:latin typeface="Helvetica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B9E2303-3B87-4F41-9C58-0EE381343CE1}"/>
              </a:ext>
            </a:extLst>
          </p:cNvPr>
          <p:cNvCxnSpPr/>
          <p:nvPr/>
        </p:nvCxnSpPr>
        <p:spPr bwMode="auto">
          <a:xfrm flipH="1">
            <a:off x="5978901" y="796196"/>
            <a:ext cx="698501" cy="1797050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chemeClr val="accent5">
                <a:lumMod val="60000"/>
                <a:lumOff val="40000"/>
              </a:schemeClr>
            </a:solidFill>
            <a:prstDash val="solid"/>
            <a:round/>
            <a:headEnd type="none" w="sm" len="sm"/>
            <a:tailEnd type="triangle"/>
          </a:ln>
          <a:effectLst/>
        </p:spPr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44F425FA-751B-D168-06A8-83AEF8F378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9803"/>
            <a:ext cx="1642820" cy="1960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958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MAG073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342" y="0"/>
            <a:ext cx="3076015" cy="5143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387" y="1830"/>
            <a:ext cx="3864322" cy="5152429"/>
          </a:xfrm>
          <a:prstGeom prst="rect">
            <a:avLst/>
          </a:prstGeom>
        </p:spPr>
      </p:pic>
      <p:cxnSp>
        <p:nvCxnSpPr>
          <p:cNvPr id="9" name="Straight Arrow Connector 8"/>
          <p:cNvCxnSpPr/>
          <p:nvPr/>
        </p:nvCxnSpPr>
        <p:spPr bwMode="auto">
          <a:xfrm>
            <a:off x="1750487" y="3567114"/>
            <a:ext cx="0" cy="120015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1"/>
            </a:solidFill>
            <a:prstDash val="solid"/>
            <a:round/>
            <a:headEnd type="triangle" w="lg" len="lg"/>
            <a:tailEnd type="triangle" w="lg" len="lg"/>
          </a:ln>
          <a:effectLst/>
        </p:spPr>
      </p:cxnSp>
      <p:sp>
        <p:nvSpPr>
          <p:cNvPr id="10" name="TextBox 9"/>
          <p:cNvSpPr txBox="1"/>
          <p:nvPr/>
        </p:nvSpPr>
        <p:spPr>
          <a:xfrm rot="16200000">
            <a:off x="1104736" y="3874273"/>
            <a:ext cx="9144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solidFill>
                  <a:schemeClr val="bg1"/>
                </a:solidFill>
                <a:latin typeface="+mj-lt"/>
              </a:rPr>
              <a:t>34  cm</a:t>
            </a:r>
          </a:p>
        </p:txBody>
      </p:sp>
      <p:sp>
        <p:nvSpPr>
          <p:cNvPr id="11" name="TextBox 10"/>
          <p:cNvSpPr txBox="1"/>
          <p:nvPr/>
        </p:nvSpPr>
        <p:spPr>
          <a:xfrm rot="16200000">
            <a:off x="-1977016" y="2226886"/>
            <a:ext cx="48006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>
                <a:solidFill>
                  <a:schemeClr val="bg1"/>
                </a:solidFill>
                <a:latin typeface="+mj-lt"/>
              </a:rPr>
              <a:t>Test Mass Suspension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28</a:t>
            </a:fld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926C7B4-CB1B-9A4A-A042-BA3E259B8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4998" y="1217632"/>
            <a:ext cx="1607626" cy="5021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400" i="1" dirty="0">
                <a:solidFill>
                  <a:schemeClr val="bg1"/>
                </a:solidFill>
              </a:rPr>
              <a:t>Final stage of test mass suspension all fused silica, very high quality factor, designed to </a:t>
            </a:r>
            <a:r>
              <a:rPr lang="en-US" sz="1400" i="1" dirty="0">
                <a:solidFill>
                  <a:srgbClr val="FFFF00"/>
                </a:solidFill>
              </a:rPr>
              <a:t>reduce thermal noise</a:t>
            </a:r>
          </a:p>
        </p:txBody>
      </p:sp>
      <p:pic>
        <p:nvPicPr>
          <p:cNvPr id="14" name="Picture 13" descr="14460scr_7662bd5e5ee16d1.jpg">
            <a:extLst>
              <a:ext uri="{FF2B5EF4-FFF2-40B4-BE49-F238E27FC236}">
                <a16:creationId xmlns:a16="http://schemas.microsoft.com/office/drawing/2014/main" id="{4E33803E-FDAF-2447-BDAD-942B319E3A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222" y="3717788"/>
            <a:ext cx="1238250" cy="991183"/>
          </a:xfrm>
          <a:prstGeom prst="rect">
            <a:avLst/>
          </a:prstGeom>
        </p:spPr>
      </p:pic>
      <p:pic>
        <p:nvPicPr>
          <p:cNvPr id="15" name="Picture 14" descr="14462scr_45437a185c1d283.jpg">
            <a:extLst>
              <a:ext uri="{FF2B5EF4-FFF2-40B4-BE49-F238E27FC236}">
                <a16:creationId xmlns:a16="http://schemas.microsoft.com/office/drawing/2014/main" id="{2B09D7AD-9291-5B47-A60A-84BEF2C712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405" y="2621789"/>
            <a:ext cx="1202811" cy="96281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B17EA23-6B21-ED45-8F3D-A34FC26B5509}"/>
              </a:ext>
            </a:extLst>
          </p:cNvPr>
          <p:cNvCxnSpPr>
            <a:cxnSpLocks/>
          </p:cNvCxnSpPr>
          <p:nvPr/>
        </p:nvCxnSpPr>
        <p:spPr>
          <a:xfrm>
            <a:off x="3976016" y="2258012"/>
            <a:ext cx="723554" cy="41987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E566A9F-D020-3B42-9E63-BCAAA587473A}"/>
              </a:ext>
            </a:extLst>
          </p:cNvPr>
          <p:cNvCxnSpPr>
            <a:cxnSpLocks/>
          </p:cNvCxnSpPr>
          <p:nvPr/>
        </p:nvCxnSpPr>
        <p:spPr>
          <a:xfrm>
            <a:off x="3814813" y="4612453"/>
            <a:ext cx="884757" cy="9651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2A19A9D-2196-BC01-39A4-4DAE6E40BA7E}"/>
              </a:ext>
            </a:extLst>
          </p:cNvPr>
          <p:cNvSpPr txBox="1"/>
          <p:nvPr/>
        </p:nvSpPr>
        <p:spPr>
          <a:xfrm>
            <a:off x="5988320" y="2777398"/>
            <a:ext cx="112975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700" dirty="0">
                <a:solidFill>
                  <a:schemeClr val="bg1"/>
                </a:solidFill>
              </a:rPr>
              <a:t>Rai Weiss, early ‘20s</a:t>
            </a:r>
          </a:p>
        </p:txBody>
      </p:sp>
    </p:spTree>
    <p:extLst>
      <p:ext uri="{BB962C8B-B14F-4D97-AF65-F5344CB8AC3E}">
        <p14:creationId xmlns:p14="http://schemas.microsoft.com/office/powerpoint/2010/main" val="14438173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BF331-AA35-FA44-BAFF-095F0101C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9" y="67749"/>
            <a:ext cx="9104971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Lowest displacement noise to date</a:t>
            </a:r>
            <a:br>
              <a:rPr lang="en-US" dirty="0"/>
            </a:br>
            <a:r>
              <a:rPr lang="en-US" dirty="0"/>
              <a:t>(LIGO detector, O3, </a:t>
            </a:r>
            <a:r>
              <a:rPr lang="en-US" sz="2800" dirty="0"/>
              <a:t>2019 –2020</a:t>
            </a:r>
            <a:r>
              <a:rPr lang="en-US" dirty="0"/>
              <a:t>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BBC279-8D16-9443-91B7-CA65ED05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29</a:t>
            </a:fld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7F056EA-FB24-4743-91F5-0E0C48EF5E6F}"/>
              </a:ext>
            </a:extLst>
          </p:cNvPr>
          <p:cNvSpPr/>
          <p:nvPr/>
        </p:nvSpPr>
        <p:spPr>
          <a:xfrm>
            <a:off x="1042678" y="4767264"/>
            <a:ext cx="7021383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b="1" dirty="0">
                <a:solidFill>
                  <a:srgbClr val="FFFF00"/>
                </a:solidFill>
              </a:rPr>
              <a:t>Sensitivity and performance of the Advanced LIGO detectors in the third observing run </a:t>
            </a:r>
          </a:p>
          <a:p>
            <a:r>
              <a:rPr lang="en-US" sz="1050" b="1" dirty="0">
                <a:solidFill>
                  <a:srgbClr val="FFFF00"/>
                </a:solidFill>
              </a:rPr>
              <a:t>A. </a:t>
            </a:r>
            <a:r>
              <a:rPr lang="en-US" sz="1050" b="1" dirty="0" err="1">
                <a:solidFill>
                  <a:srgbClr val="FFFF00"/>
                </a:solidFill>
              </a:rPr>
              <a:t>Buikema</a:t>
            </a:r>
            <a:r>
              <a:rPr lang="en-US" sz="1050" b="1" dirty="0">
                <a:solidFill>
                  <a:srgbClr val="FFFF00"/>
                </a:solidFill>
              </a:rPr>
              <a:t> </a:t>
            </a:r>
            <a:r>
              <a:rPr lang="en-US" sz="1050" b="1" i="1" dirty="0">
                <a:solidFill>
                  <a:srgbClr val="FFFF00"/>
                </a:solidFill>
              </a:rPr>
              <a:t>et al. </a:t>
            </a:r>
            <a:r>
              <a:rPr lang="en-US" sz="1050" b="1" dirty="0">
                <a:solidFill>
                  <a:srgbClr val="FFFF00"/>
                </a:solidFill>
              </a:rPr>
              <a:t>Phys. Rev. D 102, 062003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DA3BC8-D25F-D5F7-FCF2-B79D58B2CB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369" y="883982"/>
            <a:ext cx="68580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2006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4B886-DD45-331A-C646-4EECF3077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8065" y="102392"/>
            <a:ext cx="3463870" cy="857250"/>
          </a:xfrm>
        </p:spPr>
        <p:txBody>
          <a:bodyPr>
            <a:noAutofit/>
          </a:bodyPr>
          <a:lstStyle/>
          <a:p>
            <a:r>
              <a:rPr lang="en-US" sz="2400" dirty="0"/>
              <a:t>Optical schematic</a:t>
            </a:r>
            <a:br>
              <a:rPr lang="en-US" sz="2400" dirty="0"/>
            </a:br>
            <a:r>
              <a:rPr lang="en-US" sz="2400" dirty="0"/>
              <a:t>For O4 (March 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8071-D3D8-954A-B12B-BBCF530D5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487" y="829159"/>
            <a:ext cx="4393771" cy="430257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Heisenberg Uncertainty Principle dictates that precise values of phase, and amplitude, of light cannot be known at the same time</a:t>
            </a:r>
          </a:p>
          <a:p>
            <a:r>
              <a:rPr lang="en-US" dirty="0" err="1"/>
              <a:t>Δ</a:t>
            </a:r>
            <a:r>
              <a:rPr lang="en-US" i="1" dirty="0" err="1">
                <a:latin typeface="Times" pitchFamily="2" charset="0"/>
              </a:rPr>
              <a:t>X</a:t>
            </a:r>
            <a:r>
              <a:rPr lang="en-US" baseline="-25000" dirty="0" err="1"/>
              <a:t>phase</a:t>
            </a:r>
            <a:r>
              <a:rPr lang="en-US" baseline="-25000" dirty="0"/>
              <a:t> </a:t>
            </a:r>
            <a:r>
              <a:rPr lang="en-US" dirty="0" err="1"/>
              <a:t>Δ</a:t>
            </a:r>
            <a:r>
              <a:rPr lang="en-US" i="1" dirty="0" err="1">
                <a:latin typeface="Times" pitchFamily="2" charset="0"/>
              </a:rPr>
              <a:t>Y</a:t>
            </a:r>
            <a:r>
              <a:rPr lang="en-US" baseline="-25000" dirty="0" err="1"/>
              <a:t>amp</a:t>
            </a:r>
            <a:r>
              <a:rPr lang="en-US" dirty="0"/>
              <a:t> ≤ </a:t>
            </a:r>
            <a:r>
              <a:rPr lang="en-US" i="1" dirty="0">
                <a:latin typeface="Times" pitchFamily="2" charset="0"/>
              </a:rPr>
              <a:t>h</a:t>
            </a:r>
            <a:r>
              <a:rPr lang="en-US" dirty="0"/>
              <a:t>/2</a:t>
            </a:r>
          </a:p>
          <a:p>
            <a:r>
              <a:rPr lang="en-US" dirty="0"/>
              <a:t>We can choose however to e.g., </a:t>
            </a:r>
            <a:br>
              <a:rPr lang="en-US" dirty="0"/>
            </a:br>
            <a:r>
              <a:rPr lang="en-US" dirty="0"/>
              <a:t>know the amplitude less well </a:t>
            </a:r>
            <a:br>
              <a:rPr lang="en-US" dirty="0"/>
            </a:br>
            <a:r>
              <a:rPr lang="en-US" dirty="0"/>
              <a:t>and look more closely at the phase</a:t>
            </a:r>
          </a:p>
          <a:p>
            <a:r>
              <a:rPr lang="en-US" dirty="0"/>
              <a:t>‘Squeezed light’ used in O3 to reduce shot noise at the expense of more radiation pressure noise</a:t>
            </a:r>
          </a:p>
          <a:p>
            <a:r>
              <a:rPr lang="en-US" dirty="0"/>
              <a:t>For O4, adding ‘Frequency Dependent Squeezing’ to reduce high-frequency shot noise, and low-frequency radiation pressure noise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3C1985-0482-F452-E513-07EBB3701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30</a:t>
            </a:fld>
            <a:endParaRPr lang="en-US"/>
          </a:p>
        </p:txBody>
      </p:sp>
      <p:pic>
        <p:nvPicPr>
          <p:cNvPr id="7" name="Picture 6" descr="A screenshot of a video game&#10;&#10;Description automatically generated">
            <a:extLst>
              <a:ext uri="{FF2B5EF4-FFF2-40B4-BE49-F238E27FC236}">
                <a16:creationId xmlns:a16="http://schemas.microsoft.com/office/drawing/2014/main" id="{A5767991-B9DD-EC1E-52DA-37C5F64B1A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3790" y="234687"/>
            <a:ext cx="5059620" cy="4532577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79A8812-D8B9-B734-2FA0-32C1B293C9C1}"/>
              </a:ext>
            </a:extLst>
          </p:cNvPr>
          <p:cNvSpPr txBox="1">
            <a:spLocks/>
          </p:cNvSpPr>
          <p:nvPr/>
        </p:nvSpPr>
        <p:spPr>
          <a:xfrm>
            <a:off x="501430" y="113703"/>
            <a:ext cx="3642360" cy="5250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342892" rtl="0" eaLnBrk="1" latinLnBrk="0" hangingPunct="1">
              <a:spcBef>
                <a:spcPct val="0"/>
              </a:spcBef>
              <a:buNone/>
              <a:defRPr sz="3300" kern="1200">
                <a:solidFill>
                  <a:srgbClr val="FFFF0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latin typeface="Helvetica" charset="0"/>
              </a:rPr>
              <a:t>Squeezing</a:t>
            </a:r>
          </a:p>
        </p:txBody>
      </p:sp>
    </p:spTree>
    <p:extLst>
      <p:ext uri="{BB962C8B-B14F-4D97-AF65-F5344CB8AC3E}">
        <p14:creationId xmlns:p14="http://schemas.microsoft.com/office/powerpoint/2010/main" val="37113367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04587-2774-3709-4B30-AC41A9426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956" y="0"/>
            <a:ext cx="8229600" cy="857250"/>
          </a:xfrm>
        </p:spPr>
        <p:txBody>
          <a:bodyPr/>
          <a:lstStyle/>
          <a:p>
            <a:r>
              <a:rPr lang="en-US" dirty="0"/>
              <a:t>O4 projected sensitivity (mid-2023)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7181CA7-E3CC-559B-3329-919CAE62E2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1705" y="966648"/>
            <a:ext cx="6396230" cy="3937538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F8F952-043F-8461-4F3F-1B4ABC2BE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31</a:t>
            </a:fld>
            <a:endParaRPr lang="en-US"/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5542216-68DE-0E37-99E1-AAA42ABA445D}"/>
              </a:ext>
            </a:extLst>
          </p:cNvPr>
          <p:cNvSpPr/>
          <p:nvPr/>
        </p:nvSpPr>
        <p:spPr>
          <a:xfrm>
            <a:off x="4091554" y="1766807"/>
            <a:ext cx="999640" cy="225190"/>
          </a:xfrm>
          <a:prstGeom prst="wedgeRoundRectCallout">
            <a:avLst>
              <a:gd name="adj1" fmla="val -50677"/>
              <a:gd name="adj2" fmla="val 396219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LIGO </a:t>
            </a: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O3</a:t>
            </a:r>
          </a:p>
        </p:txBody>
      </p:sp>
      <p:sp>
        <p:nvSpPr>
          <p:cNvPr id="10" name="Rounded Rectangular Callout 9">
            <a:extLst>
              <a:ext uri="{FF2B5EF4-FFF2-40B4-BE49-F238E27FC236}">
                <a16:creationId xmlns:a16="http://schemas.microsoft.com/office/drawing/2014/main" id="{7EF6A733-71AB-4FDA-72F2-ECAB6B13F5C5}"/>
              </a:ext>
            </a:extLst>
          </p:cNvPr>
          <p:cNvSpPr/>
          <p:nvPr/>
        </p:nvSpPr>
        <p:spPr>
          <a:xfrm>
            <a:off x="1606065" y="3508933"/>
            <a:ext cx="1474628" cy="225190"/>
          </a:xfrm>
          <a:prstGeom prst="wedgeRoundRectCallout">
            <a:avLst>
              <a:gd name="adj1" fmla="val 107417"/>
              <a:gd name="adj2" fmla="val -243836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Projected </a:t>
            </a: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O4</a:t>
            </a:r>
          </a:p>
        </p:txBody>
      </p:sp>
    </p:spTree>
    <p:extLst>
      <p:ext uri="{BB962C8B-B14F-4D97-AF65-F5344CB8AC3E}">
        <p14:creationId xmlns:p14="http://schemas.microsoft.com/office/powerpoint/2010/main" val="41531368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FDE5-F0BD-689B-8624-67575DCA8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Even better detectors would deliver more science.</a:t>
            </a:r>
            <a:br>
              <a:rPr lang="en-US" dirty="0"/>
            </a:br>
            <a:r>
              <a:rPr lang="en-US" dirty="0"/>
              <a:t>How to build a such a 10x detector?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026A6-3A8E-890A-695A-AF152EE96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9292" y="1218010"/>
            <a:ext cx="3665416" cy="3394472"/>
          </a:xfrm>
        </p:spPr>
        <p:txBody>
          <a:bodyPr/>
          <a:lstStyle/>
          <a:p>
            <a:r>
              <a:rPr lang="en-US" dirty="0"/>
              <a:t>Current concept</a:t>
            </a:r>
          </a:p>
          <a:p>
            <a:r>
              <a:rPr lang="en-US" dirty="0"/>
              <a:t>Limitations to the sensitivity</a:t>
            </a:r>
          </a:p>
          <a:p>
            <a:r>
              <a:rPr lang="en-US" b="1" dirty="0">
                <a:solidFill>
                  <a:srgbClr val="FFFF00"/>
                </a:solidFill>
              </a:rPr>
              <a:t>Scaling laws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4A112A-6249-8866-C136-1F8ABF50A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BADD73-E380-2F10-E919-F582B8C4F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8799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52D1C-E391-B94A-87F4-369FA1544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EB3E5AB8-9063-7D48-827A-74CE83601947}" type="slidenum"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pPr defTabSz="685800">
                <a:defRPr/>
              </a:pPr>
              <a:t>33</a:t>
            </a:fld>
            <a:endParaRPr lang="en-US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E569D6-F48C-0C47-97C4-9D8DCA05C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05979"/>
            <a:ext cx="5943600" cy="1084341"/>
          </a:xfrm>
        </p:spPr>
        <p:txBody>
          <a:bodyPr>
            <a:normAutofit fontScale="90000"/>
          </a:bodyPr>
          <a:lstStyle/>
          <a:p>
            <a:r>
              <a:rPr lang="en-US" dirty="0"/>
              <a:t>Noise due to stochastic forces is independent of armlength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25AF249A-1D0D-FE65-2D5F-4F980EC46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49" y="1432771"/>
            <a:ext cx="7658101" cy="3334493"/>
          </a:xfrm>
        </p:spPr>
        <p:txBody>
          <a:bodyPr>
            <a:normAutofit lnSpcReduction="10000"/>
          </a:bodyPr>
          <a:lstStyle/>
          <a:p>
            <a:r>
              <a:rPr lang="en-US" sz="2100" dirty="0"/>
              <a:t>Some change in coherence across the site, but not significant:</a:t>
            </a:r>
          </a:p>
          <a:p>
            <a:pPr lvl="1"/>
            <a:r>
              <a:rPr lang="en-US" sz="2100" dirty="0"/>
              <a:t>Seismic noise; acoustic coupling </a:t>
            </a:r>
          </a:p>
          <a:p>
            <a:pPr lvl="1"/>
            <a:r>
              <a:rPr lang="en-US" sz="2100" dirty="0"/>
              <a:t>Varying direction of Newtonian gravity</a:t>
            </a:r>
          </a:p>
          <a:p>
            <a:r>
              <a:rPr lang="en-US" sz="2100" dirty="0"/>
              <a:t>Truly unchanged:</a:t>
            </a:r>
          </a:p>
          <a:p>
            <a:pPr lvl="1"/>
            <a:r>
              <a:rPr lang="en-US" sz="2100" dirty="0"/>
              <a:t>Thermal noise motion (pendulum, substrate, coating)</a:t>
            </a:r>
          </a:p>
          <a:p>
            <a:pPr lvl="1"/>
            <a:r>
              <a:rPr lang="en-US" sz="2100" dirty="0"/>
              <a:t>Magnetic and electrostatic dynamic forces</a:t>
            </a:r>
            <a:endParaRPr lang="en-US" sz="2550" dirty="0"/>
          </a:p>
          <a:p>
            <a:r>
              <a:rPr lang="en-US" sz="2100" dirty="0"/>
              <a:t>…and the change in optical pathlength for a given GW-induced strain becomes larger, so SNR improves linearly with length</a:t>
            </a:r>
          </a:p>
          <a:p>
            <a:pPr lvl="1"/>
            <a:r>
              <a:rPr lang="en-US" sz="2100" dirty="0"/>
              <a:t>Up to 1/2 </a:t>
            </a:r>
            <a:r>
              <a:rPr lang="en-US" sz="2100" dirty="0" err="1"/>
              <a:t>λ</a:t>
            </a:r>
            <a:r>
              <a:rPr lang="en-US" sz="2100" baseline="-25000" dirty="0" err="1"/>
              <a:t>GW</a:t>
            </a:r>
            <a:r>
              <a:rPr lang="en-US" sz="2100" dirty="0"/>
              <a:t> – giving an optimal length for a given signal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6ABF242-7B1E-6F33-7581-439BCBB8B577}"/>
              </a:ext>
            </a:extLst>
          </p:cNvPr>
          <p:cNvSpPr txBox="1"/>
          <p:nvPr/>
        </p:nvSpPr>
        <p:spPr>
          <a:xfrm rot="20132415">
            <a:off x="177566" y="317261"/>
            <a:ext cx="168033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B0F0"/>
                </a:solidFill>
                <a:latin typeface="Times" pitchFamily="2" charset="0"/>
              </a:rPr>
              <a:t>Δ</a:t>
            </a:r>
            <a:r>
              <a:rPr lang="en-US" sz="3200" i="1" dirty="0">
                <a:solidFill>
                  <a:srgbClr val="00B0F0"/>
                </a:solidFill>
                <a:latin typeface="Times" pitchFamily="2" charset="0"/>
              </a:rPr>
              <a:t>L </a:t>
            </a:r>
            <a:r>
              <a:rPr lang="en-US" sz="3200" dirty="0">
                <a:solidFill>
                  <a:srgbClr val="00B0F0"/>
                </a:solidFill>
                <a:latin typeface="Times" pitchFamily="2" charset="0"/>
              </a:rPr>
              <a:t>=</a:t>
            </a:r>
            <a:r>
              <a:rPr lang="en-US" sz="3200" i="1" dirty="0">
                <a:solidFill>
                  <a:srgbClr val="00B0F0"/>
                </a:solidFill>
                <a:latin typeface="Times" pitchFamily="2" charset="0"/>
              </a:rPr>
              <a:t> h 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3692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52D1C-E391-B94A-87F4-369FA1544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EB3E5AB8-9063-7D48-827A-74CE83601947}" type="slidenum"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pPr defTabSz="685800">
                <a:defRPr/>
              </a:pPr>
              <a:t>34</a:t>
            </a:fld>
            <a:endParaRPr lang="en-US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E569D6-F48C-0C47-97C4-9D8DCA05C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1119" y="205979"/>
            <a:ext cx="6555783" cy="1084341"/>
          </a:xfrm>
        </p:spPr>
        <p:txBody>
          <a:bodyPr>
            <a:normAutofit fontScale="90000"/>
          </a:bodyPr>
          <a:lstStyle/>
          <a:p>
            <a:r>
              <a:rPr lang="en-US" dirty="0"/>
              <a:t>Sensing noises scale with arm length</a:t>
            </a:r>
            <a:br>
              <a:rPr lang="en-US" dirty="0"/>
            </a:br>
            <a:r>
              <a:rPr lang="en-US" dirty="0"/>
              <a:t>at various powers of 1/</a:t>
            </a:r>
            <a:r>
              <a:rPr lang="en-US" i="1" dirty="0">
                <a:latin typeface="Times" pitchFamily="2" charset="0"/>
              </a:rPr>
              <a:t>L – </a:t>
            </a:r>
            <a:r>
              <a:rPr lang="en-US" dirty="0"/>
              <a:t>all get better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CE6117-5242-D24C-9C2C-D0FB2EDABD16}"/>
              </a:ext>
            </a:extLst>
          </p:cNvPr>
          <p:cNvSpPr txBox="1"/>
          <p:nvPr/>
        </p:nvSpPr>
        <p:spPr>
          <a:xfrm>
            <a:off x="1670686" y="1554481"/>
            <a:ext cx="2316147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Shot Noise</a:t>
            </a:r>
          </a:p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  while maintaining bandwidth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0F5E5E-F5F6-7049-9A7C-2236E405BDBB}"/>
              </a:ext>
            </a:extLst>
          </p:cNvPr>
          <p:cNvSpPr txBox="1"/>
          <p:nvPr/>
        </p:nvSpPr>
        <p:spPr>
          <a:xfrm>
            <a:off x="1670686" y="2281020"/>
            <a:ext cx="2316147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Radiation Pressure Noise</a:t>
            </a:r>
          </a:p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  while maintaining bandwidth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853C81-EC61-7847-B292-70E5E83104FA}"/>
              </a:ext>
            </a:extLst>
          </p:cNvPr>
          <p:cNvSpPr txBox="1"/>
          <p:nvPr/>
        </p:nvSpPr>
        <p:spPr>
          <a:xfrm>
            <a:off x="1782128" y="3310990"/>
            <a:ext cx="1941557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Coating Thermal Noise</a:t>
            </a:r>
          </a:p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    loss angle dependence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5F1444-9768-494B-84B1-5843B1D9BB0E}"/>
              </a:ext>
            </a:extLst>
          </p:cNvPr>
          <p:cNvSpPr txBox="1"/>
          <p:nvPr/>
        </p:nvSpPr>
        <p:spPr>
          <a:xfrm>
            <a:off x="1896428" y="4038601"/>
            <a:ext cx="1510542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Residual Gas Noise</a:t>
            </a:r>
          </a:p>
          <a:p>
            <a:pPr defTabSz="685800">
              <a:defRPr/>
            </a:pPr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   facility limit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0D07E9-AFE7-8244-9C9B-F6271F32117C}"/>
              </a:ext>
            </a:extLst>
          </p:cNvPr>
          <p:cNvSpPr/>
          <p:nvPr/>
        </p:nvSpPr>
        <p:spPr>
          <a:xfrm>
            <a:off x="7046264" y="4579443"/>
            <a:ext cx="27570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US" sz="1200" dirty="0">
                <a:solidFill>
                  <a:schemeClr val="bg1">
                    <a:lumMod val="85000"/>
                  </a:schemeClr>
                </a:solidFill>
                <a:latin typeface="franklin-gothic-urw"/>
              </a:rPr>
              <a:t>B P Abbott </a:t>
            </a:r>
            <a:r>
              <a:rPr lang="en-US" sz="1200" i="1" dirty="0">
                <a:solidFill>
                  <a:schemeClr val="bg1">
                    <a:lumMod val="85000"/>
                  </a:schemeClr>
                </a:solidFill>
                <a:latin typeface="franklin-gothic-urw"/>
              </a:rPr>
              <a:t>et al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  <a:latin typeface="franklin-gothic-urw"/>
              </a:rPr>
              <a:t> 2017 </a:t>
            </a:r>
          </a:p>
          <a:p>
            <a:pPr defTabSz="685800">
              <a:defRPr/>
            </a:pPr>
            <a:r>
              <a:rPr lang="en-US" sz="1200" i="1" dirty="0">
                <a:solidFill>
                  <a:schemeClr val="bg1">
                    <a:lumMod val="85000"/>
                  </a:schemeClr>
                </a:solidFill>
                <a:latin typeface="franklin-gothic-urw"/>
              </a:rPr>
              <a:t>CQG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  <a:latin typeface="franklin-gothic-urw"/>
              </a:rPr>
              <a:t> </a:t>
            </a:r>
            <a:r>
              <a:rPr lang="en-US" sz="1200" b="1" dirty="0">
                <a:solidFill>
                  <a:schemeClr val="bg1">
                    <a:lumMod val="85000"/>
                  </a:schemeClr>
                </a:solidFill>
                <a:latin typeface="franklin-gothic-urw"/>
              </a:rPr>
              <a:t>34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  <a:latin typeface="franklin-gothic-urw"/>
              </a:rPr>
              <a:t> 044001</a:t>
            </a:r>
            <a:endParaRPr lang="en-US" sz="1200" dirty="0">
              <a:solidFill>
                <a:schemeClr val="bg1">
                  <a:lumMod val="85000"/>
                </a:schemeClr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342F78-1C3B-2B47-5387-733702684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0295" y="1554481"/>
            <a:ext cx="2952507" cy="308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4359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AADEC6-EA61-14F2-5015-028873B6B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950" y="622300"/>
            <a:ext cx="5118100" cy="38989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23C9C-5B3F-B747-8746-5308F7872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US" dirty="0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81701-E22F-4D4A-8C81-39F905FFC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endParaRPr lang="en-US" dirty="0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FF543-DECD-E54C-AE84-62B3B9CB3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EB3E5AB8-9063-7D48-827A-74CE83601947}" type="slidenum"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pPr defTabSz="685800">
                <a:defRPr/>
              </a:pPr>
              <a:t>35</a:t>
            </a:fld>
            <a:endParaRPr lang="en-US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703B956-670A-F44E-A53B-08DFE6412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48607"/>
            <a:ext cx="5943600" cy="505890"/>
          </a:xfrm>
        </p:spPr>
        <p:txBody>
          <a:bodyPr>
            <a:normAutofit fontScale="90000"/>
          </a:bodyPr>
          <a:lstStyle/>
          <a:p>
            <a:r>
              <a:rPr lang="en-US" dirty="0"/>
              <a:t>Scaling Up… an example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697358-2952-6B47-B399-E830089D84D6}"/>
              </a:ext>
            </a:extLst>
          </p:cNvPr>
          <p:cNvSpPr txBox="1"/>
          <p:nvPr/>
        </p:nvSpPr>
        <p:spPr>
          <a:xfrm rot="16200000">
            <a:off x="5434186" y="2389900"/>
            <a:ext cx="4117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defRPr/>
            </a:pPr>
            <a:r>
              <a:rPr lang="en-US" sz="1200" dirty="0">
                <a:solidFill>
                  <a:srgbClr val="899097"/>
                </a:solidFill>
                <a:latin typeface="Calibri" panose="020F0502020204030204"/>
              </a:rPr>
              <a:t>Exploring the sensitivity of next generation </a:t>
            </a:r>
            <a:br>
              <a:rPr lang="en-US" sz="1200" dirty="0">
                <a:solidFill>
                  <a:srgbClr val="899097"/>
                </a:solidFill>
                <a:latin typeface="Calibri" panose="020F0502020204030204"/>
              </a:rPr>
            </a:br>
            <a:r>
              <a:rPr lang="en-US" sz="1200" dirty="0">
                <a:solidFill>
                  <a:srgbClr val="899097"/>
                </a:solidFill>
                <a:latin typeface="Calibri" panose="020F0502020204030204"/>
              </a:rPr>
              <a:t>gravitational wave detectors </a:t>
            </a:r>
          </a:p>
          <a:p>
            <a:pPr algn="ctr" defTabSz="685800">
              <a:defRPr/>
            </a:pPr>
            <a:r>
              <a:rPr lang="en-US" sz="1200" dirty="0">
                <a:solidFill>
                  <a:srgbClr val="899097"/>
                </a:solidFill>
                <a:latin typeface="Calibri" panose="020F0502020204030204"/>
              </a:rPr>
              <a:t>    (2017)  CQG 34, 044001</a:t>
            </a: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EC695FC4-2EBD-BA40-9EDC-2896E612ABB4}"/>
              </a:ext>
            </a:extLst>
          </p:cNvPr>
          <p:cNvSpPr/>
          <p:nvPr/>
        </p:nvSpPr>
        <p:spPr>
          <a:xfrm rot="5400000">
            <a:off x="3916432" y="2918371"/>
            <a:ext cx="698879" cy="375987"/>
          </a:xfrm>
          <a:prstGeom prst="rightArrow">
            <a:avLst/>
          </a:prstGeom>
          <a:gradFill flip="none" rotWithShape="1">
            <a:gsLst>
              <a:gs pos="0">
                <a:srgbClr val="0000FF">
                  <a:alpha val="30000"/>
                </a:srgbClr>
              </a:gs>
              <a:gs pos="58000">
                <a:srgbClr val="FF0000">
                  <a:alpha val="30000"/>
                </a:srgbClr>
              </a:gs>
              <a:gs pos="100000">
                <a:schemeClr val="bg1">
                  <a:alpha val="3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B1FE93AF-82AE-1545-BD4C-6A8F26EDC04B}"/>
              </a:ext>
            </a:extLst>
          </p:cNvPr>
          <p:cNvSpPr/>
          <p:nvPr/>
        </p:nvSpPr>
        <p:spPr>
          <a:xfrm rot="5400000">
            <a:off x="4008015" y="2253840"/>
            <a:ext cx="515714" cy="375987"/>
          </a:xfrm>
          <a:prstGeom prst="rightArrow">
            <a:avLst/>
          </a:prstGeom>
          <a:gradFill flip="none" rotWithShape="1">
            <a:gsLst>
              <a:gs pos="0">
                <a:srgbClr val="0000FF">
                  <a:alpha val="30000"/>
                </a:srgbClr>
              </a:gs>
              <a:gs pos="58000">
                <a:srgbClr val="FF0000">
                  <a:alpha val="30000"/>
                </a:srgbClr>
              </a:gs>
              <a:gs pos="100000">
                <a:schemeClr val="bg1">
                  <a:alpha val="3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Text Box 89">
            <a:extLst>
              <a:ext uri="{FF2B5EF4-FFF2-40B4-BE49-F238E27FC236}">
                <a16:creationId xmlns:a16="http://schemas.microsoft.com/office/drawing/2014/main" id="{3E850869-AB39-6744-9EAA-86EA4E3A80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0585" y="2268302"/>
            <a:ext cx="581900" cy="253916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defTabSz="685800" eaLnBrk="0" hangingPunct="0">
              <a:spcBef>
                <a:spcPct val="0"/>
              </a:spcBef>
              <a:defRPr/>
            </a:pPr>
            <a:r>
              <a:rPr lang="en-US" sz="1050" dirty="0">
                <a:solidFill>
                  <a:srgbClr val="FF0000"/>
                </a:solidFill>
                <a:latin typeface="Helvetica" charset="0"/>
              </a:rPr>
              <a:t>better</a:t>
            </a:r>
          </a:p>
        </p:txBody>
      </p:sp>
      <p:sp>
        <p:nvSpPr>
          <p:cNvPr id="13" name="Text Box 89">
            <a:extLst>
              <a:ext uri="{FF2B5EF4-FFF2-40B4-BE49-F238E27FC236}">
                <a16:creationId xmlns:a16="http://schemas.microsoft.com/office/drawing/2014/main" id="{D2B2F50B-F047-7544-8A75-D17ADAAB8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0584" y="2861755"/>
            <a:ext cx="581901" cy="253916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defTabSz="685800" eaLnBrk="0" hangingPunct="0">
              <a:spcBef>
                <a:spcPct val="0"/>
              </a:spcBef>
              <a:defRPr/>
            </a:pPr>
            <a:r>
              <a:rPr lang="en-US" sz="1050" dirty="0">
                <a:solidFill>
                  <a:srgbClr val="FF0000"/>
                </a:solidFill>
                <a:latin typeface="Helvetica" charset="0"/>
              </a:rPr>
              <a:t>longer</a:t>
            </a:r>
          </a:p>
        </p:txBody>
      </p:sp>
    </p:spTree>
    <p:extLst>
      <p:ext uri="{BB962C8B-B14F-4D97-AF65-F5344CB8AC3E}">
        <p14:creationId xmlns:p14="http://schemas.microsoft.com/office/powerpoint/2010/main" val="34484071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247DE5-371B-F447-B0FC-58CC203ED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</p:spPr>
        <p:txBody>
          <a:bodyPr/>
          <a:lstStyle/>
          <a:p>
            <a:fld id="{E08999DA-6F64-BF45-B314-74E8F7222AA8}" type="slidenum">
              <a:rPr lang="en-US" smtClean="0"/>
              <a:t>36</a:t>
            </a:fld>
            <a:endParaRPr lang="en-US"/>
          </a:p>
        </p:txBody>
      </p:sp>
      <p:pic>
        <p:nvPicPr>
          <p:cNvPr id="10" name="Picture 3" descr="https://lh6.googleusercontent.com/ovYbvvAhQZKDxGAk-4dMlPTQhqsIHsg_lP8KfXozw6XUBqRk3HAkSkv8KytR0bTNjhUlTO2uRJAsEEduV_txr8nT1pNxeJH8XbgiP6o_2budzyfrODT0xnCkmekyGh_nlJSLx-WFD__9">
            <a:extLst>
              <a:ext uri="{FF2B5EF4-FFF2-40B4-BE49-F238E27FC236}">
                <a16:creationId xmlns:a16="http://schemas.microsoft.com/office/drawing/2014/main" id="{7CDFBF38-C5CB-454D-B04C-95FD1DF041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0" t="6557"/>
          <a:stretch/>
        </p:blipFill>
        <p:spPr bwMode="auto">
          <a:xfrm>
            <a:off x="324679" y="1469549"/>
            <a:ext cx="3971804" cy="228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E91BE00-2D6E-3D4A-B8D3-BAE0D0696AE9}"/>
              </a:ext>
            </a:extLst>
          </p:cNvPr>
          <p:cNvSpPr/>
          <p:nvPr/>
        </p:nvSpPr>
        <p:spPr>
          <a:xfrm>
            <a:off x="6056778" y="5960498"/>
            <a:ext cx="306006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Image: Eddie Anaya </a:t>
            </a:r>
            <a:r>
              <a:rPr lang="en-US" sz="1200" dirty="0"/>
              <a:t> 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(Cal State Fullerton)</a:t>
            </a:r>
            <a:endParaRPr lang="en-US" sz="12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24D28AA-CB4B-4342-AB87-358D29C93EFA}"/>
              </a:ext>
            </a:extLst>
          </p:cNvPr>
          <p:cNvSpPr/>
          <p:nvPr/>
        </p:nvSpPr>
        <p:spPr>
          <a:xfrm>
            <a:off x="6209178" y="6112898"/>
            <a:ext cx="306006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Image: Eddie Anaya </a:t>
            </a:r>
            <a:r>
              <a:rPr lang="en-US" sz="1200" dirty="0"/>
              <a:t> 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(Cal State Fullerton)</a:t>
            </a:r>
            <a:endParaRPr lang="en-US" sz="1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4E2712-F9C0-BD46-984D-320D7AFFA012}"/>
              </a:ext>
            </a:extLst>
          </p:cNvPr>
          <p:cNvSpPr/>
          <p:nvPr/>
        </p:nvSpPr>
        <p:spPr>
          <a:xfrm>
            <a:off x="6361578" y="6265298"/>
            <a:ext cx="306006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Image: Eddie Anaya </a:t>
            </a:r>
            <a:r>
              <a:rPr lang="en-US" sz="1200" dirty="0"/>
              <a:t> 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(Cal State Fullerton)</a:t>
            </a:r>
            <a:endParaRPr lang="en-US" sz="12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C4C203-27CA-F44B-A04E-372B3BE80DCA}"/>
              </a:ext>
            </a:extLst>
          </p:cNvPr>
          <p:cNvSpPr/>
          <p:nvPr/>
        </p:nvSpPr>
        <p:spPr>
          <a:xfrm>
            <a:off x="6513978" y="6417698"/>
            <a:ext cx="306006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Image: Eddie Anaya </a:t>
            </a:r>
            <a:r>
              <a:rPr lang="en-US" sz="1200" dirty="0"/>
              <a:t> 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</a:rPr>
              <a:t>(Cal State Fullerton)</a:t>
            </a: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48B08F-6755-6641-A185-B4E36FF6CA8F}"/>
              </a:ext>
            </a:extLst>
          </p:cNvPr>
          <p:cNvSpPr txBox="1"/>
          <p:nvPr/>
        </p:nvSpPr>
        <p:spPr>
          <a:xfrm>
            <a:off x="1822051" y="3530398"/>
            <a:ext cx="34971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</a:rPr>
              <a:t>Image: Eddie Anaya 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</a:rPr>
              <a:t>(Cal State Fullerton)</a:t>
            </a:r>
            <a:endParaRPr lang="en-US" sz="1000" dirty="0">
              <a:solidFill>
                <a:schemeClr val="bg1"/>
              </a:solidFill>
            </a:endParaRPr>
          </a:p>
          <a:p>
            <a:endParaRPr lang="en-US" sz="1000" dirty="0">
              <a:solidFill>
                <a:schemeClr val="bg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D2EAEE6-6F40-DC48-B181-9C3D59630E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6503" y="591241"/>
            <a:ext cx="2413824" cy="312593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3302C7A-6035-694E-B993-DDB1641F6E2F}"/>
              </a:ext>
            </a:extLst>
          </p:cNvPr>
          <p:cNvSpPr txBox="1"/>
          <p:nvPr/>
        </p:nvSpPr>
        <p:spPr>
          <a:xfrm>
            <a:off x="4872359" y="6405025"/>
            <a:ext cx="2336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effectLst>
                  <a:glow rad="127000">
                    <a:schemeClr val="bg1">
                      <a:alpha val="50000"/>
                    </a:schemeClr>
                  </a:glow>
                </a:effectLst>
              </a:rPr>
              <a:t>cosmicexplorer.org</a:t>
            </a:r>
            <a:endParaRPr lang="en-US" sz="2000" dirty="0">
              <a:effectLst>
                <a:glow rad="127000">
                  <a:schemeClr val="bg1">
                    <a:alpha val="50000"/>
                  </a:schemeClr>
                </a:glow>
              </a:effectLst>
            </a:endParaRPr>
          </a:p>
        </p:txBody>
      </p:sp>
      <p:sp>
        <p:nvSpPr>
          <p:cNvPr id="18" name="Rectangle 17">
            <a:hlinkClick r:id="rId4"/>
            <a:extLst>
              <a:ext uri="{FF2B5EF4-FFF2-40B4-BE49-F238E27FC236}">
                <a16:creationId xmlns:a16="http://schemas.microsoft.com/office/drawing/2014/main" id="{3AC1C72D-FDAB-FC48-8699-D60C4A23FA8C}"/>
              </a:ext>
            </a:extLst>
          </p:cNvPr>
          <p:cNvSpPr/>
          <p:nvPr/>
        </p:nvSpPr>
        <p:spPr>
          <a:xfrm>
            <a:off x="7524422" y="4124226"/>
            <a:ext cx="1691810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500" b="1" dirty="0">
                <a:solidFill>
                  <a:srgbClr val="FFFF00"/>
                </a:solidFill>
                <a:hlinkClick r:id="rId4"/>
              </a:rPr>
              <a:t>cosmicexplorer.org</a:t>
            </a:r>
            <a:endParaRPr lang="en-US" sz="1500" b="1" dirty="0">
              <a:solidFill>
                <a:srgbClr val="FFFF00"/>
              </a:solidFill>
            </a:endParaRPr>
          </a:p>
        </p:txBody>
      </p:sp>
      <p:pic>
        <p:nvPicPr>
          <p:cNvPr id="20" name="Picture 2" descr="https://lh6.googleusercontent.com/6n5ZrN5tVN9uRhulwTopgh1D1nT31qLEXmtdZYy4dFyLFfykr2ClAWYZgDGFRO2osoi1cqw6Fhv1p4YI6As8O-hA7JNtCV-M60SwzSFhuMIhJVKhg9cxL_2xUuGSPi7FfJbabHh2Fhrt">
            <a:extLst>
              <a:ext uri="{FF2B5EF4-FFF2-40B4-BE49-F238E27FC236}">
                <a16:creationId xmlns:a16="http://schemas.microsoft.com/office/drawing/2014/main" id="{0DCFA717-413B-5E43-B905-86EFB20082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1" y="-93694"/>
            <a:ext cx="2868081" cy="174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s://lh3.googleusercontent.com/fGFRgen20Qg14yfnzdkIPj4NxPmJw36NwaposPa6jYm0bW5mguB0NJmYLZRLjgPyDDV3KRpGjSqncu0kg2Iohp8NaYh0TONVXZMpAF7Fbfjtw8m_GSJwNZ_1QcDGuDpmxbB-KkNdqgY">
            <a:extLst>
              <a:ext uri="{FF2B5EF4-FFF2-40B4-BE49-F238E27FC236}">
                <a16:creationId xmlns:a16="http://schemas.microsoft.com/office/drawing/2014/main" id="{5CAC505E-A2C5-ED46-B7A0-0B9367D7F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009" y="262052"/>
            <a:ext cx="1032474" cy="104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950FD0-A84D-BA42-8A76-53CFE5AA4186}"/>
              </a:ext>
            </a:extLst>
          </p:cNvPr>
          <p:cNvSpPr txBox="1"/>
          <p:nvPr/>
        </p:nvSpPr>
        <p:spPr>
          <a:xfrm>
            <a:off x="158617" y="3892055"/>
            <a:ext cx="78230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00"/>
                </a:solidFill>
              </a:rPr>
              <a:t>US contribution to the next-gen Network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00"/>
                </a:solidFill>
              </a:rPr>
              <a:t>LIGO-like concept for a single interferometer per site, on Earth’s surface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00"/>
                </a:solidFill>
              </a:rPr>
              <a:t>CE is a larger, and more technically advanced version of LIGO: </a:t>
            </a:r>
            <a:br>
              <a:rPr lang="en-US" sz="1600" dirty="0">
                <a:solidFill>
                  <a:srgbClr val="FFFF00"/>
                </a:solidFill>
              </a:rPr>
            </a:br>
            <a:r>
              <a:rPr lang="en-US" sz="1600" dirty="0">
                <a:solidFill>
                  <a:srgbClr val="FFFF00"/>
                </a:solidFill>
              </a:rPr>
              <a:t>baseline of two widely separated observatories,  40km and 20km arms</a:t>
            </a:r>
          </a:p>
        </p:txBody>
      </p:sp>
      <p:pic>
        <p:nvPicPr>
          <p:cNvPr id="23" name="decadel_title_image.jpg" descr="decadel_title_image.jpg">
            <a:extLst>
              <a:ext uri="{FF2B5EF4-FFF2-40B4-BE49-F238E27FC236}">
                <a16:creationId xmlns:a16="http://schemas.microsoft.com/office/drawing/2014/main" id="{B734075E-0B5F-3E43-AB3B-98E0CFE38C9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664" r="10319"/>
          <a:stretch/>
        </p:blipFill>
        <p:spPr>
          <a:xfrm>
            <a:off x="3412435" y="81103"/>
            <a:ext cx="2280711" cy="1366088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91354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4211A-5B44-5C45-9949-B7EF98EC5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50"/>
          </a:xfrm>
        </p:spPr>
        <p:txBody>
          <a:bodyPr/>
          <a:lstStyle/>
          <a:p>
            <a:r>
              <a:rPr lang="en-US" dirty="0"/>
              <a:t>CE Detector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3F937-BC59-064F-A810-1E1AFD59B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54674"/>
            <a:ext cx="8229600" cy="339447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LIGO is currently installing Advanced LIGO Plus (A+) 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Room temperature, 1 micron light, fused silica optics, sputtered optical coatings, frequency dependent squeezed light..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LIGO is starting to plan upgrades to the LIGO 4km detectors for the ‘Post-O5’ epoch – ~2029 to the start of CE observing (</a:t>
            </a:r>
            <a:r>
              <a:rPr lang="en-US" i="1" dirty="0"/>
              <a:t>optimistically</a:t>
            </a:r>
            <a:r>
              <a:rPr lang="en-US" dirty="0"/>
              <a:t> 2035)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Initial CE detectors will use all the techniques of this LIGO Post-O5 upgrade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Almost certainly room temperature, 1 micron light – just 40km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Low risk</a:t>
            </a:r>
            <a:r>
              <a:rPr lang="en-US" dirty="0"/>
              <a:t> – no significant advances in the detector are needed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Some work on bigger masses, suspensions, lower-loss optics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(Later CE upgrades can include all insights from CE, ET, quantum sensing…)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F69E71-B2B2-5E4E-B521-09E3FA61C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37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39F65B-61EE-060B-D42B-F2CF348F7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8870" y="4133590"/>
            <a:ext cx="4764454" cy="946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9466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4211A-5B44-5C45-9949-B7EF98EC5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78" y="0"/>
            <a:ext cx="8229600" cy="857250"/>
          </a:xfrm>
        </p:spPr>
        <p:txBody>
          <a:bodyPr/>
          <a:lstStyle/>
          <a:p>
            <a:r>
              <a:rPr lang="en-US" dirty="0"/>
              <a:t>CE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3F937-BC59-064F-A810-1E1AFD59B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478" y="797194"/>
            <a:ext cx="8229600" cy="4123517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Baseline of 40km and 20km observatories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20km is ideal for observing ~2kHz endgame of </a:t>
            </a:r>
            <a:br>
              <a:rPr lang="en-US" dirty="0"/>
            </a:br>
            <a:r>
              <a:rPr lang="en-US" dirty="0"/>
              <a:t>neutron-star mergers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40km is optimized for absolute ‘reach’ to enable all in-scope binaries to be observed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Sites separated by a continental baseline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Hope that ET in Europe will be built; expect that data will be shared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Working on less expensive vacuum systems (dominates the cost)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Single interferometric detector per site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Earth’s surface construction</a:t>
            </a:r>
            <a:endParaRPr lang="en-US" dirty="0">
              <a:solidFill>
                <a:schemeClr val="bg1"/>
              </a:solidFill>
            </a:endParaRP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Good: less expensive than tunneling; no complexity of underground work; future modifications of interferometer layout easier (no new caverns)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Bad: increased coupling to surface ‘seismic’ noise, and thus Newtonian background – limits low-frequency sensitivity (~7Hz compared to ~5 Hz for ET)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</a:rPr>
              <a:t>Geographically </a:t>
            </a:r>
            <a:r>
              <a:rPr lang="en-US" dirty="0">
                <a:solidFill>
                  <a:schemeClr val="bg1"/>
                </a:solidFill>
              </a:rPr>
              <a:t>suitable sites can be found in the US (and</a:t>
            </a:r>
            <a:r>
              <a:rPr lang="en-US" dirty="0"/>
              <a:t> Canada, Australia…)</a:t>
            </a:r>
            <a:endParaRPr lang="en-US" i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F69E71-B2B2-5E4E-B521-09E3FA61C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38</a:t>
            </a:fld>
            <a:endParaRPr lang="en-US"/>
          </a:p>
        </p:txBody>
      </p:sp>
      <p:pic>
        <p:nvPicPr>
          <p:cNvPr id="6" name="Picture 3" descr="https://lh6.googleusercontent.com/ovYbvvAhQZKDxGAk-4dMlPTQhqsIHsg_lP8KfXozw6XUBqRk3HAkSkv8KytR0bTNjhUlTO2uRJAsEEduV_txr8nT1pNxeJH8XbgiP6o_2budzyfrODT0xnCkmekyGh_nlJSLx-WFD__9">
            <a:extLst>
              <a:ext uri="{FF2B5EF4-FFF2-40B4-BE49-F238E27FC236}">
                <a16:creationId xmlns:a16="http://schemas.microsoft.com/office/drawing/2014/main" id="{91F17454-41E6-16DE-AACF-BC77CB1250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0" t="6557"/>
          <a:stretch/>
        </p:blipFill>
        <p:spPr bwMode="auto">
          <a:xfrm>
            <a:off x="6553200" y="2"/>
            <a:ext cx="2590799" cy="1491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42193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46AE8B-0E71-EC41-92F7-477314D4D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8236" y="187780"/>
            <a:ext cx="6341203" cy="1012372"/>
          </a:xfrm>
        </p:spPr>
        <p:txBody>
          <a:bodyPr>
            <a:normAutofit fontScale="70000" lnSpcReduction="20000"/>
          </a:bodyPr>
          <a:lstStyle/>
          <a:p>
            <a:pPr marL="90488" indent="0">
              <a:buNone/>
            </a:pPr>
            <a:r>
              <a:rPr lang="en-US" dirty="0"/>
              <a:t>No matter where we build Cosmic Explorer, the history of the land will play a </a:t>
            </a:r>
            <a:r>
              <a:rPr lang="en-US" b="1" dirty="0"/>
              <a:t>pivotal role </a:t>
            </a:r>
            <a:r>
              <a:rPr lang="en-US" dirty="0"/>
              <a:t>in this project. We will have the </a:t>
            </a:r>
            <a:r>
              <a:rPr lang="en-US" b="1" dirty="0"/>
              <a:t>opportunity</a:t>
            </a:r>
            <a:r>
              <a:rPr lang="en-US" dirty="0"/>
              <a:t>, and obligation, to work with Indigenous Peoples to build synergistic relationships and to ensure that we respect their land, their culture and their sovereignty.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2B260F-7A14-124D-A467-7EC6558AF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8865" y="1200152"/>
            <a:ext cx="5619947" cy="346553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>
                <a:lumMod val="65000"/>
                <a:lumOff val="35000"/>
              </a:schemeClr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2B075B-030C-F443-B0B9-78FA4BB71417}"/>
              </a:ext>
            </a:extLst>
          </p:cNvPr>
          <p:cNvSpPr txBox="1"/>
          <p:nvPr/>
        </p:nvSpPr>
        <p:spPr>
          <a:xfrm>
            <a:off x="1808864" y="4442587"/>
            <a:ext cx="139814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buClr>
                <a:srgbClr val="000000"/>
              </a:buClr>
              <a:defRPr/>
            </a:pPr>
            <a:r>
              <a:rPr lang="en-US" sz="1050" kern="0" dirty="0">
                <a:solidFill>
                  <a:srgbClr val="000000">
                    <a:lumMod val="75000"/>
                    <a:lumOff val="25000"/>
                  </a:srgbClr>
                </a:solidFill>
                <a:effectLst>
                  <a:glow rad="114300">
                    <a:srgbClr val="FFFFFF">
                      <a:alpha val="50000"/>
                    </a:srgbClr>
                  </a:glow>
                </a:effectLst>
                <a:latin typeface="Arial"/>
                <a:cs typeface="Arial"/>
                <a:sym typeface="Arial"/>
              </a:rPr>
              <a:t>http://native-</a:t>
            </a:r>
            <a:r>
              <a:rPr lang="en-US" sz="1050" kern="0" dirty="0" err="1">
                <a:solidFill>
                  <a:srgbClr val="000000">
                    <a:lumMod val="75000"/>
                    <a:lumOff val="25000"/>
                  </a:srgbClr>
                </a:solidFill>
                <a:effectLst>
                  <a:glow rad="114300">
                    <a:srgbClr val="FFFFFF">
                      <a:alpha val="50000"/>
                    </a:srgbClr>
                  </a:glow>
                </a:effectLst>
                <a:latin typeface="Arial"/>
                <a:cs typeface="Arial"/>
                <a:sym typeface="Arial"/>
              </a:rPr>
              <a:t>land.ca</a:t>
            </a:r>
            <a:r>
              <a:rPr lang="en-US" sz="1050" kern="0" dirty="0">
                <a:solidFill>
                  <a:srgbClr val="000000">
                    <a:lumMod val="75000"/>
                    <a:lumOff val="25000"/>
                  </a:srgbClr>
                </a:solidFill>
                <a:effectLst>
                  <a:glow rad="114300">
                    <a:srgbClr val="FFFFFF">
                      <a:alpha val="50000"/>
                    </a:srgbClr>
                  </a:glow>
                </a:effectLst>
                <a:latin typeface="Arial"/>
                <a:cs typeface="Arial"/>
                <a:sym typeface="Arial"/>
              </a:rPr>
              <a:t>/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84B355-BFBA-0846-ACB0-7FBE460DD021}"/>
              </a:ext>
            </a:extLst>
          </p:cNvPr>
          <p:cNvSpPr txBox="1"/>
          <p:nvPr/>
        </p:nvSpPr>
        <p:spPr>
          <a:xfrm>
            <a:off x="2924702" y="4868676"/>
            <a:ext cx="496001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buClr>
                <a:srgbClr val="000000"/>
              </a:buClr>
              <a:defRPr/>
            </a:pPr>
            <a:r>
              <a:rPr lang="en-US" sz="1050" kern="0" dirty="0">
                <a:solidFill>
                  <a:srgbClr val="1F2123">
                    <a:lumMod val="50000"/>
                    <a:lumOff val="50000"/>
                  </a:srgbClr>
                </a:solidFill>
                <a:latin typeface="Arial"/>
                <a:cs typeface="Arial"/>
                <a:sym typeface="Arial"/>
              </a:rPr>
              <a:t>If you are not aware of issues surrounding TMT, please read </a:t>
            </a:r>
            <a:r>
              <a:rPr lang="en-US" sz="1050" kern="0" dirty="0">
                <a:solidFill>
                  <a:srgbClr val="1F2123">
                    <a:lumMod val="50000"/>
                    <a:lumOff val="50000"/>
                  </a:srgbClr>
                </a:solidFill>
                <a:latin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arXiv:2001.00970</a:t>
            </a:r>
            <a:r>
              <a:rPr lang="en-US" sz="1050" kern="0" dirty="0">
                <a:solidFill>
                  <a:srgbClr val="1F2123">
                    <a:lumMod val="50000"/>
                    <a:lumOff val="50000"/>
                  </a:srgbClr>
                </a:solidFill>
                <a:latin typeface="Arial"/>
                <a:cs typeface="Arial"/>
                <a:sym typeface="Arial"/>
              </a:rPr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37401215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4211A-5B44-5C45-9949-B7EF98EC5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 Status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3F937-BC59-064F-A810-1E1AFD59B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Conceptual Design is now underway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CE Funding is being sought for this phase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Working with the NSF; their model is multiple smaller awards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International contributions (in-kind) – UK, Canada, Australia currently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CE Project Phase Funding 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Order of $2x10</a:t>
            </a:r>
            <a:r>
              <a:rPr lang="en-US" baseline="30000" dirty="0"/>
              <a:t>9</a:t>
            </a:r>
            <a:r>
              <a:rPr lang="en-US" dirty="0"/>
              <a:t> for the two-detector baseline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Hope that the NSF continues to see GWs as a compelling topic</a:t>
            </a:r>
          </a:p>
          <a:p>
            <a:pPr marL="642931" lvl="1" indent="-342900">
              <a:buFont typeface="Arial" panose="020B0604020202020204" pitchFamily="34" charset="0"/>
              <a:buChar char="•"/>
            </a:pPr>
            <a:r>
              <a:rPr lang="en-US" dirty="0"/>
              <a:t>DOE, private funding, in-kind or other international support all sought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F69E71-B2B2-5E4E-B521-09E3FA61C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531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9"/>
          <p:cNvSpPr txBox="1">
            <a:spLocks noGrp="1"/>
          </p:cNvSpPr>
          <p:nvPr>
            <p:ph type="title"/>
          </p:nvPr>
        </p:nvSpPr>
        <p:spPr>
          <a:xfrm>
            <a:off x="170250" y="164175"/>
            <a:ext cx="39081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Cosmic Explorer Project Organization today</a:t>
            </a:r>
            <a:endParaRPr/>
          </a:p>
        </p:txBody>
      </p:sp>
      <p:sp>
        <p:nvSpPr>
          <p:cNvPr id="114" name="Google Shape;114;p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41</a:t>
            </a:fld>
            <a:endParaRPr/>
          </a:p>
        </p:txBody>
      </p:sp>
      <p:pic>
        <p:nvPicPr>
          <p:cNvPr id="115" name="Google Shape;11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72122" y="82200"/>
            <a:ext cx="4874074" cy="4898974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9"/>
          <p:cNvSpPr txBox="1">
            <a:spLocks noGrp="1"/>
          </p:cNvSpPr>
          <p:nvPr>
            <p:ph type="body" idx="1"/>
          </p:nvPr>
        </p:nvSpPr>
        <p:spPr>
          <a:xfrm>
            <a:off x="311700" y="852407"/>
            <a:ext cx="3625200" cy="412691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chemeClr val="bg1"/>
                </a:solidFill>
              </a:rPr>
              <a:t>Team members from </a:t>
            </a:r>
            <a:endParaRPr sz="1400" dirty="0">
              <a:solidFill>
                <a:schemeClr val="bg1"/>
              </a:solidFill>
            </a:endParaRPr>
          </a:p>
          <a:p>
            <a:pPr lvl="0" indent="-317500">
              <a:lnSpc>
                <a:spcPct val="80000"/>
              </a:lnSpc>
              <a:spcBef>
                <a:spcPts val="600"/>
              </a:spcBef>
              <a:buClr>
                <a:schemeClr val="dk1"/>
              </a:buClr>
              <a:buSzPts val="1400"/>
            </a:pPr>
            <a:r>
              <a:rPr lang="en" sz="1400" dirty="0">
                <a:solidFill>
                  <a:schemeClr val="bg1"/>
                </a:solidFill>
              </a:rPr>
              <a:t>MIT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Cal State Fullerton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Syracuse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Penn State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Caltech 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University of Washington Bothell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of Oregon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of Florida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Texas Tech University</a:t>
            </a:r>
            <a:endParaRPr sz="1400" dirty="0">
              <a:solidFill>
                <a:schemeClr val="bg1"/>
              </a:solidFill>
            </a:endParaRPr>
          </a:p>
          <a:p>
            <a:pPr lvl="0" indent="-317500">
              <a:lnSpc>
                <a:spcPct val="80000"/>
              </a:lnSpc>
              <a:buClr>
                <a:schemeClr val="dk1"/>
              </a:buClr>
              <a:buSzPts val="1400"/>
            </a:pPr>
            <a:r>
              <a:rPr lang="en-US" sz="1400" dirty="0">
                <a:solidFill>
                  <a:schemeClr val="bg1"/>
                </a:solidFill>
              </a:rPr>
              <a:t>University of Arizona</a:t>
            </a: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Bard College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Stanford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Harvard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UC Riverside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The Australian National University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Albert Einstein Institute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Birmingham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of Glasgow</a:t>
            </a:r>
            <a:endParaRPr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9"/>
          <p:cNvSpPr txBox="1">
            <a:spLocks noGrp="1"/>
          </p:cNvSpPr>
          <p:nvPr>
            <p:ph type="title"/>
          </p:nvPr>
        </p:nvSpPr>
        <p:spPr>
          <a:xfrm>
            <a:off x="170250" y="164175"/>
            <a:ext cx="39081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Cosmic Explorer Project Organization today</a:t>
            </a:r>
            <a:endParaRPr/>
          </a:p>
        </p:txBody>
      </p:sp>
      <p:sp>
        <p:nvSpPr>
          <p:cNvPr id="114" name="Google Shape;114;p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42</a:t>
            </a:fld>
            <a:endParaRPr/>
          </a:p>
        </p:txBody>
      </p:sp>
      <p:pic>
        <p:nvPicPr>
          <p:cNvPr id="115" name="Google Shape;11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72122" y="82200"/>
            <a:ext cx="4874074" cy="4898974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9"/>
          <p:cNvSpPr txBox="1">
            <a:spLocks noGrp="1"/>
          </p:cNvSpPr>
          <p:nvPr>
            <p:ph type="body" idx="1"/>
          </p:nvPr>
        </p:nvSpPr>
        <p:spPr>
          <a:xfrm>
            <a:off x="311700" y="852407"/>
            <a:ext cx="3625200" cy="412691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chemeClr val="bg1"/>
                </a:solidFill>
              </a:rPr>
              <a:t>Team members from </a:t>
            </a:r>
            <a:endParaRPr sz="1400" dirty="0">
              <a:solidFill>
                <a:schemeClr val="bg1"/>
              </a:solidFill>
            </a:endParaRPr>
          </a:p>
          <a:p>
            <a:pPr lvl="0" indent="-317500">
              <a:lnSpc>
                <a:spcPct val="80000"/>
              </a:lnSpc>
              <a:spcBef>
                <a:spcPts val="600"/>
              </a:spcBef>
              <a:buClr>
                <a:schemeClr val="dk1"/>
              </a:buClr>
              <a:buSzPts val="1400"/>
            </a:pPr>
            <a:r>
              <a:rPr lang="en" sz="1400" dirty="0">
                <a:solidFill>
                  <a:schemeClr val="bg1"/>
                </a:solidFill>
              </a:rPr>
              <a:t>MIT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Cal State Fullerton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Syracuse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Penn State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Caltech </a:t>
            </a:r>
            <a:br>
              <a:rPr lang="en" sz="1400" dirty="0">
                <a:solidFill>
                  <a:schemeClr val="bg1"/>
                </a:solidFill>
              </a:rPr>
            </a:br>
            <a:r>
              <a:rPr lang="en" sz="1400" dirty="0">
                <a:solidFill>
                  <a:schemeClr val="bg1"/>
                </a:solidFill>
              </a:rPr>
              <a:t>University of Washington Bothell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of Oregon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of Florida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Texas Tech University</a:t>
            </a:r>
            <a:endParaRPr sz="1400" dirty="0">
              <a:solidFill>
                <a:schemeClr val="bg1"/>
              </a:solidFill>
            </a:endParaRPr>
          </a:p>
          <a:p>
            <a:pPr lvl="0" indent="-317500">
              <a:lnSpc>
                <a:spcPct val="80000"/>
              </a:lnSpc>
              <a:buClr>
                <a:schemeClr val="dk1"/>
              </a:buClr>
              <a:buSzPts val="1400"/>
            </a:pPr>
            <a:r>
              <a:rPr lang="en-US" sz="1400" dirty="0">
                <a:solidFill>
                  <a:schemeClr val="bg1"/>
                </a:solidFill>
              </a:rPr>
              <a:t>University of Arizona</a:t>
            </a: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Bard College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Stanford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Harvard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UC Riverside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The Australian National University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Albert Einstein Institute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Birmingham</a:t>
            </a:r>
            <a:endParaRPr sz="1400" dirty="0">
              <a:solidFill>
                <a:schemeClr val="bg1"/>
              </a:solidFill>
            </a:endParaRPr>
          </a:p>
          <a:p>
            <a:pPr marL="457200" lvl="0" indent="-3175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bg1"/>
                </a:solidFill>
              </a:rPr>
              <a:t>University of Glasgow</a:t>
            </a:r>
            <a:endParaRPr sz="140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ED58B8-A677-3533-98C2-D1B19C92D6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6925" y="919875"/>
            <a:ext cx="4295375" cy="275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1472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7"/>
          <p:cNvSpPr txBox="1">
            <a:spLocks noGrp="1"/>
          </p:cNvSpPr>
          <p:nvPr>
            <p:ph type="title"/>
          </p:nvPr>
        </p:nvSpPr>
        <p:spPr>
          <a:xfrm>
            <a:off x="1600181" y="205988"/>
            <a:ext cx="5943600" cy="857250"/>
          </a:xfrm>
          <a:prstGeom prst="rect">
            <a:avLst/>
          </a:prstGeom>
        </p:spPr>
        <p:txBody>
          <a:bodyPr spcFirstLastPara="1" vert="horz" wrap="square" lIns="68569" tIns="68569" rIns="68569" bIns="68569" rtlCol="0" anchor="ctr" anchorCtr="0">
            <a:noAutofit/>
          </a:bodyPr>
          <a:lstStyle/>
          <a:p>
            <a:pPr lvl="0"/>
            <a:r>
              <a:rPr lang="en-US" dirty="0"/>
              <a:t>Cosmic Explorer Timeline</a:t>
            </a:r>
          </a:p>
        </p:txBody>
      </p:sp>
      <p:pic>
        <p:nvPicPr>
          <p:cNvPr id="9" name="Picture 2" descr="https://lh6.googleusercontent.com/NyjQAxPKyI8cYEQSmktmRWyV3-ecG_FoviH11yf8478Y2SQV7jhcEPf_dlLb133mUnuvN8nQpfr7MqzBLWRo5WG2DtHiZhZIhDHLngbov57FbmLKvbWmI1G1xmX4k6jeuXIOElanBdQ=s0">
            <a:extLst>
              <a:ext uri="{FF2B5EF4-FFF2-40B4-BE49-F238E27FC236}">
                <a16:creationId xmlns:a16="http://schemas.microsoft.com/office/drawing/2014/main" id="{61E875AA-FD60-9640-8537-E2CA255BAD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107281"/>
            <a:ext cx="6858000" cy="292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ounded Rectangular Callout 1">
            <a:extLst>
              <a:ext uri="{FF2B5EF4-FFF2-40B4-BE49-F238E27FC236}">
                <a16:creationId xmlns:a16="http://schemas.microsoft.com/office/drawing/2014/main" id="{DD31931C-93D3-8861-3202-F7A653729E69}"/>
              </a:ext>
            </a:extLst>
          </p:cNvPr>
          <p:cNvSpPr/>
          <p:nvPr/>
        </p:nvSpPr>
        <p:spPr>
          <a:xfrm>
            <a:off x="2518475" y="4455763"/>
            <a:ext cx="914400" cy="612648"/>
          </a:xfrm>
          <a:prstGeom prst="wedgeRoundRectCallout">
            <a:avLst>
              <a:gd name="adj1" fmla="val -7274"/>
              <a:gd name="adj2" fmla="val -144937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We are here</a:t>
            </a:r>
          </a:p>
        </p:txBody>
      </p:sp>
    </p:spTree>
    <p:extLst>
      <p:ext uri="{BB962C8B-B14F-4D97-AF65-F5344CB8AC3E}">
        <p14:creationId xmlns:p14="http://schemas.microsoft.com/office/powerpoint/2010/main" val="9907089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5F78B-578E-4D46-A93D-0DB94E305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last page (at last!)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07530-4F37-DD48-A06D-E4689446E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0151"/>
            <a:ext cx="8580120" cy="339447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Ground-based GW observation works</a:t>
            </a:r>
          </a:p>
          <a:p>
            <a:r>
              <a:rPr lang="en-US" dirty="0"/>
              <a:t>There are lots of sources yet to be observed</a:t>
            </a:r>
          </a:p>
          <a:p>
            <a:r>
              <a:rPr lang="en-US" dirty="0"/>
              <a:t>Scaling laws show the technical feasibility of better detectors</a:t>
            </a:r>
          </a:p>
          <a:p>
            <a:r>
              <a:rPr lang="en-US" dirty="0"/>
              <a:t>The US Concept, Cosmic Explorer, was developed in the NSF Horizon Study:</a:t>
            </a:r>
          </a:p>
          <a:p>
            <a:pPr lvl="1"/>
            <a:r>
              <a:rPr lang="en-US" dirty="0"/>
              <a:t>Top-down observational science prioritization</a:t>
            </a:r>
          </a:p>
          <a:p>
            <a:pPr lvl="1"/>
            <a:r>
              <a:rPr lang="en-US" dirty="0"/>
              <a:t>bottom-up technology study</a:t>
            </a:r>
          </a:p>
          <a:p>
            <a:r>
              <a:rPr lang="en-US" dirty="0"/>
              <a:t>The biggest challenges appear to be in </a:t>
            </a:r>
          </a:p>
          <a:p>
            <a:pPr lvl="1"/>
            <a:r>
              <a:rPr lang="en-US" dirty="0"/>
              <a:t>finding resources to build Cosmic Explorer</a:t>
            </a:r>
          </a:p>
          <a:p>
            <a:pPr lvl="1"/>
            <a:r>
              <a:rPr lang="en-US" dirty="0"/>
              <a:t>building relationships with host communities</a:t>
            </a:r>
          </a:p>
          <a:p>
            <a:r>
              <a:rPr lang="en-US" b="1" dirty="0"/>
              <a:t>CE needs very broad community support to merit the investment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CBCC29-441C-4F4D-B868-48EB87DA2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12887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89726-A8C2-9646-9CF0-829740FC1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95630"/>
            <a:ext cx="8229600" cy="857250"/>
          </a:xfrm>
        </p:spPr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6C16B9-04DF-D543-BA30-7A0FE5206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93976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168814"/>
            <a:ext cx="5943600" cy="536972"/>
          </a:xfrm>
        </p:spPr>
        <p:txBody>
          <a:bodyPr>
            <a:noAutofit/>
          </a:bodyPr>
          <a:lstStyle/>
          <a:p>
            <a:r>
              <a:rPr lang="en-US" sz="2700" dirty="0"/>
              <a:t>The Gravitational Wave Spectrum</a:t>
            </a:r>
          </a:p>
        </p:txBody>
      </p:sp>
      <p:pic>
        <p:nvPicPr>
          <p:cNvPr id="96" name="Picture 95"/>
          <p:cNvPicPr>
            <a:picLocks noChangeAspect="1"/>
          </p:cNvPicPr>
          <p:nvPr/>
        </p:nvPicPr>
        <p:blipFill rotWithShape="1">
          <a:blip r:embed="rId2"/>
          <a:srcRect r="15027"/>
          <a:stretch/>
        </p:blipFill>
        <p:spPr>
          <a:xfrm>
            <a:off x="1242418" y="3952383"/>
            <a:ext cx="1222839" cy="964192"/>
          </a:xfrm>
          <a:prstGeom prst="rect">
            <a:avLst/>
          </a:prstGeom>
          <a:ln w="28575" cmpd="sng">
            <a:solidFill>
              <a:srgbClr val="FFFFFF"/>
            </a:solidFill>
          </a:ln>
        </p:spPr>
      </p:pic>
      <p:pic>
        <p:nvPicPr>
          <p:cNvPr id="97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7277" y="3413549"/>
            <a:ext cx="1308392" cy="914400"/>
          </a:xfrm>
          <a:prstGeom prst="rect">
            <a:avLst/>
          </a:prstGeom>
          <a:ln w="28575">
            <a:solidFill>
              <a:sysClr val="window" lastClr="FFFFFF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8" name="Picture 2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01240" y="3644894"/>
            <a:ext cx="2130266" cy="1014413"/>
          </a:xfrm>
          <a:prstGeom prst="rect">
            <a:avLst/>
          </a:prstGeom>
          <a:ln w="28575">
            <a:solidFill>
              <a:sysClr val="window" lastClr="FFFFFF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9" name="TextBox 98"/>
          <p:cNvSpPr txBox="1"/>
          <p:nvPr/>
        </p:nvSpPr>
        <p:spPr>
          <a:xfrm>
            <a:off x="3429000" y="2905375"/>
            <a:ext cx="514350" cy="342900"/>
          </a:xfrm>
          <a:prstGeom prst="rect">
            <a:avLst/>
          </a:prstGeom>
        </p:spPr>
        <p:txBody>
          <a:bodyPr vert="horz" wrap="none" lIns="68580" tIns="34290" rIns="68580" bIns="34290" rtlCol="0" anchor="ctr">
            <a:normAutofit/>
          </a:bodyPr>
          <a:lstStyle/>
          <a:p>
            <a:pPr algn="ctr" defTabSz="685783">
              <a:spcBef>
                <a:spcPct val="0"/>
              </a:spcBef>
              <a:defRPr/>
            </a:pPr>
            <a:r>
              <a:rPr lang="en-US" sz="1200" i="1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10</a:t>
            </a:r>
            <a:r>
              <a:rPr lang="en-US" sz="1200" i="1" baseline="30000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-9</a:t>
            </a:r>
            <a:r>
              <a:rPr lang="en-US" sz="1200" i="1" kern="0" dirty="0">
                <a:solidFill>
                  <a:srgbClr val="0D8BE6"/>
                </a:solidFill>
                <a:latin typeface="Helvetica" pitchFamily="34" charset="0"/>
                <a:cs typeface="Helvetica" pitchFamily="34" charset="0"/>
              </a:rPr>
              <a:t> Hz</a:t>
            </a:r>
            <a:endParaRPr lang="en-US" sz="1200" i="1" baseline="30000" dirty="0">
              <a:solidFill>
                <a:srgbClr val="0D8BE6"/>
              </a:solidFill>
              <a:latin typeface="Helvetica" pitchFamily="34" charset="0"/>
              <a:ea typeface="+mj-ea"/>
              <a:cs typeface="Helvetica" pitchFamily="34" charset="0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4828062" y="2905375"/>
            <a:ext cx="514350" cy="342900"/>
          </a:xfrm>
          <a:prstGeom prst="rect">
            <a:avLst/>
          </a:prstGeom>
        </p:spPr>
        <p:txBody>
          <a:bodyPr vert="horz" wrap="none" lIns="68580" tIns="34290" rIns="68580" bIns="34290" rtlCol="0" anchor="ctr">
            <a:normAutofit/>
          </a:bodyPr>
          <a:lstStyle/>
          <a:p>
            <a:pPr algn="ctr" defTabSz="685783">
              <a:spcBef>
                <a:spcPct val="0"/>
              </a:spcBef>
              <a:defRPr/>
            </a:pPr>
            <a:r>
              <a:rPr lang="en-US" sz="1200" i="1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10</a:t>
            </a:r>
            <a:r>
              <a:rPr lang="en-US" sz="1200" i="1" baseline="30000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-4</a:t>
            </a:r>
            <a:r>
              <a:rPr lang="en-US" sz="1200" i="1" kern="0" dirty="0">
                <a:solidFill>
                  <a:srgbClr val="0D8BE6"/>
                </a:solidFill>
                <a:latin typeface="Helvetica" pitchFamily="34" charset="0"/>
                <a:cs typeface="Helvetica" pitchFamily="34" charset="0"/>
              </a:rPr>
              <a:t> Hz</a:t>
            </a:r>
            <a:endParaRPr lang="en-US" sz="1200" i="1" baseline="30000" dirty="0">
              <a:solidFill>
                <a:srgbClr val="0D8BE6"/>
              </a:solidFill>
              <a:latin typeface="Helvetica" pitchFamily="34" charset="0"/>
              <a:ea typeface="+mj-ea"/>
              <a:cs typeface="Helvetica" pitchFamily="34" charset="0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6017136" y="2905375"/>
            <a:ext cx="514350" cy="342900"/>
          </a:xfrm>
          <a:prstGeom prst="rect">
            <a:avLst/>
          </a:prstGeom>
        </p:spPr>
        <p:txBody>
          <a:bodyPr vert="horz" wrap="none" lIns="68580" tIns="34290" rIns="68580" bIns="34290" rtlCol="0" anchor="ctr">
            <a:normAutofit/>
          </a:bodyPr>
          <a:lstStyle/>
          <a:p>
            <a:pPr algn="ctr" defTabSz="685783">
              <a:spcBef>
                <a:spcPct val="0"/>
              </a:spcBef>
              <a:defRPr/>
            </a:pPr>
            <a:r>
              <a:rPr lang="en-US" sz="1200" i="1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10</a:t>
            </a:r>
            <a:r>
              <a:rPr lang="en-US" sz="1200" i="1" baseline="30000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0</a:t>
            </a:r>
            <a:r>
              <a:rPr lang="en-US" sz="1200" i="1" kern="0" dirty="0">
                <a:solidFill>
                  <a:srgbClr val="0D8BE6"/>
                </a:solidFill>
                <a:latin typeface="Helvetica" pitchFamily="34" charset="0"/>
                <a:cs typeface="Helvetica" pitchFamily="34" charset="0"/>
              </a:rPr>
              <a:t> Hz</a:t>
            </a:r>
            <a:endParaRPr lang="en-US" sz="1200" i="1" baseline="30000" dirty="0">
              <a:solidFill>
                <a:srgbClr val="0D8BE6"/>
              </a:solidFill>
              <a:latin typeface="Helvetica" pitchFamily="34" charset="0"/>
              <a:ea typeface="+mj-ea"/>
              <a:cs typeface="Helvetica" pitchFamily="34" charset="0"/>
            </a:endParaRPr>
          </a:p>
        </p:txBody>
      </p:sp>
      <p:sp>
        <p:nvSpPr>
          <p:cNvPr id="102" name="TextBox 101"/>
          <p:cNvSpPr txBox="1"/>
          <p:nvPr/>
        </p:nvSpPr>
        <p:spPr>
          <a:xfrm>
            <a:off x="7143750" y="2905375"/>
            <a:ext cx="514350" cy="342900"/>
          </a:xfrm>
          <a:prstGeom prst="rect">
            <a:avLst/>
          </a:prstGeom>
        </p:spPr>
        <p:txBody>
          <a:bodyPr vert="horz" wrap="none" lIns="68580" tIns="34290" rIns="68580" bIns="34290" rtlCol="0" anchor="ctr">
            <a:normAutofit/>
          </a:bodyPr>
          <a:lstStyle/>
          <a:p>
            <a:pPr algn="ctr" defTabSz="685783">
              <a:spcBef>
                <a:spcPct val="0"/>
              </a:spcBef>
              <a:defRPr/>
            </a:pPr>
            <a:r>
              <a:rPr lang="en-US" sz="1200" i="1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10</a:t>
            </a:r>
            <a:r>
              <a:rPr lang="en-US" sz="1200" i="1" baseline="30000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3</a:t>
            </a:r>
            <a:r>
              <a:rPr lang="en-US" sz="1200" i="1" kern="0" dirty="0">
                <a:solidFill>
                  <a:srgbClr val="0D8BE6"/>
                </a:solidFill>
                <a:latin typeface="Helvetica" pitchFamily="34" charset="0"/>
                <a:cs typeface="Helvetica" pitchFamily="34" charset="0"/>
              </a:rPr>
              <a:t> Hz</a:t>
            </a:r>
            <a:endParaRPr lang="en-US" sz="1200" i="1" baseline="30000" dirty="0">
              <a:solidFill>
                <a:srgbClr val="0D8BE6"/>
              </a:solidFill>
              <a:latin typeface="Helvetica" pitchFamily="34" charset="0"/>
              <a:ea typeface="+mj-ea"/>
              <a:cs typeface="Helvetica" pitchFamily="34" charset="0"/>
            </a:endParaRPr>
          </a:p>
        </p:txBody>
      </p:sp>
      <p:grpSp>
        <p:nvGrpSpPr>
          <p:cNvPr id="103" name="Group 11"/>
          <p:cNvGrpSpPr/>
          <p:nvPr/>
        </p:nvGrpSpPr>
        <p:grpSpPr>
          <a:xfrm>
            <a:off x="1270571" y="1202446"/>
            <a:ext cx="1840675" cy="1288472"/>
            <a:chOff x="288967" y="1253837"/>
            <a:chExt cx="2454233" cy="1717963"/>
          </a:xfrm>
        </p:grpSpPr>
        <p:pic>
          <p:nvPicPr>
            <p:cNvPr id="104" name="Picture 1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967" y="1253837"/>
              <a:ext cx="2454233" cy="1717963"/>
            </a:xfrm>
            <a:prstGeom prst="rect">
              <a:avLst/>
            </a:prstGeom>
            <a:ln w="28575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5" name="TextBox 104"/>
            <p:cNvSpPr txBox="1"/>
            <p:nvPr/>
          </p:nvSpPr>
          <p:spPr>
            <a:xfrm>
              <a:off x="455799" y="1348501"/>
              <a:ext cx="1328142" cy="307776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Relic radiation</a:t>
              </a:r>
            </a:p>
          </p:txBody>
        </p:sp>
      </p:grpSp>
      <p:grpSp>
        <p:nvGrpSpPr>
          <p:cNvPr id="106" name="Group 14"/>
          <p:cNvGrpSpPr/>
          <p:nvPr/>
        </p:nvGrpSpPr>
        <p:grpSpPr>
          <a:xfrm>
            <a:off x="2735750" y="1071921"/>
            <a:ext cx="1435791" cy="1076094"/>
            <a:chOff x="2242540" y="1079808"/>
            <a:chExt cx="1914388" cy="1434792"/>
          </a:xfrm>
        </p:grpSpPr>
        <p:pic>
          <p:nvPicPr>
            <p:cNvPr id="107" name="Picture 7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243872" y="1079808"/>
              <a:ext cx="1913056" cy="1434792"/>
            </a:xfrm>
            <a:prstGeom prst="rect">
              <a:avLst/>
            </a:prstGeom>
            <a:ln w="19050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8" name="TextBox 107"/>
            <p:cNvSpPr txBox="1"/>
            <p:nvPr/>
          </p:nvSpPr>
          <p:spPr>
            <a:xfrm>
              <a:off x="2242540" y="1099951"/>
              <a:ext cx="1394399" cy="307776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Cosmic Strings</a:t>
              </a:r>
            </a:p>
          </p:txBody>
        </p:sp>
      </p:grpSp>
      <p:grpSp>
        <p:nvGrpSpPr>
          <p:cNvPr id="109" name="Group 17"/>
          <p:cNvGrpSpPr/>
          <p:nvPr/>
        </p:nvGrpSpPr>
        <p:grpSpPr>
          <a:xfrm>
            <a:off x="3329984" y="1618345"/>
            <a:ext cx="1952957" cy="1059350"/>
            <a:chOff x="3034856" y="1808367"/>
            <a:chExt cx="2603944" cy="1412465"/>
          </a:xfrm>
        </p:grpSpPr>
        <p:pic>
          <p:nvPicPr>
            <p:cNvPr id="110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8000" y="1808367"/>
              <a:ext cx="2590800" cy="1412465"/>
            </a:xfrm>
            <a:prstGeom prst="rect">
              <a:avLst/>
            </a:prstGeom>
            <a:ln w="19050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1" name="TextBox 110"/>
            <p:cNvSpPr txBox="1"/>
            <p:nvPr/>
          </p:nvSpPr>
          <p:spPr>
            <a:xfrm>
              <a:off x="3034856" y="2878151"/>
              <a:ext cx="2326280" cy="307776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Supermassive BH Binaries</a:t>
              </a:r>
            </a:p>
          </p:txBody>
        </p:sp>
      </p:grpSp>
      <p:grpSp>
        <p:nvGrpSpPr>
          <p:cNvPr id="112" name="Group 20"/>
          <p:cNvGrpSpPr/>
          <p:nvPr/>
        </p:nvGrpSpPr>
        <p:grpSpPr>
          <a:xfrm>
            <a:off x="4287929" y="1005016"/>
            <a:ext cx="1395061" cy="914400"/>
            <a:chOff x="4312117" y="990600"/>
            <a:chExt cx="1860083" cy="1219200"/>
          </a:xfrm>
        </p:grpSpPr>
        <p:pic>
          <p:nvPicPr>
            <p:cNvPr id="113" name="Picture 8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4343400" y="990600"/>
              <a:ext cx="1828800" cy="1219200"/>
            </a:xfrm>
            <a:prstGeom prst="rect">
              <a:avLst/>
            </a:prstGeom>
            <a:ln w="19050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4" name="TextBox 113"/>
            <p:cNvSpPr txBox="1"/>
            <p:nvPr/>
          </p:nvSpPr>
          <p:spPr>
            <a:xfrm>
              <a:off x="4312117" y="1009947"/>
              <a:ext cx="1785533" cy="307776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BH and NS Binaries</a:t>
              </a:r>
            </a:p>
          </p:txBody>
        </p:sp>
      </p:grpSp>
      <p:grpSp>
        <p:nvGrpSpPr>
          <p:cNvPr id="115" name="Group 23"/>
          <p:cNvGrpSpPr/>
          <p:nvPr/>
        </p:nvGrpSpPr>
        <p:grpSpPr>
          <a:xfrm>
            <a:off x="5054013" y="1862554"/>
            <a:ext cx="1483419" cy="929031"/>
            <a:chOff x="5333557" y="2133981"/>
            <a:chExt cx="1977892" cy="1238708"/>
          </a:xfrm>
        </p:grpSpPr>
        <p:pic>
          <p:nvPicPr>
            <p:cNvPr id="116" name="Picture 14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5410200" y="2133981"/>
              <a:ext cx="1828800" cy="1218819"/>
            </a:xfrm>
            <a:prstGeom prst="rect">
              <a:avLst/>
            </a:prstGeom>
            <a:ln w="28575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7" name="TextBox 116"/>
            <p:cNvSpPr txBox="1"/>
            <p:nvPr/>
          </p:nvSpPr>
          <p:spPr>
            <a:xfrm>
              <a:off x="5333557" y="3064913"/>
              <a:ext cx="1977892" cy="307776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Binaries coalescences</a:t>
              </a:r>
            </a:p>
          </p:txBody>
        </p:sp>
      </p:grpSp>
      <p:grpSp>
        <p:nvGrpSpPr>
          <p:cNvPr id="118" name="Group 26"/>
          <p:cNvGrpSpPr/>
          <p:nvPr/>
        </p:nvGrpSpPr>
        <p:grpSpPr>
          <a:xfrm>
            <a:off x="5564574" y="1049374"/>
            <a:ext cx="1442021" cy="1041494"/>
            <a:chOff x="6014306" y="1049741"/>
            <a:chExt cx="1922694" cy="1388659"/>
          </a:xfrm>
        </p:grpSpPr>
        <p:pic>
          <p:nvPicPr>
            <p:cNvPr id="119" name="Picture 9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6083799" y="1049741"/>
              <a:ext cx="1853201" cy="1388659"/>
            </a:xfrm>
            <a:prstGeom prst="rect">
              <a:avLst/>
            </a:prstGeom>
            <a:ln w="19050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0" name="TextBox 119"/>
            <p:cNvSpPr txBox="1"/>
            <p:nvPr/>
          </p:nvSpPr>
          <p:spPr>
            <a:xfrm>
              <a:off x="6014306" y="1855703"/>
              <a:ext cx="1802630" cy="523220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Extreme Mass Ratio</a:t>
              </a:r>
            </a:p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Inspirals</a:t>
              </a:r>
            </a:p>
          </p:txBody>
        </p:sp>
      </p:grpSp>
      <p:grpSp>
        <p:nvGrpSpPr>
          <p:cNvPr id="121" name="Group 29"/>
          <p:cNvGrpSpPr/>
          <p:nvPr/>
        </p:nvGrpSpPr>
        <p:grpSpPr>
          <a:xfrm>
            <a:off x="6856187" y="886801"/>
            <a:ext cx="1077747" cy="1134495"/>
            <a:chOff x="7736456" y="930673"/>
            <a:chExt cx="1436996" cy="1512660"/>
          </a:xfrm>
        </p:grpSpPr>
        <p:pic>
          <p:nvPicPr>
            <p:cNvPr id="122" name="Picture 12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7736456" y="1006337"/>
              <a:ext cx="1436996" cy="1436996"/>
            </a:xfrm>
            <a:prstGeom prst="rect">
              <a:avLst/>
            </a:prstGeom>
            <a:ln w="19050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3" name="TextBox 122"/>
            <p:cNvSpPr txBox="1"/>
            <p:nvPr/>
          </p:nvSpPr>
          <p:spPr>
            <a:xfrm>
              <a:off x="7844217" y="930673"/>
              <a:ext cx="1157155" cy="307776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Supernovae</a:t>
              </a:r>
            </a:p>
          </p:txBody>
        </p:sp>
      </p:grpSp>
      <p:grpSp>
        <p:nvGrpSpPr>
          <p:cNvPr id="124" name="Group 32"/>
          <p:cNvGrpSpPr/>
          <p:nvPr/>
        </p:nvGrpSpPr>
        <p:grpSpPr>
          <a:xfrm>
            <a:off x="6640238" y="1850051"/>
            <a:ext cx="928702" cy="922503"/>
            <a:chOff x="7448530" y="2117315"/>
            <a:chExt cx="1238270" cy="1230004"/>
          </a:xfrm>
        </p:grpSpPr>
        <p:pic>
          <p:nvPicPr>
            <p:cNvPr id="125" name="Picture 11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7452241" y="2117315"/>
              <a:ext cx="1234559" cy="1230004"/>
            </a:xfrm>
            <a:prstGeom prst="rect">
              <a:avLst/>
            </a:prstGeom>
            <a:ln w="19050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6" name="TextBox 125"/>
            <p:cNvSpPr txBox="1"/>
            <p:nvPr/>
          </p:nvSpPr>
          <p:spPr>
            <a:xfrm>
              <a:off x="7448530" y="3024155"/>
              <a:ext cx="1187078" cy="307776"/>
            </a:xfrm>
            <a:prstGeom prst="rect">
              <a:avLst/>
            </a:prstGeom>
          </p:spPr>
          <p:txBody>
            <a:bodyPr vert="horz" wrap="none" lIns="68580" tIns="34290" rIns="68580" bIns="34290" rtlCol="0" anchor="ctr">
              <a:spAutoFit/>
            </a:bodyPr>
            <a:lstStyle/>
            <a:p>
              <a:pPr algn="ctr" defTabSz="685783">
                <a:spcBef>
                  <a:spcPct val="0"/>
                </a:spcBef>
                <a:defRPr/>
              </a:pPr>
              <a:r>
                <a:rPr lang="en-US" sz="1050" dirty="0">
                  <a:solidFill>
                    <a:sysClr val="window" lastClr="FFFFFF">
                      <a:lumMod val="95000"/>
                    </a:sysClr>
                  </a:solidFill>
                  <a:latin typeface="Helvetica" pitchFamily="34" charset="0"/>
                  <a:ea typeface="+mj-ea"/>
                  <a:cs typeface="Helvetica" pitchFamily="34" charset="0"/>
                </a:rPr>
                <a:t>Spinning NS</a:t>
              </a:r>
            </a:p>
          </p:txBody>
        </p:sp>
      </p:grpSp>
      <p:sp>
        <p:nvSpPr>
          <p:cNvPr id="127" name="TextBox 126"/>
          <p:cNvSpPr txBox="1"/>
          <p:nvPr/>
        </p:nvSpPr>
        <p:spPr>
          <a:xfrm>
            <a:off x="1257300" y="2905375"/>
            <a:ext cx="514350" cy="342900"/>
          </a:xfrm>
          <a:prstGeom prst="rect">
            <a:avLst/>
          </a:prstGeom>
        </p:spPr>
        <p:txBody>
          <a:bodyPr vert="horz" wrap="none" lIns="68580" tIns="34290" rIns="68580" bIns="34290" rtlCol="0" anchor="ctr">
            <a:normAutofit/>
          </a:bodyPr>
          <a:lstStyle/>
          <a:p>
            <a:pPr algn="ctr" defTabSz="685783">
              <a:spcBef>
                <a:spcPct val="0"/>
              </a:spcBef>
              <a:defRPr/>
            </a:pPr>
            <a:r>
              <a:rPr lang="en-US" sz="1200" i="1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10</a:t>
            </a:r>
            <a:r>
              <a:rPr lang="en-US" sz="1200" i="1" baseline="30000" dirty="0">
                <a:solidFill>
                  <a:srgbClr val="0D8BE6"/>
                </a:solidFill>
                <a:latin typeface="Helvetica" pitchFamily="34" charset="0"/>
                <a:ea typeface="+mj-ea"/>
                <a:cs typeface="Helvetica" pitchFamily="34" charset="0"/>
              </a:rPr>
              <a:t>-16</a:t>
            </a:r>
            <a:r>
              <a:rPr lang="en-US" sz="1200" i="1" kern="0" dirty="0">
                <a:solidFill>
                  <a:srgbClr val="0D8BE6"/>
                </a:solidFill>
                <a:latin typeface="Helvetica" pitchFamily="34" charset="0"/>
                <a:cs typeface="Helvetica" pitchFamily="34" charset="0"/>
              </a:rPr>
              <a:t> Hz</a:t>
            </a:r>
            <a:endParaRPr lang="en-US" sz="1200" i="1" baseline="30000" dirty="0">
              <a:solidFill>
                <a:srgbClr val="0D8BE6"/>
              </a:solidFill>
              <a:latin typeface="Helvetica" pitchFamily="34" charset="0"/>
              <a:ea typeface="+mj-ea"/>
              <a:cs typeface="Helvetica" pitchFamily="34" charset="0"/>
            </a:endParaRPr>
          </a:p>
        </p:txBody>
      </p:sp>
      <p:grpSp>
        <p:nvGrpSpPr>
          <p:cNvPr id="128" name="Group 46"/>
          <p:cNvGrpSpPr/>
          <p:nvPr/>
        </p:nvGrpSpPr>
        <p:grpSpPr>
          <a:xfrm>
            <a:off x="2681329" y="3184936"/>
            <a:ext cx="2260754" cy="1826069"/>
            <a:chOff x="2051102" y="3954147"/>
            <a:chExt cx="3014339" cy="2434758"/>
          </a:xfrm>
        </p:grpSpPr>
        <p:pic>
          <p:nvPicPr>
            <p:cNvPr id="129" name="Picture 15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3433575" y="3954147"/>
              <a:ext cx="1631866" cy="2065653"/>
            </a:xfrm>
            <a:prstGeom prst="rect">
              <a:avLst/>
            </a:prstGeom>
            <a:ln w="28575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30" name="Picture 14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2051102" y="5036355"/>
              <a:ext cx="2032000" cy="1352550"/>
            </a:xfrm>
            <a:prstGeom prst="rect">
              <a:avLst/>
            </a:prstGeom>
            <a:ln w="28575">
              <a:solidFill>
                <a:sysClr val="window" lastClr="FFFFFF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1" name="Rectangle 130"/>
            <p:cNvSpPr/>
            <p:nvPr/>
          </p:nvSpPr>
          <p:spPr>
            <a:xfrm>
              <a:off x="2219255" y="3960265"/>
              <a:ext cx="2488776" cy="233803"/>
            </a:xfrm>
            <a:prstGeom prst="rect">
              <a:avLst/>
            </a:prstGeom>
            <a:gradFill flip="none" rotWithShape="1">
              <a:gsLst>
                <a:gs pos="0">
                  <a:srgbClr val="326464">
                    <a:alpha val="0"/>
                  </a:srgbClr>
                </a:gs>
                <a:gs pos="20000">
                  <a:srgbClr val="326464"/>
                </a:gs>
                <a:gs pos="80000">
                  <a:srgbClr val="326464"/>
                </a:gs>
                <a:gs pos="100000">
                  <a:srgbClr val="326464">
                    <a:alpha val="0"/>
                  </a:srgbClr>
                </a:gs>
              </a:gsLst>
              <a:lin ang="0" scaled="1"/>
              <a:tileRect/>
            </a:gra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 defTabSz="685783">
                <a:defRPr/>
              </a:pPr>
              <a:r>
                <a:rPr lang="en-US" sz="1200" kern="0" dirty="0">
                  <a:solidFill>
                    <a:sysClr val="window" lastClr="FFFFFF"/>
                  </a:solidFill>
                  <a:latin typeface="Helvetica" pitchFamily="34" charset="0"/>
                  <a:cs typeface="Helvetica" pitchFamily="34" charset="0"/>
                </a:rPr>
                <a:t>Pulsar timing</a:t>
              </a:r>
            </a:p>
          </p:txBody>
        </p:sp>
      </p:grpSp>
      <p:sp>
        <p:nvSpPr>
          <p:cNvPr id="132" name="Rectangle 131"/>
          <p:cNvSpPr/>
          <p:nvPr/>
        </p:nvSpPr>
        <p:spPr>
          <a:xfrm>
            <a:off x="4526898" y="3189528"/>
            <a:ext cx="1866582" cy="175352"/>
          </a:xfrm>
          <a:prstGeom prst="rect">
            <a:avLst/>
          </a:prstGeom>
          <a:gradFill flip="none" rotWithShape="1">
            <a:gsLst>
              <a:gs pos="0">
                <a:sysClr val="windowText" lastClr="000000">
                  <a:lumMod val="50000"/>
                  <a:alpha val="0"/>
                </a:sysClr>
              </a:gs>
              <a:gs pos="20000">
                <a:sysClr val="windowText" lastClr="000000">
                  <a:lumMod val="50000"/>
                </a:sysClr>
              </a:gs>
              <a:gs pos="80000">
                <a:sysClr val="windowText" lastClr="000000">
                  <a:lumMod val="50000"/>
                </a:sysClr>
              </a:gs>
              <a:gs pos="100000">
                <a:sysClr val="windowText" lastClr="000000">
                  <a:lumMod val="50000"/>
                  <a:alpha val="0"/>
                </a:sysClr>
              </a:gs>
            </a:gsLst>
            <a:lin ang="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685783">
              <a:defRPr/>
            </a:pPr>
            <a:r>
              <a:rPr lang="en-US" sz="1200" kern="0" dirty="0">
                <a:solidFill>
                  <a:sysClr val="window" lastClr="FFFFFF"/>
                </a:solidFill>
                <a:latin typeface="Helvetica" pitchFamily="34" charset="0"/>
                <a:cs typeface="Helvetica" pitchFamily="34" charset="0"/>
              </a:rPr>
              <a:t>Space detectors</a:t>
            </a:r>
          </a:p>
        </p:txBody>
      </p:sp>
      <p:pic>
        <p:nvPicPr>
          <p:cNvPr id="135" name="Picture 21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706935" y="3403646"/>
            <a:ext cx="1191683" cy="631715"/>
          </a:xfrm>
          <a:prstGeom prst="rect">
            <a:avLst/>
          </a:prstGeom>
          <a:ln w="28575">
            <a:solidFill>
              <a:sysClr val="window" lastClr="FFFFFF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6" name="Rectangle 135"/>
          <p:cNvSpPr/>
          <p:nvPr/>
        </p:nvSpPr>
        <p:spPr>
          <a:xfrm>
            <a:off x="6120693" y="3189528"/>
            <a:ext cx="1866582" cy="175352"/>
          </a:xfrm>
          <a:prstGeom prst="rect">
            <a:avLst/>
          </a:prstGeom>
          <a:gradFill flip="none" rotWithShape="1">
            <a:gsLst>
              <a:gs pos="0">
                <a:srgbClr val="FC950C">
                  <a:alpha val="0"/>
                </a:srgbClr>
              </a:gs>
              <a:gs pos="20000">
                <a:srgbClr val="FC950C"/>
              </a:gs>
              <a:gs pos="79000">
                <a:srgbClr val="FC950C"/>
              </a:gs>
              <a:gs pos="100000">
                <a:srgbClr val="FC950C">
                  <a:alpha val="0"/>
                </a:srgbClr>
              </a:gs>
            </a:gsLst>
            <a:lin ang="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685783">
              <a:defRPr/>
            </a:pPr>
            <a:r>
              <a:rPr lang="en-US" sz="1200" kern="0" dirty="0">
                <a:solidFill>
                  <a:sysClr val="window" lastClr="FFFFFF"/>
                </a:solidFill>
                <a:latin typeface="Helvetica" pitchFamily="34" charset="0"/>
                <a:cs typeface="Helvetica" pitchFamily="34" charset="0"/>
              </a:rPr>
              <a:t>Ground interferometers</a:t>
            </a:r>
          </a:p>
        </p:txBody>
      </p:sp>
      <p:grpSp>
        <p:nvGrpSpPr>
          <p:cNvPr id="137" name="Group 53"/>
          <p:cNvGrpSpPr>
            <a:grpSpLocks noChangeAspect="1"/>
          </p:cNvGrpSpPr>
          <p:nvPr/>
        </p:nvGrpSpPr>
        <p:grpSpPr bwMode="auto">
          <a:xfrm>
            <a:off x="971549" y="2849003"/>
            <a:ext cx="7200938" cy="144066"/>
            <a:chOff x="-144" y="2183"/>
            <a:chExt cx="6048" cy="121"/>
          </a:xfrm>
          <a:noFill/>
        </p:grpSpPr>
        <p:sp>
          <p:nvSpPr>
            <p:cNvPr id="138" name="AutoShape 52"/>
            <p:cNvSpPr>
              <a:spLocks noChangeAspect="1" noChangeArrowheads="1" noTextEdit="1"/>
            </p:cNvSpPr>
            <p:nvPr/>
          </p:nvSpPr>
          <p:spPr bwMode="auto">
            <a:xfrm>
              <a:off x="-144" y="2183"/>
              <a:ext cx="6048" cy="121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39" name="Freeform 55"/>
            <p:cNvSpPr>
              <a:spLocks/>
            </p:cNvSpPr>
            <p:nvPr/>
          </p:nvSpPr>
          <p:spPr bwMode="auto">
            <a:xfrm>
              <a:off x="-23" y="2186"/>
              <a:ext cx="796" cy="58"/>
            </a:xfrm>
            <a:custGeom>
              <a:avLst/>
              <a:gdLst/>
              <a:ahLst/>
              <a:cxnLst>
                <a:cxn ang="0">
                  <a:pos x="1" y="58"/>
                </a:cxn>
                <a:cxn ang="0">
                  <a:pos x="1" y="58"/>
                </a:cxn>
                <a:cxn ang="0">
                  <a:pos x="2" y="58"/>
                </a:cxn>
                <a:cxn ang="0">
                  <a:pos x="3" y="58"/>
                </a:cxn>
                <a:cxn ang="0">
                  <a:pos x="4" y="58"/>
                </a:cxn>
                <a:cxn ang="0">
                  <a:pos x="5" y="58"/>
                </a:cxn>
                <a:cxn ang="0">
                  <a:pos x="6" y="58"/>
                </a:cxn>
                <a:cxn ang="0">
                  <a:pos x="7" y="58"/>
                </a:cxn>
                <a:cxn ang="0">
                  <a:pos x="9" y="58"/>
                </a:cxn>
                <a:cxn ang="0">
                  <a:pos x="10" y="58"/>
                </a:cxn>
                <a:cxn ang="0">
                  <a:pos x="12" y="58"/>
                </a:cxn>
                <a:cxn ang="0">
                  <a:pos x="15" y="58"/>
                </a:cxn>
                <a:cxn ang="0">
                  <a:pos x="17" y="58"/>
                </a:cxn>
                <a:cxn ang="0">
                  <a:pos x="19" y="58"/>
                </a:cxn>
                <a:cxn ang="0">
                  <a:pos x="22" y="58"/>
                </a:cxn>
                <a:cxn ang="0">
                  <a:pos x="26" y="58"/>
                </a:cxn>
                <a:cxn ang="0">
                  <a:pos x="29" y="58"/>
                </a:cxn>
                <a:cxn ang="0">
                  <a:pos x="33" y="58"/>
                </a:cxn>
                <a:cxn ang="0">
                  <a:pos x="38" y="58"/>
                </a:cxn>
                <a:cxn ang="0">
                  <a:pos x="41" y="58"/>
                </a:cxn>
                <a:cxn ang="0">
                  <a:pos x="45" y="58"/>
                </a:cxn>
                <a:cxn ang="0">
                  <a:pos x="52" y="58"/>
                </a:cxn>
                <a:cxn ang="0">
                  <a:pos x="58" y="58"/>
                </a:cxn>
                <a:cxn ang="0">
                  <a:pos x="75" y="58"/>
                </a:cxn>
                <a:cxn ang="0">
                  <a:pos x="122" y="57"/>
                </a:cxn>
                <a:cxn ang="0">
                  <a:pos x="169" y="56"/>
                </a:cxn>
                <a:cxn ang="0">
                  <a:pos x="215" y="55"/>
                </a:cxn>
                <a:cxn ang="0">
                  <a:pos x="261" y="53"/>
                </a:cxn>
                <a:cxn ang="0">
                  <a:pos x="308" y="51"/>
                </a:cxn>
                <a:cxn ang="0">
                  <a:pos x="355" y="47"/>
                </a:cxn>
                <a:cxn ang="0">
                  <a:pos x="401" y="42"/>
                </a:cxn>
                <a:cxn ang="0">
                  <a:pos x="448" y="37"/>
                </a:cxn>
                <a:cxn ang="0">
                  <a:pos x="494" y="30"/>
                </a:cxn>
                <a:cxn ang="0">
                  <a:pos x="540" y="23"/>
                </a:cxn>
                <a:cxn ang="0">
                  <a:pos x="587" y="15"/>
                </a:cxn>
                <a:cxn ang="0">
                  <a:pos x="633" y="8"/>
                </a:cxn>
                <a:cxn ang="0">
                  <a:pos x="680" y="2"/>
                </a:cxn>
                <a:cxn ang="0">
                  <a:pos x="699" y="0"/>
                </a:cxn>
                <a:cxn ang="0">
                  <a:pos x="706" y="0"/>
                </a:cxn>
                <a:cxn ang="0">
                  <a:pos x="709" y="0"/>
                </a:cxn>
                <a:cxn ang="0">
                  <a:pos x="713" y="0"/>
                </a:cxn>
                <a:cxn ang="0">
                  <a:pos x="716" y="0"/>
                </a:cxn>
                <a:cxn ang="0">
                  <a:pos x="718" y="0"/>
                </a:cxn>
                <a:cxn ang="0">
                  <a:pos x="721" y="0"/>
                </a:cxn>
                <a:cxn ang="0">
                  <a:pos x="722" y="0"/>
                </a:cxn>
                <a:cxn ang="0">
                  <a:pos x="724" y="0"/>
                </a:cxn>
                <a:cxn ang="0">
                  <a:pos x="725" y="0"/>
                </a:cxn>
                <a:cxn ang="0">
                  <a:pos x="726" y="0"/>
                </a:cxn>
                <a:cxn ang="0">
                  <a:pos x="727" y="0"/>
                </a:cxn>
                <a:cxn ang="0">
                  <a:pos x="727" y="0"/>
                </a:cxn>
                <a:cxn ang="0">
                  <a:pos x="728" y="0"/>
                </a:cxn>
                <a:cxn ang="0">
                  <a:pos x="729" y="0"/>
                </a:cxn>
                <a:cxn ang="0">
                  <a:pos x="730" y="0"/>
                </a:cxn>
                <a:cxn ang="0">
                  <a:pos x="731" y="0"/>
                </a:cxn>
                <a:cxn ang="0">
                  <a:pos x="733" y="0"/>
                </a:cxn>
                <a:cxn ang="0">
                  <a:pos x="735" y="0"/>
                </a:cxn>
                <a:cxn ang="0">
                  <a:pos x="741" y="0"/>
                </a:cxn>
                <a:cxn ang="0">
                  <a:pos x="744" y="0"/>
                </a:cxn>
                <a:cxn ang="0">
                  <a:pos x="747" y="0"/>
                </a:cxn>
                <a:cxn ang="0">
                  <a:pos x="752" y="0"/>
                </a:cxn>
                <a:cxn ang="0">
                  <a:pos x="761" y="1"/>
                </a:cxn>
                <a:cxn ang="0">
                  <a:pos x="773" y="2"/>
                </a:cxn>
              </a:cxnLst>
              <a:rect l="0" t="0" r="r" b="b"/>
              <a:pathLst>
                <a:path w="796" h="58">
                  <a:moveTo>
                    <a:pt x="0" y="58"/>
                  </a:moveTo>
                  <a:lnTo>
                    <a:pt x="0" y="58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6" y="58"/>
                  </a:lnTo>
                  <a:lnTo>
                    <a:pt x="6" y="58"/>
                  </a:lnTo>
                  <a:lnTo>
                    <a:pt x="6" y="58"/>
                  </a:lnTo>
                  <a:lnTo>
                    <a:pt x="6" y="58"/>
                  </a:lnTo>
                  <a:lnTo>
                    <a:pt x="6" y="58"/>
                  </a:lnTo>
                  <a:lnTo>
                    <a:pt x="6" y="58"/>
                  </a:lnTo>
                  <a:lnTo>
                    <a:pt x="6" y="58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9" y="58"/>
                  </a:lnTo>
                  <a:lnTo>
                    <a:pt x="9" y="58"/>
                  </a:lnTo>
                  <a:lnTo>
                    <a:pt x="9" y="58"/>
                  </a:lnTo>
                  <a:lnTo>
                    <a:pt x="9" y="58"/>
                  </a:lnTo>
                  <a:lnTo>
                    <a:pt x="9" y="58"/>
                  </a:lnTo>
                  <a:lnTo>
                    <a:pt x="9" y="58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2" y="58"/>
                  </a:lnTo>
                  <a:lnTo>
                    <a:pt x="12" y="58"/>
                  </a:lnTo>
                  <a:lnTo>
                    <a:pt x="12" y="58"/>
                  </a:lnTo>
                  <a:lnTo>
                    <a:pt x="12" y="58"/>
                  </a:lnTo>
                  <a:lnTo>
                    <a:pt x="12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8"/>
                  </a:lnTo>
                  <a:lnTo>
                    <a:pt x="15" y="58"/>
                  </a:lnTo>
                  <a:lnTo>
                    <a:pt x="15" y="58"/>
                  </a:lnTo>
                  <a:lnTo>
                    <a:pt x="15" y="58"/>
                  </a:lnTo>
                  <a:lnTo>
                    <a:pt x="15" y="58"/>
                  </a:lnTo>
                  <a:lnTo>
                    <a:pt x="15" y="58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7" y="58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9" y="58"/>
                  </a:lnTo>
                  <a:lnTo>
                    <a:pt x="19" y="58"/>
                  </a:lnTo>
                  <a:lnTo>
                    <a:pt x="19" y="58"/>
                  </a:lnTo>
                  <a:lnTo>
                    <a:pt x="19" y="58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3" y="58"/>
                  </a:lnTo>
                  <a:lnTo>
                    <a:pt x="23" y="58"/>
                  </a:lnTo>
                  <a:lnTo>
                    <a:pt x="23" y="58"/>
                  </a:lnTo>
                  <a:lnTo>
                    <a:pt x="23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3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39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2" y="58"/>
                  </a:lnTo>
                  <a:lnTo>
                    <a:pt x="44" y="58"/>
                  </a:lnTo>
                  <a:lnTo>
                    <a:pt x="44" y="58"/>
                  </a:lnTo>
                  <a:lnTo>
                    <a:pt x="44" y="58"/>
                  </a:lnTo>
                  <a:lnTo>
                    <a:pt x="44" y="58"/>
                  </a:lnTo>
                  <a:lnTo>
                    <a:pt x="44" y="58"/>
                  </a:lnTo>
                  <a:lnTo>
                    <a:pt x="45" y="58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8" y="58"/>
                  </a:lnTo>
                  <a:lnTo>
                    <a:pt x="49" y="58"/>
                  </a:lnTo>
                  <a:lnTo>
                    <a:pt x="52" y="58"/>
                  </a:lnTo>
                  <a:lnTo>
                    <a:pt x="52" y="58"/>
                  </a:lnTo>
                  <a:lnTo>
                    <a:pt x="52" y="58"/>
                  </a:lnTo>
                  <a:lnTo>
                    <a:pt x="53" y="58"/>
                  </a:lnTo>
                  <a:lnTo>
                    <a:pt x="53" y="58"/>
                  </a:lnTo>
                  <a:lnTo>
                    <a:pt x="54" y="58"/>
                  </a:lnTo>
                  <a:lnTo>
                    <a:pt x="55" y="58"/>
                  </a:lnTo>
                  <a:lnTo>
                    <a:pt x="58" y="58"/>
                  </a:lnTo>
                  <a:lnTo>
                    <a:pt x="58" y="58"/>
                  </a:lnTo>
                  <a:lnTo>
                    <a:pt x="58" y="58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60" y="58"/>
                  </a:lnTo>
                  <a:lnTo>
                    <a:pt x="61" y="58"/>
                  </a:lnTo>
                  <a:lnTo>
                    <a:pt x="64" y="58"/>
                  </a:lnTo>
                  <a:lnTo>
                    <a:pt x="69" y="58"/>
                  </a:lnTo>
                  <a:lnTo>
                    <a:pt x="75" y="58"/>
                  </a:lnTo>
                  <a:lnTo>
                    <a:pt x="81" y="58"/>
                  </a:lnTo>
                  <a:lnTo>
                    <a:pt x="87" y="57"/>
                  </a:lnTo>
                  <a:lnTo>
                    <a:pt x="93" y="57"/>
                  </a:lnTo>
                  <a:lnTo>
                    <a:pt x="99" y="57"/>
                  </a:lnTo>
                  <a:lnTo>
                    <a:pt x="105" y="57"/>
                  </a:lnTo>
                  <a:lnTo>
                    <a:pt x="110" y="57"/>
                  </a:lnTo>
                  <a:lnTo>
                    <a:pt x="116" y="57"/>
                  </a:lnTo>
                  <a:lnTo>
                    <a:pt x="122" y="57"/>
                  </a:lnTo>
                  <a:lnTo>
                    <a:pt x="128" y="57"/>
                  </a:lnTo>
                  <a:lnTo>
                    <a:pt x="134" y="57"/>
                  </a:lnTo>
                  <a:lnTo>
                    <a:pt x="140" y="57"/>
                  </a:lnTo>
                  <a:lnTo>
                    <a:pt x="145" y="57"/>
                  </a:lnTo>
                  <a:lnTo>
                    <a:pt x="151" y="57"/>
                  </a:lnTo>
                  <a:lnTo>
                    <a:pt x="157" y="57"/>
                  </a:lnTo>
                  <a:lnTo>
                    <a:pt x="163" y="57"/>
                  </a:lnTo>
                  <a:lnTo>
                    <a:pt x="169" y="56"/>
                  </a:lnTo>
                  <a:lnTo>
                    <a:pt x="174" y="56"/>
                  </a:lnTo>
                  <a:lnTo>
                    <a:pt x="180" y="56"/>
                  </a:lnTo>
                  <a:lnTo>
                    <a:pt x="186" y="56"/>
                  </a:lnTo>
                  <a:lnTo>
                    <a:pt x="192" y="56"/>
                  </a:lnTo>
                  <a:lnTo>
                    <a:pt x="198" y="56"/>
                  </a:lnTo>
                  <a:lnTo>
                    <a:pt x="203" y="56"/>
                  </a:lnTo>
                  <a:lnTo>
                    <a:pt x="209" y="55"/>
                  </a:lnTo>
                  <a:lnTo>
                    <a:pt x="215" y="55"/>
                  </a:lnTo>
                  <a:lnTo>
                    <a:pt x="221" y="55"/>
                  </a:lnTo>
                  <a:lnTo>
                    <a:pt x="227" y="55"/>
                  </a:lnTo>
                  <a:lnTo>
                    <a:pt x="232" y="55"/>
                  </a:lnTo>
                  <a:lnTo>
                    <a:pt x="238" y="54"/>
                  </a:lnTo>
                  <a:lnTo>
                    <a:pt x="244" y="54"/>
                  </a:lnTo>
                  <a:lnTo>
                    <a:pt x="250" y="54"/>
                  </a:lnTo>
                  <a:lnTo>
                    <a:pt x="256" y="54"/>
                  </a:lnTo>
                  <a:lnTo>
                    <a:pt x="261" y="53"/>
                  </a:lnTo>
                  <a:lnTo>
                    <a:pt x="267" y="53"/>
                  </a:lnTo>
                  <a:lnTo>
                    <a:pt x="273" y="53"/>
                  </a:lnTo>
                  <a:lnTo>
                    <a:pt x="279" y="52"/>
                  </a:lnTo>
                  <a:lnTo>
                    <a:pt x="285" y="52"/>
                  </a:lnTo>
                  <a:lnTo>
                    <a:pt x="291" y="52"/>
                  </a:lnTo>
                  <a:lnTo>
                    <a:pt x="296" y="52"/>
                  </a:lnTo>
                  <a:lnTo>
                    <a:pt x="302" y="51"/>
                  </a:lnTo>
                  <a:lnTo>
                    <a:pt x="308" y="51"/>
                  </a:lnTo>
                  <a:lnTo>
                    <a:pt x="314" y="50"/>
                  </a:lnTo>
                  <a:lnTo>
                    <a:pt x="320" y="50"/>
                  </a:lnTo>
                  <a:lnTo>
                    <a:pt x="326" y="50"/>
                  </a:lnTo>
                  <a:lnTo>
                    <a:pt x="332" y="49"/>
                  </a:lnTo>
                  <a:lnTo>
                    <a:pt x="337" y="48"/>
                  </a:lnTo>
                  <a:lnTo>
                    <a:pt x="343" y="48"/>
                  </a:lnTo>
                  <a:lnTo>
                    <a:pt x="349" y="48"/>
                  </a:lnTo>
                  <a:lnTo>
                    <a:pt x="355" y="47"/>
                  </a:lnTo>
                  <a:lnTo>
                    <a:pt x="361" y="47"/>
                  </a:lnTo>
                  <a:lnTo>
                    <a:pt x="367" y="46"/>
                  </a:lnTo>
                  <a:lnTo>
                    <a:pt x="372" y="46"/>
                  </a:lnTo>
                  <a:lnTo>
                    <a:pt x="378" y="45"/>
                  </a:lnTo>
                  <a:lnTo>
                    <a:pt x="384" y="44"/>
                  </a:lnTo>
                  <a:lnTo>
                    <a:pt x="389" y="44"/>
                  </a:lnTo>
                  <a:lnTo>
                    <a:pt x="395" y="43"/>
                  </a:lnTo>
                  <a:lnTo>
                    <a:pt x="401" y="42"/>
                  </a:lnTo>
                  <a:lnTo>
                    <a:pt x="407" y="42"/>
                  </a:lnTo>
                  <a:lnTo>
                    <a:pt x="413" y="41"/>
                  </a:lnTo>
                  <a:lnTo>
                    <a:pt x="418" y="40"/>
                  </a:lnTo>
                  <a:lnTo>
                    <a:pt x="424" y="40"/>
                  </a:lnTo>
                  <a:lnTo>
                    <a:pt x="430" y="39"/>
                  </a:lnTo>
                  <a:lnTo>
                    <a:pt x="436" y="38"/>
                  </a:lnTo>
                  <a:lnTo>
                    <a:pt x="442" y="38"/>
                  </a:lnTo>
                  <a:lnTo>
                    <a:pt x="448" y="37"/>
                  </a:lnTo>
                  <a:lnTo>
                    <a:pt x="454" y="36"/>
                  </a:lnTo>
                  <a:lnTo>
                    <a:pt x="459" y="35"/>
                  </a:lnTo>
                  <a:lnTo>
                    <a:pt x="465" y="34"/>
                  </a:lnTo>
                  <a:lnTo>
                    <a:pt x="471" y="34"/>
                  </a:lnTo>
                  <a:lnTo>
                    <a:pt x="476" y="33"/>
                  </a:lnTo>
                  <a:lnTo>
                    <a:pt x="482" y="32"/>
                  </a:lnTo>
                  <a:lnTo>
                    <a:pt x="488" y="31"/>
                  </a:lnTo>
                  <a:lnTo>
                    <a:pt x="494" y="30"/>
                  </a:lnTo>
                  <a:lnTo>
                    <a:pt x="500" y="29"/>
                  </a:lnTo>
                  <a:lnTo>
                    <a:pt x="506" y="28"/>
                  </a:lnTo>
                  <a:lnTo>
                    <a:pt x="511" y="28"/>
                  </a:lnTo>
                  <a:lnTo>
                    <a:pt x="517" y="27"/>
                  </a:lnTo>
                  <a:lnTo>
                    <a:pt x="523" y="26"/>
                  </a:lnTo>
                  <a:lnTo>
                    <a:pt x="529" y="25"/>
                  </a:lnTo>
                  <a:lnTo>
                    <a:pt x="534" y="24"/>
                  </a:lnTo>
                  <a:lnTo>
                    <a:pt x="540" y="23"/>
                  </a:lnTo>
                  <a:lnTo>
                    <a:pt x="546" y="22"/>
                  </a:lnTo>
                  <a:lnTo>
                    <a:pt x="552" y="21"/>
                  </a:lnTo>
                  <a:lnTo>
                    <a:pt x="558" y="20"/>
                  </a:lnTo>
                  <a:lnTo>
                    <a:pt x="564" y="19"/>
                  </a:lnTo>
                  <a:lnTo>
                    <a:pt x="569" y="18"/>
                  </a:lnTo>
                  <a:lnTo>
                    <a:pt x="575" y="17"/>
                  </a:lnTo>
                  <a:lnTo>
                    <a:pt x="581" y="16"/>
                  </a:lnTo>
                  <a:lnTo>
                    <a:pt x="587" y="15"/>
                  </a:lnTo>
                  <a:lnTo>
                    <a:pt x="593" y="14"/>
                  </a:lnTo>
                  <a:lnTo>
                    <a:pt x="598" y="13"/>
                  </a:lnTo>
                  <a:lnTo>
                    <a:pt x="604" y="12"/>
                  </a:lnTo>
                  <a:lnTo>
                    <a:pt x="610" y="11"/>
                  </a:lnTo>
                  <a:lnTo>
                    <a:pt x="616" y="10"/>
                  </a:lnTo>
                  <a:lnTo>
                    <a:pt x="622" y="9"/>
                  </a:lnTo>
                  <a:lnTo>
                    <a:pt x="627" y="8"/>
                  </a:lnTo>
                  <a:lnTo>
                    <a:pt x="633" y="8"/>
                  </a:lnTo>
                  <a:lnTo>
                    <a:pt x="639" y="7"/>
                  </a:lnTo>
                  <a:lnTo>
                    <a:pt x="645" y="6"/>
                  </a:lnTo>
                  <a:lnTo>
                    <a:pt x="651" y="5"/>
                  </a:lnTo>
                  <a:lnTo>
                    <a:pt x="657" y="4"/>
                  </a:lnTo>
                  <a:lnTo>
                    <a:pt x="662" y="4"/>
                  </a:lnTo>
                  <a:lnTo>
                    <a:pt x="668" y="3"/>
                  </a:lnTo>
                  <a:lnTo>
                    <a:pt x="674" y="3"/>
                  </a:lnTo>
                  <a:lnTo>
                    <a:pt x="680" y="2"/>
                  </a:lnTo>
                  <a:lnTo>
                    <a:pt x="686" y="2"/>
                  </a:lnTo>
                  <a:lnTo>
                    <a:pt x="692" y="1"/>
                  </a:lnTo>
                  <a:lnTo>
                    <a:pt x="698" y="1"/>
                  </a:lnTo>
                  <a:lnTo>
                    <a:pt x="698" y="1"/>
                  </a:lnTo>
                  <a:lnTo>
                    <a:pt x="698" y="1"/>
                  </a:lnTo>
                  <a:lnTo>
                    <a:pt x="698" y="1"/>
                  </a:lnTo>
                  <a:lnTo>
                    <a:pt x="698" y="1"/>
                  </a:lnTo>
                  <a:lnTo>
                    <a:pt x="699" y="0"/>
                  </a:lnTo>
                  <a:lnTo>
                    <a:pt x="700" y="0"/>
                  </a:lnTo>
                  <a:lnTo>
                    <a:pt x="703" y="0"/>
                  </a:lnTo>
                  <a:lnTo>
                    <a:pt x="703" y="0"/>
                  </a:lnTo>
                  <a:lnTo>
                    <a:pt x="703" y="0"/>
                  </a:lnTo>
                  <a:lnTo>
                    <a:pt x="704" y="0"/>
                  </a:lnTo>
                  <a:lnTo>
                    <a:pt x="704" y="0"/>
                  </a:lnTo>
                  <a:lnTo>
                    <a:pt x="704" y="0"/>
                  </a:lnTo>
                  <a:lnTo>
                    <a:pt x="706" y="0"/>
                  </a:lnTo>
                  <a:lnTo>
                    <a:pt x="706" y="0"/>
                  </a:lnTo>
                  <a:lnTo>
                    <a:pt x="706" y="0"/>
                  </a:lnTo>
                  <a:lnTo>
                    <a:pt x="706" y="0"/>
                  </a:lnTo>
                  <a:lnTo>
                    <a:pt x="707" y="0"/>
                  </a:lnTo>
                  <a:lnTo>
                    <a:pt x="707" y="0"/>
                  </a:lnTo>
                  <a:lnTo>
                    <a:pt x="709" y="0"/>
                  </a:lnTo>
                  <a:lnTo>
                    <a:pt x="709" y="0"/>
                  </a:lnTo>
                  <a:lnTo>
                    <a:pt x="709" y="0"/>
                  </a:lnTo>
                  <a:lnTo>
                    <a:pt x="709" y="0"/>
                  </a:lnTo>
                  <a:lnTo>
                    <a:pt x="709" y="0"/>
                  </a:lnTo>
                  <a:lnTo>
                    <a:pt x="710" y="0"/>
                  </a:lnTo>
                  <a:lnTo>
                    <a:pt x="712" y="0"/>
                  </a:lnTo>
                  <a:lnTo>
                    <a:pt x="712" y="0"/>
                  </a:lnTo>
                  <a:lnTo>
                    <a:pt x="712" y="0"/>
                  </a:lnTo>
                  <a:lnTo>
                    <a:pt x="712" y="0"/>
                  </a:lnTo>
                  <a:lnTo>
                    <a:pt x="713" y="0"/>
                  </a:lnTo>
                  <a:lnTo>
                    <a:pt x="713" y="0"/>
                  </a:lnTo>
                  <a:lnTo>
                    <a:pt x="715" y="0"/>
                  </a:lnTo>
                  <a:lnTo>
                    <a:pt x="715" y="0"/>
                  </a:lnTo>
                  <a:lnTo>
                    <a:pt x="715" y="0"/>
                  </a:lnTo>
                  <a:lnTo>
                    <a:pt x="715" y="0"/>
                  </a:lnTo>
                  <a:lnTo>
                    <a:pt x="715" y="0"/>
                  </a:lnTo>
                  <a:lnTo>
                    <a:pt x="716" y="0"/>
                  </a:lnTo>
                  <a:lnTo>
                    <a:pt x="716" y="0"/>
                  </a:lnTo>
                  <a:lnTo>
                    <a:pt x="716" y="0"/>
                  </a:lnTo>
                  <a:lnTo>
                    <a:pt x="717" y="0"/>
                  </a:lnTo>
                  <a:lnTo>
                    <a:pt x="717" y="0"/>
                  </a:lnTo>
                  <a:lnTo>
                    <a:pt x="717" y="0"/>
                  </a:lnTo>
                  <a:lnTo>
                    <a:pt x="718" y="0"/>
                  </a:lnTo>
                  <a:lnTo>
                    <a:pt x="718" y="0"/>
                  </a:lnTo>
                  <a:lnTo>
                    <a:pt x="718" y="0"/>
                  </a:lnTo>
                  <a:lnTo>
                    <a:pt x="718" y="0"/>
                  </a:lnTo>
                  <a:lnTo>
                    <a:pt x="719" y="0"/>
                  </a:lnTo>
                  <a:lnTo>
                    <a:pt x="719" y="0"/>
                  </a:lnTo>
                  <a:lnTo>
                    <a:pt x="719" y="0"/>
                  </a:lnTo>
                  <a:lnTo>
                    <a:pt x="719" y="0"/>
                  </a:lnTo>
                  <a:lnTo>
                    <a:pt x="720" y="0"/>
                  </a:lnTo>
                  <a:lnTo>
                    <a:pt x="720" y="0"/>
                  </a:lnTo>
                  <a:lnTo>
                    <a:pt x="720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2" y="0"/>
                  </a:lnTo>
                  <a:lnTo>
                    <a:pt x="722" y="0"/>
                  </a:lnTo>
                  <a:lnTo>
                    <a:pt x="722" y="0"/>
                  </a:lnTo>
                  <a:lnTo>
                    <a:pt x="722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0"/>
                  </a:lnTo>
                  <a:lnTo>
                    <a:pt x="724" y="0"/>
                  </a:lnTo>
                  <a:lnTo>
                    <a:pt x="724" y="0"/>
                  </a:lnTo>
                  <a:lnTo>
                    <a:pt x="724" y="0"/>
                  </a:lnTo>
                  <a:lnTo>
                    <a:pt x="724" y="0"/>
                  </a:lnTo>
                  <a:lnTo>
                    <a:pt x="724" y="0"/>
                  </a:lnTo>
                  <a:lnTo>
                    <a:pt x="724" y="0"/>
                  </a:lnTo>
                  <a:lnTo>
                    <a:pt x="725" y="0"/>
                  </a:lnTo>
                  <a:lnTo>
                    <a:pt x="725" y="0"/>
                  </a:lnTo>
                  <a:lnTo>
                    <a:pt x="725" y="0"/>
                  </a:lnTo>
                  <a:lnTo>
                    <a:pt x="725" y="0"/>
                  </a:lnTo>
                  <a:lnTo>
                    <a:pt x="725" y="0"/>
                  </a:lnTo>
                  <a:lnTo>
                    <a:pt x="725" y="0"/>
                  </a:lnTo>
                  <a:lnTo>
                    <a:pt x="725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7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8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29" y="0"/>
                  </a:lnTo>
                  <a:lnTo>
                    <a:pt x="730" y="0"/>
                  </a:lnTo>
                  <a:lnTo>
                    <a:pt x="730" y="0"/>
                  </a:lnTo>
                  <a:lnTo>
                    <a:pt x="730" y="0"/>
                  </a:lnTo>
                  <a:lnTo>
                    <a:pt x="730" y="0"/>
                  </a:lnTo>
                  <a:lnTo>
                    <a:pt x="730" y="0"/>
                  </a:lnTo>
                  <a:lnTo>
                    <a:pt x="730" y="0"/>
                  </a:lnTo>
                  <a:lnTo>
                    <a:pt x="730" y="0"/>
                  </a:lnTo>
                  <a:lnTo>
                    <a:pt x="731" y="0"/>
                  </a:lnTo>
                  <a:lnTo>
                    <a:pt x="731" y="0"/>
                  </a:lnTo>
                  <a:lnTo>
                    <a:pt x="731" y="0"/>
                  </a:lnTo>
                  <a:lnTo>
                    <a:pt x="731" y="0"/>
                  </a:lnTo>
                  <a:lnTo>
                    <a:pt x="731" y="0"/>
                  </a:lnTo>
                  <a:lnTo>
                    <a:pt x="732" y="0"/>
                  </a:lnTo>
                  <a:lnTo>
                    <a:pt x="732" y="0"/>
                  </a:lnTo>
                  <a:lnTo>
                    <a:pt x="732" y="0"/>
                  </a:lnTo>
                  <a:lnTo>
                    <a:pt x="732" y="0"/>
                  </a:lnTo>
                  <a:lnTo>
                    <a:pt x="733" y="0"/>
                  </a:lnTo>
                  <a:lnTo>
                    <a:pt x="733" y="0"/>
                  </a:lnTo>
                  <a:lnTo>
                    <a:pt x="733" y="0"/>
                  </a:lnTo>
                  <a:lnTo>
                    <a:pt x="734" y="0"/>
                  </a:lnTo>
                  <a:lnTo>
                    <a:pt x="734" y="0"/>
                  </a:lnTo>
                  <a:lnTo>
                    <a:pt x="734" y="0"/>
                  </a:lnTo>
                  <a:lnTo>
                    <a:pt x="735" y="0"/>
                  </a:lnTo>
                  <a:lnTo>
                    <a:pt x="735" y="0"/>
                  </a:lnTo>
                  <a:lnTo>
                    <a:pt x="735" y="0"/>
                  </a:lnTo>
                  <a:lnTo>
                    <a:pt x="735" y="0"/>
                  </a:lnTo>
                  <a:lnTo>
                    <a:pt x="735" y="0"/>
                  </a:lnTo>
                  <a:lnTo>
                    <a:pt x="736" y="0"/>
                  </a:lnTo>
                  <a:lnTo>
                    <a:pt x="738" y="0"/>
                  </a:lnTo>
                  <a:lnTo>
                    <a:pt x="738" y="0"/>
                  </a:lnTo>
                  <a:lnTo>
                    <a:pt x="738" y="0"/>
                  </a:lnTo>
                  <a:lnTo>
                    <a:pt x="738" y="0"/>
                  </a:lnTo>
                  <a:lnTo>
                    <a:pt x="738" y="0"/>
                  </a:lnTo>
                  <a:lnTo>
                    <a:pt x="739" y="0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42" y="0"/>
                  </a:lnTo>
                  <a:lnTo>
                    <a:pt x="744" y="0"/>
                  </a:lnTo>
                  <a:lnTo>
                    <a:pt x="744" y="0"/>
                  </a:lnTo>
                  <a:lnTo>
                    <a:pt x="744" y="0"/>
                  </a:lnTo>
                  <a:lnTo>
                    <a:pt x="744" y="0"/>
                  </a:lnTo>
                  <a:lnTo>
                    <a:pt x="744" y="0"/>
                  </a:lnTo>
                  <a:lnTo>
                    <a:pt x="745" y="0"/>
                  </a:lnTo>
                  <a:lnTo>
                    <a:pt x="746" y="0"/>
                  </a:lnTo>
                  <a:lnTo>
                    <a:pt x="747" y="0"/>
                  </a:lnTo>
                  <a:lnTo>
                    <a:pt x="747" y="0"/>
                  </a:lnTo>
                  <a:lnTo>
                    <a:pt x="747" y="0"/>
                  </a:lnTo>
                  <a:lnTo>
                    <a:pt x="747" y="0"/>
                  </a:lnTo>
                  <a:lnTo>
                    <a:pt x="748" y="0"/>
                  </a:lnTo>
                  <a:lnTo>
                    <a:pt x="749" y="0"/>
                  </a:lnTo>
                  <a:lnTo>
                    <a:pt x="749" y="0"/>
                  </a:lnTo>
                  <a:lnTo>
                    <a:pt x="749" y="0"/>
                  </a:lnTo>
                  <a:lnTo>
                    <a:pt x="750" y="0"/>
                  </a:lnTo>
                  <a:lnTo>
                    <a:pt x="750" y="0"/>
                  </a:lnTo>
                  <a:lnTo>
                    <a:pt x="751" y="0"/>
                  </a:lnTo>
                  <a:lnTo>
                    <a:pt x="752" y="0"/>
                  </a:lnTo>
                  <a:lnTo>
                    <a:pt x="755" y="1"/>
                  </a:lnTo>
                  <a:lnTo>
                    <a:pt x="755" y="1"/>
                  </a:lnTo>
                  <a:lnTo>
                    <a:pt x="755" y="1"/>
                  </a:lnTo>
                  <a:lnTo>
                    <a:pt x="756" y="1"/>
                  </a:lnTo>
                  <a:lnTo>
                    <a:pt x="756" y="1"/>
                  </a:lnTo>
                  <a:lnTo>
                    <a:pt x="757" y="1"/>
                  </a:lnTo>
                  <a:lnTo>
                    <a:pt x="758" y="1"/>
                  </a:lnTo>
                  <a:lnTo>
                    <a:pt x="761" y="1"/>
                  </a:lnTo>
                  <a:lnTo>
                    <a:pt x="761" y="1"/>
                  </a:lnTo>
                  <a:lnTo>
                    <a:pt x="761" y="1"/>
                  </a:lnTo>
                  <a:lnTo>
                    <a:pt x="762" y="1"/>
                  </a:lnTo>
                  <a:lnTo>
                    <a:pt x="762" y="1"/>
                  </a:lnTo>
                  <a:lnTo>
                    <a:pt x="763" y="1"/>
                  </a:lnTo>
                  <a:lnTo>
                    <a:pt x="764" y="2"/>
                  </a:lnTo>
                  <a:lnTo>
                    <a:pt x="767" y="2"/>
                  </a:lnTo>
                  <a:lnTo>
                    <a:pt x="773" y="2"/>
                  </a:lnTo>
                  <a:lnTo>
                    <a:pt x="779" y="3"/>
                  </a:lnTo>
                  <a:lnTo>
                    <a:pt x="784" y="4"/>
                  </a:lnTo>
                  <a:lnTo>
                    <a:pt x="790" y="5"/>
                  </a:lnTo>
                  <a:lnTo>
                    <a:pt x="796" y="6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0" name="Freeform 56"/>
            <p:cNvSpPr>
              <a:spLocks/>
            </p:cNvSpPr>
            <p:nvPr/>
          </p:nvSpPr>
          <p:spPr bwMode="auto">
            <a:xfrm>
              <a:off x="773" y="2186"/>
              <a:ext cx="582" cy="116"/>
            </a:xfrm>
            <a:custGeom>
              <a:avLst/>
              <a:gdLst/>
              <a:ahLst/>
              <a:cxnLst>
                <a:cxn ang="0">
                  <a:pos x="41" y="18"/>
                </a:cxn>
                <a:cxn ang="0">
                  <a:pos x="88" y="39"/>
                </a:cxn>
                <a:cxn ang="0">
                  <a:pos x="134" y="66"/>
                </a:cxn>
                <a:cxn ang="0">
                  <a:pos x="181" y="93"/>
                </a:cxn>
                <a:cxn ang="0">
                  <a:pos x="221" y="111"/>
                </a:cxn>
                <a:cxn ang="0">
                  <a:pos x="227" y="112"/>
                </a:cxn>
                <a:cxn ang="0">
                  <a:pos x="231" y="113"/>
                </a:cxn>
                <a:cxn ang="0">
                  <a:pos x="236" y="114"/>
                </a:cxn>
                <a:cxn ang="0">
                  <a:pos x="239" y="115"/>
                </a:cxn>
                <a:cxn ang="0">
                  <a:pos x="241" y="115"/>
                </a:cxn>
                <a:cxn ang="0">
                  <a:pos x="244" y="115"/>
                </a:cxn>
                <a:cxn ang="0">
                  <a:pos x="247" y="115"/>
                </a:cxn>
                <a:cxn ang="0">
                  <a:pos x="249" y="116"/>
                </a:cxn>
                <a:cxn ang="0">
                  <a:pos x="250" y="116"/>
                </a:cxn>
                <a:cxn ang="0">
                  <a:pos x="251" y="116"/>
                </a:cxn>
                <a:cxn ang="0">
                  <a:pos x="252" y="116"/>
                </a:cxn>
                <a:cxn ang="0">
                  <a:pos x="252" y="116"/>
                </a:cxn>
                <a:cxn ang="0">
                  <a:pos x="253" y="116"/>
                </a:cxn>
                <a:cxn ang="0">
                  <a:pos x="254" y="116"/>
                </a:cxn>
                <a:cxn ang="0">
                  <a:pos x="255" y="116"/>
                </a:cxn>
                <a:cxn ang="0">
                  <a:pos x="256" y="116"/>
                </a:cxn>
                <a:cxn ang="0">
                  <a:pos x="257" y="115"/>
                </a:cxn>
                <a:cxn ang="0">
                  <a:pos x="259" y="115"/>
                </a:cxn>
                <a:cxn ang="0">
                  <a:pos x="262" y="115"/>
                </a:cxn>
                <a:cxn ang="0">
                  <a:pos x="264" y="115"/>
                </a:cxn>
                <a:cxn ang="0">
                  <a:pos x="268" y="114"/>
                </a:cxn>
                <a:cxn ang="0">
                  <a:pos x="271" y="114"/>
                </a:cxn>
                <a:cxn ang="0">
                  <a:pos x="275" y="113"/>
                </a:cxn>
                <a:cxn ang="0">
                  <a:pos x="282" y="111"/>
                </a:cxn>
                <a:cxn ang="0">
                  <a:pos x="291" y="108"/>
                </a:cxn>
                <a:cxn ang="0">
                  <a:pos x="337" y="77"/>
                </a:cxn>
                <a:cxn ang="0">
                  <a:pos x="384" y="34"/>
                </a:cxn>
                <a:cxn ang="0">
                  <a:pos x="419" y="7"/>
                </a:cxn>
                <a:cxn ang="0">
                  <a:pos x="425" y="4"/>
                </a:cxn>
                <a:cxn ang="0">
                  <a:pos x="429" y="3"/>
                </a:cxn>
                <a:cxn ang="0">
                  <a:pos x="433" y="2"/>
                </a:cxn>
                <a:cxn ang="0">
                  <a:pos x="437" y="1"/>
                </a:cxn>
                <a:cxn ang="0">
                  <a:pos x="439" y="0"/>
                </a:cxn>
                <a:cxn ang="0">
                  <a:pos x="441" y="0"/>
                </a:cxn>
                <a:cxn ang="0">
                  <a:pos x="443" y="0"/>
                </a:cxn>
                <a:cxn ang="0">
                  <a:pos x="444" y="0"/>
                </a:cxn>
                <a:cxn ang="0">
                  <a:pos x="445" y="0"/>
                </a:cxn>
                <a:cxn ang="0">
                  <a:pos x="446" y="0"/>
                </a:cxn>
                <a:cxn ang="0">
                  <a:pos x="447" y="0"/>
                </a:cxn>
                <a:cxn ang="0">
                  <a:pos x="448" y="0"/>
                </a:cxn>
                <a:cxn ang="0">
                  <a:pos x="449" y="0"/>
                </a:cxn>
                <a:cxn ang="0">
                  <a:pos x="449" y="0"/>
                </a:cxn>
                <a:cxn ang="0">
                  <a:pos x="451" y="0"/>
                </a:cxn>
                <a:cxn ang="0">
                  <a:pos x="452" y="0"/>
                </a:cxn>
                <a:cxn ang="0">
                  <a:pos x="454" y="0"/>
                </a:cxn>
                <a:cxn ang="0">
                  <a:pos x="456" y="0"/>
                </a:cxn>
                <a:cxn ang="0">
                  <a:pos x="459" y="1"/>
                </a:cxn>
                <a:cxn ang="0">
                  <a:pos x="464" y="2"/>
                </a:cxn>
                <a:cxn ang="0">
                  <a:pos x="468" y="4"/>
                </a:cxn>
                <a:cxn ang="0">
                  <a:pos x="471" y="6"/>
                </a:cxn>
                <a:cxn ang="0">
                  <a:pos x="478" y="9"/>
                </a:cxn>
                <a:cxn ang="0">
                  <a:pos x="512" y="41"/>
                </a:cxn>
                <a:cxn ang="0">
                  <a:pos x="558" y="96"/>
                </a:cxn>
                <a:cxn ang="0">
                  <a:pos x="570" y="106"/>
                </a:cxn>
                <a:cxn ang="0">
                  <a:pos x="573" y="108"/>
                </a:cxn>
                <a:cxn ang="0">
                  <a:pos x="576" y="110"/>
                </a:cxn>
                <a:cxn ang="0">
                  <a:pos x="581" y="112"/>
                </a:cxn>
              </a:cxnLst>
              <a:rect l="0" t="0" r="r" b="b"/>
              <a:pathLst>
                <a:path w="582" h="116">
                  <a:moveTo>
                    <a:pt x="0" y="6"/>
                  </a:moveTo>
                  <a:lnTo>
                    <a:pt x="6" y="8"/>
                  </a:lnTo>
                  <a:lnTo>
                    <a:pt x="12" y="9"/>
                  </a:lnTo>
                  <a:lnTo>
                    <a:pt x="17" y="11"/>
                  </a:lnTo>
                  <a:lnTo>
                    <a:pt x="23" y="12"/>
                  </a:lnTo>
                  <a:lnTo>
                    <a:pt x="29" y="14"/>
                  </a:lnTo>
                  <a:lnTo>
                    <a:pt x="35" y="16"/>
                  </a:lnTo>
                  <a:lnTo>
                    <a:pt x="41" y="18"/>
                  </a:lnTo>
                  <a:lnTo>
                    <a:pt x="47" y="20"/>
                  </a:lnTo>
                  <a:lnTo>
                    <a:pt x="53" y="23"/>
                  </a:lnTo>
                  <a:lnTo>
                    <a:pt x="58" y="25"/>
                  </a:lnTo>
                  <a:lnTo>
                    <a:pt x="64" y="28"/>
                  </a:lnTo>
                  <a:lnTo>
                    <a:pt x="70" y="30"/>
                  </a:lnTo>
                  <a:lnTo>
                    <a:pt x="76" y="33"/>
                  </a:lnTo>
                  <a:lnTo>
                    <a:pt x="82" y="36"/>
                  </a:lnTo>
                  <a:lnTo>
                    <a:pt x="88" y="39"/>
                  </a:lnTo>
                  <a:lnTo>
                    <a:pt x="93" y="42"/>
                  </a:lnTo>
                  <a:lnTo>
                    <a:pt x="99" y="46"/>
                  </a:lnTo>
                  <a:lnTo>
                    <a:pt x="105" y="49"/>
                  </a:lnTo>
                  <a:lnTo>
                    <a:pt x="110" y="52"/>
                  </a:lnTo>
                  <a:lnTo>
                    <a:pt x="116" y="55"/>
                  </a:lnTo>
                  <a:lnTo>
                    <a:pt x="122" y="59"/>
                  </a:lnTo>
                  <a:lnTo>
                    <a:pt x="128" y="62"/>
                  </a:lnTo>
                  <a:lnTo>
                    <a:pt x="134" y="66"/>
                  </a:lnTo>
                  <a:lnTo>
                    <a:pt x="140" y="69"/>
                  </a:lnTo>
                  <a:lnTo>
                    <a:pt x="146" y="73"/>
                  </a:lnTo>
                  <a:lnTo>
                    <a:pt x="151" y="76"/>
                  </a:lnTo>
                  <a:lnTo>
                    <a:pt x="157" y="80"/>
                  </a:lnTo>
                  <a:lnTo>
                    <a:pt x="163" y="84"/>
                  </a:lnTo>
                  <a:lnTo>
                    <a:pt x="169" y="87"/>
                  </a:lnTo>
                  <a:lnTo>
                    <a:pt x="175" y="90"/>
                  </a:lnTo>
                  <a:lnTo>
                    <a:pt x="181" y="93"/>
                  </a:lnTo>
                  <a:lnTo>
                    <a:pt x="186" y="96"/>
                  </a:lnTo>
                  <a:lnTo>
                    <a:pt x="192" y="99"/>
                  </a:lnTo>
                  <a:lnTo>
                    <a:pt x="198" y="102"/>
                  </a:lnTo>
                  <a:lnTo>
                    <a:pt x="204" y="104"/>
                  </a:lnTo>
                  <a:lnTo>
                    <a:pt x="210" y="107"/>
                  </a:lnTo>
                  <a:lnTo>
                    <a:pt x="215" y="109"/>
                  </a:lnTo>
                  <a:lnTo>
                    <a:pt x="221" y="111"/>
                  </a:lnTo>
                  <a:lnTo>
                    <a:pt x="221" y="111"/>
                  </a:lnTo>
                  <a:lnTo>
                    <a:pt x="222" y="111"/>
                  </a:lnTo>
                  <a:lnTo>
                    <a:pt x="222" y="111"/>
                  </a:lnTo>
                  <a:lnTo>
                    <a:pt x="222" y="111"/>
                  </a:lnTo>
                  <a:lnTo>
                    <a:pt x="223" y="111"/>
                  </a:lnTo>
                  <a:lnTo>
                    <a:pt x="224" y="112"/>
                  </a:lnTo>
                  <a:lnTo>
                    <a:pt x="227" y="112"/>
                  </a:lnTo>
                  <a:lnTo>
                    <a:pt x="227" y="112"/>
                  </a:lnTo>
                  <a:lnTo>
                    <a:pt x="227" y="112"/>
                  </a:lnTo>
                  <a:lnTo>
                    <a:pt x="228" y="112"/>
                  </a:lnTo>
                  <a:lnTo>
                    <a:pt x="228" y="112"/>
                  </a:lnTo>
                  <a:lnTo>
                    <a:pt x="228" y="113"/>
                  </a:lnTo>
                  <a:lnTo>
                    <a:pt x="230" y="113"/>
                  </a:lnTo>
                  <a:lnTo>
                    <a:pt x="230" y="113"/>
                  </a:lnTo>
                  <a:lnTo>
                    <a:pt x="230" y="113"/>
                  </a:lnTo>
                  <a:lnTo>
                    <a:pt x="230" y="113"/>
                  </a:lnTo>
                  <a:lnTo>
                    <a:pt x="231" y="113"/>
                  </a:lnTo>
                  <a:lnTo>
                    <a:pt x="231" y="113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4" y="114"/>
                  </a:lnTo>
                  <a:lnTo>
                    <a:pt x="236" y="114"/>
                  </a:lnTo>
                  <a:lnTo>
                    <a:pt x="236" y="114"/>
                  </a:lnTo>
                  <a:lnTo>
                    <a:pt x="236" y="114"/>
                  </a:lnTo>
                  <a:lnTo>
                    <a:pt x="236" y="114"/>
                  </a:lnTo>
                  <a:lnTo>
                    <a:pt x="236" y="114"/>
                  </a:lnTo>
                  <a:lnTo>
                    <a:pt x="237" y="114"/>
                  </a:lnTo>
                  <a:lnTo>
                    <a:pt x="239" y="114"/>
                  </a:lnTo>
                  <a:lnTo>
                    <a:pt x="239" y="114"/>
                  </a:lnTo>
                  <a:lnTo>
                    <a:pt x="239" y="115"/>
                  </a:lnTo>
                  <a:lnTo>
                    <a:pt x="239" y="115"/>
                  </a:lnTo>
                  <a:lnTo>
                    <a:pt x="239" y="115"/>
                  </a:lnTo>
                  <a:lnTo>
                    <a:pt x="240" y="115"/>
                  </a:lnTo>
                  <a:lnTo>
                    <a:pt x="240" y="115"/>
                  </a:lnTo>
                  <a:lnTo>
                    <a:pt x="240" y="115"/>
                  </a:lnTo>
                  <a:lnTo>
                    <a:pt x="240" y="115"/>
                  </a:lnTo>
                  <a:lnTo>
                    <a:pt x="241" y="115"/>
                  </a:lnTo>
                  <a:lnTo>
                    <a:pt x="241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3" y="115"/>
                  </a:lnTo>
                  <a:lnTo>
                    <a:pt x="244" y="115"/>
                  </a:lnTo>
                  <a:lnTo>
                    <a:pt x="244" y="115"/>
                  </a:lnTo>
                  <a:lnTo>
                    <a:pt x="244" y="115"/>
                  </a:lnTo>
                  <a:lnTo>
                    <a:pt x="245" y="115"/>
                  </a:lnTo>
                  <a:lnTo>
                    <a:pt x="245" y="115"/>
                  </a:lnTo>
                  <a:lnTo>
                    <a:pt x="246" y="115"/>
                  </a:lnTo>
                  <a:lnTo>
                    <a:pt x="246" y="115"/>
                  </a:lnTo>
                  <a:lnTo>
                    <a:pt x="246" y="115"/>
                  </a:lnTo>
                  <a:lnTo>
                    <a:pt x="246" y="115"/>
                  </a:lnTo>
                  <a:lnTo>
                    <a:pt x="246" y="115"/>
                  </a:lnTo>
                  <a:lnTo>
                    <a:pt x="247" y="115"/>
                  </a:lnTo>
                  <a:lnTo>
                    <a:pt x="247" y="115"/>
                  </a:lnTo>
                  <a:lnTo>
                    <a:pt x="247" y="115"/>
                  </a:lnTo>
                  <a:lnTo>
                    <a:pt x="248" y="115"/>
                  </a:lnTo>
                  <a:lnTo>
                    <a:pt x="248" y="115"/>
                  </a:lnTo>
                  <a:lnTo>
                    <a:pt x="248" y="115"/>
                  </a:lnTo>
                  <a:lnTo>
                    <a:pt x="248" y="115"/>
                  </a:lnTo>
                  <a:lnTo>
                    <a:pt x="248" y="116"/>
                  </a:lnTo>
                  <a:lnTo>
                    <a:pt x="249" y="116"/>
                  </a:lnTo>
                  <a:lnTo>
                    <a:pt x="249" y="116"/>
                  </a:lnTo>
                  <a:lnTo>
                    <a:pt x="249" y="116"/>
                  </a:lnTo>
                  <a:lnTo>
                    <a:pt x="249" y="116"/>
                  </a:lnTo>
                  <a:lnTo>
                    <a:pt x="249" y="116"/>
                  </a:lnTo>
                  <a:lnTo>
                    <a:pt x="249" y="116"/>
                  </a:lnTo>
                  <a:lnTo>
                    <a:pt x="250" y="116"/>
                  </a:lnTo>
                  <a:lnTo>
                    <a:pt x="250" y="116"/>
                  </a:lnTo>
                  <a:lnTo>
                    <a:pt x="250" y="116"/>
                  </a:lnTo>
                  <a:lnTo>
                    <a:pt x="250" y="116"/>
                  </a:lnTo>
                  <a:lnTo>
                    <a:pt x="250" y="116"/>
                  </a:lnTo>
                  <a:lnTo>
                    <a:pt x="250" y="116"/>
                  </a:lnTo>
                  <a:lnTo>
                    <a:pt x="250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1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3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4" y="116"/>
                  </a:lnTo>
                  <a:lnTo>
                    <a:pt x="255" y="116"/>
                  </a:lnTo>
                  <a:lnTo>
                    <a:pt x="255" y="116"/>
                  </a:lnTo>
                  <a:lnTo>
                    <a:pt x="255" y="116"/>
                  </a:lnTo>
                  <a:lnTo>
                    <a:pt x="255" y="116"/>
                  </a:lnTo>
                  <a:lnTo>
                    <a:pt x="255" y="116"/>
                  </a:lnTo>
                  <a:lnTo>
                    <a:pt x="255" y="116"/>
                  </a:lnTo>
                  <a:lnTo>
                    <a:pt x="255" y="116"/>
                  </a:lnTo>
                  <a:lnTo>
                    <a:pt x="255" y="116"/>
                  </a:lnTo>
                  <a:lnTo>
                    <a:pt x="256" y="116"/>
                  </a:lnTo>
                  <a:lnTo>
                    <a:pt x="256" y="116"/>
                  </a:lnTo>
                  <a:lnTo>
                    <a:pt x="256" y="116"/>
                  </a:lnTo>
                  <a:lnTo>
                    <a:pt x="256" y="116"/>
                  </a:lnTo>
                  <a:lnTo>
                    <a:pt x="256" y="116"/>
                  </a:lnTo>
                  <a:lnTo>
                    <a:pt x="257" y="116"/>
                  </a:lnTo>
                  <a:lnTo>
                    <a:pt x="257" y="116"/>
                  </a:lnTo>
                  <a:lnTo>
                    <a:pt x="257" y="116"/>
                  </a:lnTo>
                  <a:lnTo>
                    <a:pt x="257" y="116"/>
                  </a:lnTo>
                  <a:lnTo>
                    <a:pt x="257" y="115"/>
                  </a:lnTo>
                  <a:lnTo>
                    <a:pt x="257" y="115"/>
                  </a:lnTo>
                  <a:lnTo>
                    <a:pt x="258" y="115"/>
                  </a:lnTo>
                  <a:lnTo>
                    <a:pt x="258" y="115"/>
                  </a:lnTo>
                  <a:lnTo>
                    <a:pt x="258" y="115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61" y="115"/>
                  </a:lnTo>
                  <a:lnTo>
                    <a:pt x="262" y="115"/>
                  </a:lnTo>
                  <a:lnTo>
                    <a:pt x="262" y="115"/>
                  </a:lnTo>
                  <a:lnTo>
                    <a:pt x="262" y="115"/>
                  </a:lnTo>
                  <a:lnTo>
                    <a:pt x="262" y="115"/>
                  </a:lnTo>
                  <a:lnTo>
                    <a:pt x="262" y="115"/>
                  </a:lnTo>
                  <a:lnTo>
                    <a:pt x="263" y="115"/>
                  </a:lnTo>
                  <a:lnTo>
                    <a:pt x="263" y="115"/>
                  </a:lnTo>
                  <a:lnTo>
                    <a:pt x="263" y="115"/>
                  </a:lnTo>
                  <a:lnTo>
                    <a:pt x="263" y="115"/>
                  </a:lnTo>
                  <a:lnTo>
                    <a:pt x="264" y="115"/>
                  </a:lnTo>
                  <a:lnTo>
                    <a:pt x="264" y="115"/>
                  </a:lnTo>
                  <a:lnTo>
                    <a:pt x="264" y="115"/>
                  </a:lnTo>
                  <a:lnTo>
                    <a:pt x="265" y="115"/>
                  </a:lnTo>
                  <a:lnTo>
                    <a:pt x="265" y="115"/>
                  </a:lnTo>
                  <a:lnTo>
                    <a:pt x="265" y="115"/>
                  </a:lnTo>
                  <a:lnTo>
                    <a:pt x="266" y="115"/>
                  </a:lnTo>
                  <a:lnTo>
                    <a:pt x="268" y="114"/>
                  </a:lnTo>
                  <a:lnTo>
                    <a:pt x="268" y="114"/>
                  </a:lnTo>
                  <a:lnTo>
                    <a:pt x="268" y="114"/>
                  </a:lnTo>
                  <a:lnTo>
                    <a:pt x="268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70" y="114"/>
                  </a:lnTo>
                  <a:lnTo>
                    <a:pt x="270" y="114"/>
                  </a:lnTo>
                  <a:lnTo>
                    <a:pt x="270" y="114"/>
                  </a:lnTo>
                  <a:lnTo>
                    <a:pt x="271" y="114"/>
                  </a:lnTo>
                  <a:lnTo>
                    <a:pt x="271" y="114"/>
                  </a:lnTo>
                  <a:lnTo>
                    <a:pt x="272" y="114"/>
                  </a:lnTo>
                  <a:lnTo>
                    <a:pt x="273" y="113"/>
                  </a:lnTo>
                  <a:lnTo>
                    <a:pt x="273" y="113"/>
                  </a:lnTo>
                  <a:lnTo>
                    <a:pt x="273" y="113"/>
                  </a:lnTo>
                  <a:lnTo>
                    <a:pt x="274" y="113"/>
                  </a:lnTo>
                  <a:lnTo>
                    <a:pt x="274" y="113"/>
                  </a:lnTo>
                  <a:lnTo>
                    <a:pt x="275" y="113"/>
                  </a:lnTo>
                  <a:lnTo>
                    <a:pt x="276" y="112"/>
                  </a:lnTo>
                  <a:lnTo>
                    <a:pt x="279" y="112"/>
                  </a:lnTo>
                  <a:lnTo>
                    <a:pt x="279" y="112"/>
                  </a:lnTo>
                  <a:lnTo>
                    <a:pt x="279" y="112"/>
                  </a:lnTo>
                  <a:lnTo>
                    <a:pt x="280" y="112"/>
                  </a:lnTo>
                  <a:lnTo>
                    <a:pt x="280" y="112"/>
                  </a:lnTo>
                  <a:lnTo>
                    <a:pt x="281" y="111"/>
                  </a:lnTo>
                  <a:lnTo>
                    <a:pt x="282" y="111"/>
                  </a:lnTo>
                  <a:lnTo>
                    <a:pt x="285" y="110"/>
                  </a:lnTo>
                  <a:lnTo>
                    <a:pt x="285" y="110"/>
                  </a:lnTo>
                  <a:lnTo>
                    <a:pt x="285" y="110"/>
                  </a:lnTo>
                  <a:lnTo>
                    <a:pt x="286" y="110"/>
                  </a:lnTo>
                  <a:lnTo>
                    <a:pt x="286" y="110"/>
                  </a:lnTo>
                  <a:lnTo>
                    <a:pt x="286" y="109"/>
                  </a:lnTo>
                  <a:lnTo>
                    <a:pt x="288" y="109"/>
                  </a:lnTo>
                  <a:lnTo>
                    <a:pt x="291" y="108"/>
                  </a:lnTo>
                  <a:lnTo>
                    <a:pt x="297" y="105"/>
                  </a:lnTo>
                  <a:lnTo>
                    <a:pt x="303" y="102"/>
                  </a:lnTo>
                  <a:lnTo>
                    <a:pt x="308" y="99"/>
                  </a:lnTo>
                  <a:lnTo>
                    <a:pt x="314" y="95"/>
                  </a:lnTo>
                  <a:lnTo>
                    <a:pt x="320" y="91"/>
                  </a:lnTo>
                  <a:lnTo>
                    <a:pt x="326" y="86"/>
                  </a:lnTo>
                  <a:lnTo>
                    <a:pt x="332" y="82"/>
                  </a:lnTo>
                  <a:lnTo>
                    <a:pt x="337" y="77"/>
                  </a:lnTo>
                  <a:lnTo>
                    <a:pt x="343" y="72"/>
                  </a:lnTo>
                  <a:lnTo>
                    <a:pt x="349" y="66"/>
                  </a:lnTo>
                  <a:lnTo>
                    <a:pt x="355" y="61"/>
                  </a:lnTo>
                  <a:lnTo>
                    <a:pt x="361" y="55"/>
                  </a:lnTo>
                  <a:lnTo>
                    <a:pt x="366" y="50"/>
                  </a:lnTo>
                  <a:lnTo>
                    <a:pt x="373" y="44"/>
                  </a:lnTo>
                  <a:lnTo>
                    <a:pt x="378" y="39"/>
                  </a:lnTo>
                  <a:lnTo>
                    <a:pt x="384" y="34"/>
                  </a:lnTo>
                  <a:lnTo>
                    <a:pt x="390" y="28"/>
                  </a:lnTo>
                  <a:lnTo>
                    <a:pt x="395" y="24"/>
                  </a:lnTo>
                  <a:lnTo>
                    <a:pt x="401" y="19"/>
                  </a:lnTo>
                  <a:lnTo>
                    <a:pt x="407" y="14"/>
                  </a:lnTo>
                  <a:lnTo>
                    <a:pt x="413" y="11"/>
                  </a:lnTo>
                  <a:lnTo>
                    <a:pt x="419" y="7"/>
                  </a:lnTo>
                  <a:lnTo>
                    <a:pt x="419" y="7"/>
                  </a:lnTo>
                  <a:lnTo>
                    <a:pt x="419" y="7"/>
                  </a:lnTo>
                  <a:lnTo>
                    <a:pt x="419" y="7"/>
                  </a:lnTo>
                  <a:lnTo>
                    <a:pt x="420" y="7"/>
                  </a:lnTo>
                  <a:lnTo>
                    <a:pt x="421" y="7"/>
                  </a:lnTo>
                  <a:lnTo>
                    <a:pt x="422" y="6"/>
                  </a:lnTo>
                  <a:lnTo>
                    <a:pt x="425" y="5"/>
                  </a:lnTo>
                  <a:lnTo>
                    <a:pt x="425" y="5"/>
                  </a:lnTo>
                  <a:lnTo>
                    <a:pt x="425" y="5"/>
                  </a:lnTo>
                  <a:lnTo>
                    <a:pt x="425" y="4"/>
                  </a:lnTo>
                  <a:lnTo>
                    <a:pt x="425" y="4"/>
                  </a:lnTo>
                  <a:lnTo>
                    <a:pt x="426" y="4"/>
                  </a:lnTo>
                  <a:lnTo>
                    <a:pt x="427" y="4"/>
                  </a:lnTo>
                  <a:lnTo>
                    <a:pt x="428" y="4"/>
                  </a:lnTo>
                  <a:lnTo>
                    <a:pt x="428" y="4"/>
                  </a:lnTo>
                  <a:lnTo>
                    <a:pt x="428" y="3"/>
                  </a:lnTo>
                  <a:lnTo>
                    <a:pt x="428" y="3"/>
                  </a:lnTo>
                  <a:lnTo>
                    <a:pt x="429" y="3"/>
                  </a:lnTo>
                  <a:lnTo>
                    <a:pt x="430" y="3"/>
                  </a:lnTo>
                  <a:lnTo>
                    <a:pt x="430" y="2"/>
                  </a:lnTo>
                  <a:lnTo>
                    <a:pt x="430" y="2"/>
                  </a:lnTo>
                  <a:lnTo>
                    <a:pt x="431" y="2"/>
                  </a:lnTo>
                  <a:lnTo>
                    <a:pt x="431" y="2"/>
                  </a:lnTo>
                  <a:lnTo>
                    <a:pt x="432" y="2"/>
                  </a:lnTo>
                  <a:lnTo>
                    <a:pt x="433" y="2"/>
                  </a:lnTo>
                  <a:lnTo>
                    <a:pt x="433" y="2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4" y="1"/>
                  </a:lnTo>
                  <a:lnTo>
                    <a:pt x="435" y="1"/>
                  </a:lnTo>
                  <a:lnTo>
                    <a:pt x="436" y="1"/>
                  </a:lnTo>
                  <a:lnTo>
                    <a:pt x="436" y="1"/>
                  </a:lnTo>
                  <a:lnTo>
                    <a:pt x="436" y="1"/>
                  </a:lnTo>
                  <a:lnTo>
                    <a:pt x="437" y="1"/>
                  </a:lnTo>
                  <a:lnTo>
                    <a:pt x="437" y="1"/>
                  </a:lnTo>
                  <a:lnTo>
                    <a:pt x="438" y="1"/>
                  </a:lnTo>
                  <a:lnTo>
                    <a:pt x="438" y="1"/>
                  </a:lnTo>
                  <a:lnTo>
                    <a:pt x="438" y="1"/>
                  </a:lnTo>
                  <a:lnTo>
                    <a:pt x="438" y="0"/>
                  </a:lnTo>
                  <a:lnTo>
                    <a:pt x="438" y="0"/>
                  </a:lnTo>
                  <a:lnTo>
                    <a:pt x="439" y="0"/>
                  </a:lnTo>
                  <a:lnTo>
                    <a:pt x="439" y="0"/>
                  </a:lnTo>
                  <a:lnTo>
                    <a:pt x="439" y="0"/>
                  </a:lnTo>
                  <a:lnTo>
                    <a:pt x="439" y="0"/>
                  </a:lnTo>
                  <a:lnTo>
                    <a:pt x="440" y="0"/>
                  </a:lnTo>
                  <a:lnTo>
                    <a:pt x="440" y="0"/>
                  </a:ln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lnTo>
                    <a:pt x="442" y="0"/>
                  </a:lnTo>
                  <a:lnTo>
                    <a:pt x="442" y="0"/>
                  </a:lnTo>
                  <a:lnTo>
                    <a:pt x="442" y="0"/>
                  </a:lnTo>
                  <a:lnTo>
                    <a:pt x="442" y="0"/>
                  </a:lnTo>
                  <a:lnTo>
                    <a:pt x="443" y="0"/>
                  </a:lnTo>
                  <a:lnTo>
                    <a:pt x="443" y="0"/>
                  </a:lnTo>
                  <a:lnTo>
                    <a:pt x="443" y="0"/>
                  </a:lnTo>
                  <a:lnTo>
                    <a:pt x="443" y="0"/>
                  </a:lnTo>
                  <a:lnTo>
                    <a:pt x="443" y="0"/>
                  </a:lnTo>
                  <a:lnTo>
                    <a:pt x="443" y="0"/>
                  </a:lnTo>
                  <a:lnTo>
                    <a:pt x="443" y="0"/>
                  </a:lnTo>
                  <a:lnTo>
                    <a:pt x="444" y="0"/>
                  </a:lnTo>
                  <a:lnTo>
                    <a:pt x="444" y="0"/>
                  </a:lnTo>
                  <a:lnTo>
                    <a:pt x="444" y="0"/>
                  </a:lnTo>
                  <a:lnTo>
                    <a:pt x="444" y="0"/>
                  </a:lnTo>
                  <a:lnTo>
                    <a:pt x="444" y="0"/>
                  </a:lnTo>
                  <a:lnTo>
                    <a:pt x="444" y="0"/>
                  </a:lnTo>
                  <a:lnTo>
                    <a:pt x="445" y="0"/>
                  </a:lnTo>
                  <a:lnTo>
                    <a:pt x="445" y="0"/>
                  </a:lnTo>
                  <a:lnTo>
                    <a:pt x="445" y="0"/>
                  </a:lnTo>
                  <a:lnTo>
                    <a:pt x="445" y="0"/>
                  </a:lnTo>
                  <a:lnTo>
                    <a:pt x="445" y="0"/>
                  </a:lnTo>
                  <a:lnTo>
                    <a:pt x="445" y="0"/>
                  </a:lnTo>
                  <a:lnTo>
                    <a:pt x="445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6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7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8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49" y="0"/>
                  </a:lnTo>
                  <a:lnTo>
                    <a:pt x="450" y="0"/>
                  </a:lnTo>
                  <a:lnTo>
                    <a:pt x="450" y="0"/>
                  </a:lnTo>
                  <a:lnTo>
                    <a:pt x="450" y="0"/>
                  </a:lnTo>
                  <a:lnTo>
                    <a:pt x="450" y="0"/>
                  </a:lnTo>
                  <a:lnTo>
                    <a:pt x="450" y="0"/>
                  </a:lnTo>
                  <a:lnTo>
                    <a:pt x="450" y="0"/>
                  </a:lnTo>
                  <a:lnTo>
                    <a:pt x="450" y="0"/>
                  </a:lnTo>
                  <a:lnTo>
                    <a:pt x="451" y="0"/>
                  </a:lnTo>
                  <a:lnTo>
                    <a:pt x="451" y="0"/>
                  </a:lnTo>
                  <a:lnTo>
                    <a:pt x="451" y="0"/>
                  </a:lnTo>
                  <a:lnTo>
                    <a:pt x="451" y="0"/>
                  </a:lnTo>
                  <a:lnTo>
                    <a:pt x="451" y="0"/>
                  </a:lnTo>
                  <a:lnTo>
                    <a:pt x="451" y="0"/>
                  </a:lnTo>
                  <a:lnTo>
                    <a:pt x="452" y="0"/>
                  </a:lnTo>
                  <a:lnTo>
                    <a:pt x="452" y="0"/>
                  </a:lnTo>
                  <a:lnTo>
                    <a:pt x="452" y="0"/>
                  </a:lnTo>
                  <a:lnTo>
                    <a:pt x="452" y="0"/>
                  </a:lnTo>
                  <a:lnTo>
                    <a:pt x="452" y="0"/>
                  </a:lnTo>
                  <a:lnTo>
                    <a:pt x="453" y="0"/>
                  </a:lnTo>
                  <a:lnTo>
                    <a:pt x="453" y="0"/>
                  </a:lnTo>
                  <a:lnTo>
                    <a:pt x="453" y="0"/>
                  </a:lnTo>
                  <a:lnTo>
                    <a:pt x="454" y="0"/>
                  </a:lnTo>
                  <a:lnTo>
                    <a:pt x="454" y="0"/>
                  </a:lnTo>
                  <a:lnTo>
                    <a:pt x="454" y="0"/>
                  </a:lnTo>
                  <a:lnTo>
                    <a:pt x="454" y="0"/>
                  </a:lnTo>
                  <a:lnTo>
                    <a:pt x="455" y="0"/>
                  </a:lnTo>
                  <a:lnTo>
                    <a:pt x="455" y="0"/>
                  </a:lnTo>
                  <a:lnTo>
                    <a:pt x="455" y="0"/>
                  </a:lnTo>
                  <a:lnTo>
                    <a:pt x="455" y="0"/>
                  </a:lnTo>
                  <a:lnTo>
                    <a:pt x="456" y="0"/>
                  </a:lnTo>
                  <a:lnTo>
                    <a:pt x="456" y="0"/>
                  </a:lnTo>
                  <a:lnTo>
                    <a:pt x="456" y="0"/>
                  </a:lnTo>
                  <a:lnTo>
                    <a:pt x="457" y="0"/>
                  </a:lnTo>
                  <a:lnTo>
                    <a:pt x="457" y="0"/>
                  </a:lnTo>
                  <a:lnTo>
                    <a:pt x="457" y="1"/>
                  </a:lnTo>
                  <a:lnTo>
                    <a:pt x="458" y="1"/>
                  </a:lnTo>
                  <a:lnTo>
                    <a:pt x="459" y="1"/>
                  </a:lnTo>
                  <a:lnTo>
                    <a:pt x="459" y="1"/>
                  </a:lnTo>
                  <a:lnTo>
                    <a:pt x="459" y="1"/>
                  </a:lnTo>
                  <a:lnTo>
                    <a:pt x="459" y="1"/>
                  </a:lnTo>
                  <a:lnTo>
                    <a:pt x="460" y="1"/>
                  </a:lnTo>
                  <a:lnTo>
                    <a:pt x="461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3" y="2"/>
                  </a:lnTo>
                  <a:lnTo>
                    <a:pt x="463" y="2"/>
                  </a:lnTo>
                  <a:lnTo>
                    <a:pt x="464" y="2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6" y="3"/>
                  </a:lnTo>
                  <a:lnTo>
                    <a:pt x="467" y="4"/>
                  </a:lnTo>
                  <a:lnTo>
                    <a:pt x="468" y="4"/>
                  </a:lnTo>
                  <a:lnTo>
                    <a:pt x="468" y="4"/>
                  </a:lnTo>
                  <a:lnTo>
                    <a:pt x="468" y="4"/>
                  </a:lnTo>
                  <a:lnTo>
                    <a:pt x="468" y="4"/>
                  </a:lnTo>
                  <a:lnTo>
                    <a:pt x="469" y="4"/>
                  </a:lnTo>
                  <a:lnTo>
                    <a:pt x="469" y="5"/>
                  </a:lnTo>
                  <a:lnTo>
                    <a:pt x="471" y="6"/>
                  </a:lnTo>
                  <a:lnTo>
                    <a:pt x="471" y="6"/>
                  </a:lnTo>
                  <a:lnTo>
                    <a:pt x="471" y="6"/>
                  </a:lnTo>
                  <a:lnTo>
                    <a:pt x="471" y="6"/>
                  </a:lnTo>
                  <a:lnTo>
                    <a:pt x="471" y="6"/>
                  </a:lnTo>
                  <a:lnTo>
                    <a:pt x="472" y="6"/>
                  </a:lnTo>
                  <a:lnTo>
                    <a:pt x="474" y="7"/>
                  </a:lnTo>
                  <a:lnTo>
                    <a:pt x="477" y="9"/>
                  </a:lnTo>
                  <a:lnTo>
                    <a:pt x="477" y="9"/>
                  </a:lnTo>
                  <a:lnTo>
                    <a:pt x="477" y="9"/>
                  </a:lnTo>
                  <a:lnTo>
                    <a:pt x="477" y="9"/>
                  </a:lnTo>
                  <a:lnTo>
                    <a:pt x="478" y="9"/>
                  </a:lnTo>
                  <a:lnTo>
                    <a:pt x="478" y="10"/>
                  </a:lnTo>
                  <a:lnTo>
                    <a:pt x="480" y="11"/>
                  </a:lnTo>
                  <a:lnTo>
                    <a:pt x="483" y="13"/>
                  </a:lnTo>
                  <a:lnTo>
                    <a:pt x="488" y="17"/>
                  </a:lnTo>
                  <a:lnTo>
                    <a:pt x="494" y="23"/>
                  </a:lnTo>
                  <a:lnTo>
                    <a:pt x="500" y="28"/>
                  </a:lnTo>
                  <a:lnTo>
                    <a:pt x="506" y="34"/>
                  </a:lnTo>
                  <a:lnTo>
                    <a:pt x="512" y="41"/>
                  </a:lnTo>
                  <a:lnTo>
                    <a:pt x="517" y="48"/>
                  </a:lnTo>
                  <a:lnTo>
                    <a:pt x="523" y="55"/>
                  </a:lnTo>
                  <a:lnTo>
                    <a:pt x="529" y="63"/>
                  </a:lnTo>
                  <a:lnTo>
                    <a:pt x="535" y="70"/>
                  </a:lnTo>
                  <a:lnTo>
                    <a:pt x="541" y="77"/>
                  </a:lnTo>
                  <a:lnTo>
                    <a:pt x="547" y="84"/>
                  </a:lnTo>
                  <a:lnTo>
                    <a:pt x="552" y="90"/>
                  </a:lnTo>
                  <a:lnTo>
                    <a:pt x="558" y="96"/>
                  </a:lnTo>
                  <a:lnTo>
                    <a:pt x="564" y="101"/>
                  </a:lnTo>
                  <a:lnTo>
                    <a:pt x="564" y="101"/>
                  </a:lnTo>
                  <a:lnTo>
                    <a:pt x="564" y="101"/>
                  </a:lnTo>
                  <a:lnTo>
                    <a:pt x="564" y="101"/>
                  </a:lnTo>
                  <a:lnTo>
                    <a:pt x="564" y="102"/>
                  </a:lnTo>
                  <a:lnTo>
                    <a:pt x="565" y="102"/>
                  </a:lnTo>
                  <a:lnTo>
                    <a:pt x="567" y="104"/>
                  </a:lnTo>
                  <a:lnTo>
                    <a:pt x="570" y="106"/>
                  </a:lnTo>
                  <a:lnTo>
                    <a:pt x="570" y="106"/>
                  </a:lnTo>
                  <a:lnTo>
                    <a:pt x="570" y="106"/>
                  </a:lnTo>
                  <a:lnTo>
                    <a:pt x="570" y="106"/>
                  </a:lnTo>
                  <a:lnTo>
                    <a:pt x="570" y="106"/>
                  </a:lnTo>
                  <a:lnTo>
                    <a:pt x="571" y="107"/>
                  </a:lnTo>
                  <a:lnTo>
                    <a:pt x="573" y="108"/>
                  </a:lnTo>
                  <a:lnTo>
                    <a:pt x="573" y="108"/>
                  </a:lnTo>
                  <a:lnTo>
                    <a:pt x="573" y="108"/>
                  </a:lnTo>
                  <a:lnTo>
                    <a:pt x="573" y="108"/>
                  </a:lnTo>
                  <a:lnTo>
                    <a:pt x="573" y="108"/>
                  </a:lnTo>
                  <a:lnTo>
                    <a:pt x="574" y="109"/>
                  </a:lnTo>
                  <a:lnTo>
                    <a:pt x="575" y="110"/>
                  </a:lnTo>
                  <a:lnTo>
                    <a:pt x="575" y="110"/>
                  </a:lnTo>
                  <a:lnTo>
                    <a:pt x="575" y="110"/>
                  </a:lnTo>
                  <a:lnTo>
                    <a:pt x="576" y="110"/>
                  </a:lnTo>
                  <a:lnTo>
                    <a:pt x="576" y="110"/>
                  </a:lnTo>
                  <a:lnTo>
                    <a:pt x="577" y="110"/>
                  </a:lnTo>
                  <a:lnTo>
                    <a:pt x="578" y="111"/>
                  </a:lnTo>
                  <a:lnTo>
                    <a:pt x="578" y="111"/>
                  </a:lnTo>
                  <a:lnTo>
                    <a:pt x="578" y="111"/>
                  </a:lnTo>
                  <a:lnTo>
                    <a:pt x="579" y="111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3"/>
                  </a:lnTo>
                  <a:lnTo>
                    <a:pt x="582" y="113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1" name="Freeform 57"/>
            <p:cNvSpPr>
              <a:spLocks/>
            </p:cNvSpPr>
            <p:nvPr/>
          </p:nvSpPr>
          <p:spPr bwMode="auto">
            <a:xfrm>
              <a:off x="1355" y="2186"/>
              <a:ext cx="245" cy="116"/>
            </a:xfrm>
            <a:custGeom>
              <a:avLst/>
              <a:gdLst/>
              <a:ahLst/>
              <a:cxnLst>
                <a:cxn ang="0">
                  <a:pos x="2" y="114"/>
                </a:cxn>
                <a:cxn ang="0">
                  <a:pos x="4" y="114"/>
                </a:cxn>
                <a:cxn ang="0">
                  <a:pos x="7" y="115"/>
                </a:cxn>
                <a:cxn ang="0">
                  <a:pos x="9" y="115"/>
                </a:cxn>
                <a:cxn ang="0">
                  <a:pos x="10" y="115"/>
                </a:cxn>
                <a:cxn ang="0">
                  <a:pos x="11" y="116"/>
                </a:cxn>
                <a:cxn ang="0">
                  <a:pos x="12" y="116"/>
                </a:cxn>
                <a:cxn ang="0">
                  <a:pos x="13" y="116"/>
                </a:cxn>
                <a:cxn ang="0">
                  <a:pos x="13" y="116"/>
                </a:cxn>
                <a:cxn ang="0">
                  <a:pos x="14" y="116"/>
                </a:cxn>
                <a:cxn ang="0">
                  <a:pos x="15" y="116"/>
                </a:cxn>
                <a:cxn ang="0">
                  <a:pos x="16" y="115"/>
                </a:cxn>
                <a:cxn ang="0">
                  <a:pos x="17" y="115"/>
                </a:cxn>
                <a:cxn ang="0">
                  <a:pos x="20" y="115"/>
                </a:cxn>
                <a:cxn ang="0">
                  <a:pos x="22" y="114"/>
                </a:cxn>
                <a:cxn ang="0">
                  <a:pos x="26" y="113"/>
                </a:cxn>
                <a:cxn ang="0">
                  <a:pos x="29" y="112"/>
                </a:cxn>
                <a:cxn ang="0">
                  <a:pos x="33" y="109"/>
                </a:cxn>
                <a:cxn ang="0">
                  <a:pos x="40" y="104"/>
                </a:cxn>
                <a:cxn ang="0">
                  <a:pos x="51" y="92"/>
                </a:cxn>
                <a:cxn ang="0">
                  <a:pos x="98" y="26"/>
                </a:cxn>
                <a:cxn ang="0">
                  <a:pos x="110" y="12"/>
                </a:cxn>
                <a:cxn ang="0">
                  <a:pos x="113" y="10"/>
                </a:cxn>
                <a:cxn ang="0">
                  <a:pos x="116" y="7"/>
                </a:cxn>
                <a:cxn ang="0">
                  <a:pos x="121" y="4"/>
                </a:cxn>
                <a:cxn ang="0">
                  <a:pos x="123" y="2"/>
                </a:cxn>
                <a:cxn ang="0">
                  <a:pos x="126" y="1"/>
                </a:cxn>
                <a:cxn ang="0">
                  <a:pos x="128" y="1"/>
                </a:cxn>
                <a:cxn ang="0">
                  <a:pos x="129" y="0"/>
                </a:cxn>
                <a:cxn ang="0">
                  <a:pos x="131" y="0"/>
                </a:cxn>
                <a:cxn ang="0">
                  <a:pos x="132" y="0"/>
                </a:cxn>
                <a:cxn ang="0">
                  <a:pos x="133" y="0"/>
                </a:cxn>
                <a:cxn ang="0">
                  <a:pos x="134" y="0"/>
                </a:cxn>
                <a:cxn ang="0">
                  <a:pos x="135" y="0"/>
                </a:cxn>
                <a:cxn ang="0">
                  <a:pos x="135" y="0"/>
                </a:cxn>
                <a:cxn ang="0">
                  <a:pos x="136" y="0"/>
                </a:cxn>
                <a:cxn ang="0">
                  <a:pos x="137" y="0"/>
                </a:cxn>
                <a:cxn ang="0">
                  <a:pos x="139" y="0"/>
                </a:cxn>
                <a:cxn ang="0">
                  <a:pos x="141" y="0"/>
                </a:cxn>
                <a:cxn ang="0">
                  <a:pos x="143" y="2"/>
                </a:cxn>
                <a:cxn ang="0">
                  <a:pos x="148" y="4"/>
                </a:cxn>
                <a:cxn ang="0">
                  <a:pos x="151" y="6"/>
                </a:cxn>
                <a:cxn ang="0">
                  <a:pos x="157" y="11"/>
                </a:cxn>
                <a:cxn ang="0">
                  <a:pos x="191" y="62"/>
                </a:cxn>
                <a:cxn ang="0">
                  <a:pos x="210" y="92"/>
                </a:cxn>
                <a:cxn ang="0">
                  <a:pos x="217" y="102"/>
                </a:cxn>
                <a:cxn ang="0">
                  <a:pos x="220" y="106"/>
                </a:cxn>
                <a:cxn ang="0">
                  <a:pos x="224" y="109"/>
                </a:cxn>
                <a:cxn ang="0">
                  <a:pos x="227" y="112"/>
                </a:cxn>
                <a:cxn ang="0">
                  <a:pos x="230" y="113"/>
                </a:cxn>
                <a:cxn ang="0">
                  <a:pos x="232" y="114"/>
                </a:cxn>
                <a:cxn ang="0">
                  <a:pos x="233" y="115"/>
                </a:cxn>
                <a:cxn ang="0">
                  <a:pos x="235" y="115"/>
                </a:cxn>
                <a:cxn ang="0">
                  <a:pos x="237" y="115"/>
                </a:cxn>
                <a:cxn ang="0">
                  <a:pos x="237" y="116"/>
                </a:cxn>
                <a:cxn ang="0">
                  <a:pos x="238" y="116"/>
                </a:cxn>
                <a:cxn ang="0">
                  <a:pos x="239" y="116"/>
                </a:cxn>
                <a:cxn ang="0">
                  <a:pos x="240" y="116"/>
                </a:cxn>
                <a:cxn ang="0">
                  <a:pos x="240" y="116"/>
                </a:cxn>
                <a:cxn ang="0">
                  <a:pos x="242" y="115"/>
                </a:cxn>
                <a:cxn ang="0">
                  <a:pos x="243" y="115"/>
                </a:cxn>
                <a:cxn ang="0">
                  <a:pos x="245" y="115"/>
                </a:cxn>
              </a:cxnLst>
              <a:rect l="0" t="0" r="r" b="b"/>
              <a:pathLst>
                <a:path w="245" h="116">
                  <a:moveTo>
                    <a:pt x="0" y="113"/>
                  </a:moveTo>
                  <a:lnTo>
                    <a:pt x="0" y="113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3" y="114"/>
                  </a:lnTo>
                  <a:lnTo>
                    <a:pt x="3" y="114"/>
                  </a:lnTo>
                  <a:lnTo>
                    <a:pt x="3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5" y="114"/>
                  </a:lnTo>
                  <a:lnTo>
                    <a:pt x="5" y="114"/>
                  </a:lnTo>
                  <a:lnTo>
                    <a:pt x="5" y="115"/>
                  </a:lnTo>
                  <a:lnTo>
                    <a:pt x="5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3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4" y="114"/>
                  </a:lnTo>
                  <a:lnTo>
                    <a:pt x="25" y="113"/>
                  </a:lnTo>
                  <a:lnTo>
                    <a:pt x="26" y="113"/>
                  </a:lnTo>
                  <a:lnTo>
                    <a:pt x="26" y="113"/>
                  </a:lnTo>
                  <a:lnTo>
                    <a:pt x="26" y="113"/>
                  </a:lnTo>
                  <a:lnTo>
                    <a:pt x="26" y="113"/>
                  </a:lnTo>
                  <a:lnTo>
                    <a:pt x="27" y="112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9" y="111"/>
                  </a:lnTo>
                  <a:lnTo>
                    <a:pt x="30" y="111"/>
                  </a:lnTo>
                  <a:lnTo>
                    <a:pt x="31" y="110"/>
                  </a:lnTo>
                  <a:lnTo>
                    <a:pt x="31" y="110"/>
                  </a:lnTo>
                  <a:lnTo>
                    <a:pt x="31" y="110"/>
                  </a:lnTo>
                  <a:lnTo>
                    <a:pt x="32" y="110"/>
                  </a:lnTo>
                  <a:lnTo>
                    <a:pt x="32" y="110"/>
                  </a:lnTo>
                  <a:lnTo>
                    <a:pt x="33" y="109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5" y="108"/>
                  </a:lnTo>
                  <a:lnTo>
                    <a:pt x="35" y="108"/>
                  </a:lnTo>
                  <a:lnTo>
                    <a:pt x="36" y="107"/>
                  </a:lnTo>
                  <a:lnTo>
                    <a:pt x="37" y="106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0" y="103"/>
                  </a:lnTo>
                  <a:lnTo>
                    <a:pt x="41" y="103"/>
                  </a:lnTo>
                  <a:lnTo>
                    <a:pt x="41" y="102"/>
                  </a:lnTo>
                  <a:lnTo>
                    <a:pt x="43" y="101"/>
                  </a:lnTo>
                  <a:lnTo>
                    <a:pt x="45" y="98"/>
                  </a:lnTo>
                  <a:lnTo>
                    <a:pt x="51" y="92"/>
                  </a:lnTo>
                  <a:lnTo>
                    <a:pt x="57" y="85"/>
                  </a:lnTo>
                  <a:lnTo>
                    <a:pt x="63" y="77"/>
                  </a:lnTo>
                  <a:lnTo>
                    <a:pt x="69" y="68"/>
                  </a:lnTo>
                  <a:lnTo>
                    <a:pt x="74" y="60"/>
                  </a:lnTo>
                  <a:lnTo>
                    <a:pt x="81" y="51"/>
                  </a:lnTo>
                  <a:lnTo>
                    <a:pt x="86" y="42"/>
                  </a:lnTo>
                  <a:lnTo>
                    <a:pt x="92" y="34"/>
                  </a:lnTo>
                  <a:lnTo>
                    <a:pt x="98" y="26"/>
                  </a:lnTo>
                  <a:lnTo>
                    <a:pt x="104" y="19"/>
                  </a:lnTo>
                  <a:lnTo>
                    <a:pt x="104" y="19"/>
                  </a:lnTo>
                  <a:lnTo>
                    <a:pt x="104" y="19"/>
                  </a:lnTo>
                  <a:lnTo>
                    <a:pt x="104" y="18"/>
                  </a:lnTo>
                  <a:lnTo>
                    <a:pt x="105" y="18"/>
                  </a:lnTo>
                  <a:lnTo>
                    <a:pt x="105" y="17"/>
                  </a:lnTo>
                  <a:lnTo>
                    <a:pt x="107" y="15"/>
                  </a:lnTo>
                  <a:lnTo>
                    <a:pt x="110" y="12"/>
                  </a:lnTo>
                  <a:lnTo>
                    <a:pt x="110" y="12"/>
                  </a:lnTo>
                  <a:lnTo>
                    <a:pt x="110" y="12"/>
                  </a:lnTo>
                  <a:lnTo>
                    <a:pt x="110" y="12"/>
                  </a:lnTo>
                  <a:lnTo>
                    <a:pt x="111" y="12"/>
                  </a:lnTo>
                  <a:lnTo>
                    <a:pt x="111" y="11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9"/>
                  </a:lnTo>
                  <a:lnTo>
                    <a:pt x="113" y="9"/>
                  </a:lnTo>
                  <a:lnTo>
                    <a:pt x="114" y="8"/>
                  </a:lnTo>
                  <a:lnTo>
                    <a:pt x="116" y="7"/>
                  </a:lnTo>
                  <a:lnTo>
                    <a:pt x="116" y="7"/>
                  </a:lnTo>
                  <a:lnTo>
                    <a:pt x="116" y="7"/>
                  </a:lnTo>
                  <a:lnTo>
                    <a:pt x="116" y="7"/>
                  </a:lnTo>
                  <a:lnTo>
                    <a:pt x="116" y="7"/>
                  </a:lnTo>
                  <a:lnTo>
                    <a:pt x="117" y="6"/>
                  </a:lnTo>
                  <a:lnTo>
                    <a:pt x="118" y="5"/>
                  </a:lnTo>
                  <a:lnTo>
                    <a:pt x="119" y="5"/>
                  </a:lnTo>
                  <a:lnTo>
                    <a:pt x="119" y="5"/>
                  </a:lnTo>
                  <a:lnTo>
                    <a:pt x="119" y="5"/>
                  </a:lnTo>
                  <a:lnTo>
                    <a:pt x="119" y="5"/>
                  </a:lnTo>
                  <a:lnTo>
                    <a:pt x="120" y="4"/>
                  </a:lnTo>
                  <a:lnTo>
                    <a:pt x="121" y="4"/>
                  </a:lnTo>
                  <a:lnTo>
                    <a:pt x="121" y="4"/>
                  </a:lnTo>
                  <a:lnTo>
                    <a:pt x="121" y="3"/>
                  </a:lnTo>
                  <a:lnTo>
                    <a:pt x="121" y="3"/>
                  </a:lnTo>
                  <a:lnTo>
                    <a:pt x="122" y="3"/>
                  </a:lnTo>
                  <a:lnTo>
                    <a:pt x="123" y="3"/>
                  </a:lnTo>
                  <a:lnTo>
                    <a:pt x="123" y="3"/>
                  </a:lnTo>
                  <a:lnTo>
                    <a:pt x="123" y="3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4" y="2"/>
                  </a:lnTo>
                  <a:lnTo>
                    <a:pt x="124" y="2"/>
                  </a:lnTo>
                  <a:lnTo>
                    <a:pt x="124" y="2"/>
                  </a:lnTo>
                  <a:lnTo>
                    <a:pt x="125" y="2"/>
                  </a:lnTo>
                  <a:lnTo>
                    <a:pt x="125" y="2"/>
                  </a:lnTo>
                  <a:lnTo>
                    <a:pt x="126" y="1"/>
                  </a:lnTo>
                  <a:lnTo>
                    <a:pt x="126" y="1"/>
                  </a:lnTo>
                  <a:lnTo>
                    <a:pt x="126" y="1"/>
                  </a:lnTo>
                  <a:lnTo>
                    <a:pt x="126" y="1"/>
                  </a:lnTo>
                  <a:lnTo>
                    <a:pt x="126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8" y="1"/>
                  </a:lnTo>
                  <a:lnTo>
                    <a:pt x="128" y="1"/>
                  </a:lnTo>
                  <a:lnTo>
                    <a:pt x="128" y="0"/>
                  </a:lnTo>
                  <a:lnTo>
                    <a:pt x="128" y="0"/>
                  </a:lnTo>
                  <a:lnTo>
                    <a:pt x="129" y="0"/>
                  </a:lnTo>
                  <a:lnTo>
                    <a:pt x="129" y="0"/>
                  </a:lnTo>
                  <a:lnTo>
                    <a:pt x="129" y="0"/>
                  </a:lnTo>
                  <a:lnTo>
                    <a:pt x="129" y="0"/>
                  </a:lnTo>
                  <a:lnTo>
                    <a:pt x="129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8" y="0"/>
                  </a:lnTo>
                  <a:lnTo>
                    <a:pt x="138" y="0"/>
                  </a:lnTo>
                  <a:lnTo>
                    <a:pt x="138" y="0"/>
                  </a:lnTo>
                  <a:lnTo>
                    <a:pt x="138" y="0"/>
                  </a:lnTo>
                  <a:lnTo>
                    <a:pt x="139" y="0"/>
                  </a:lnTo>
                  <a:lnTo>
                    <a:pt x="139" y="0"/>
                  </a:lnTo>
                  <a:lnTo>
                    <a:pt x="139" y="0"/>
                  </a:lnTo>
                  <a:lnTo>
                    <a:pt x="139" y="0"/>
                  </a:lnTo>
                  <a:lnTo>
                    <a:pt x="139" y="0"/>
                  </a:lnTo>
                  <a:lnTo>
                    <a:pt x="140" y="0"/>
                  </a:lnTo>
                  <a:lnTo>
                    <a:pt x="140" y="0"/>
                  </a:lnTo>
                  <a:lnTo>
                    <a:pt x="140" y="0"/>
                  </a:lnTo>
                  <a:lnTo>
                    <a:pt x="140" y="0"/>
                  </a:lnTo>
                  <a:lnTo>
                    <a:pt x="140" y="0"/>
                  </a:lnTo>
                  <a:lnTo>
                    <a:pt x="140" y="0"/>
                  </a:lnTo>
                  <a:lnTo>
                    <a:pt x="141" y="0"/>
                  </a:lnTo>
                  <a:lnTo>
                    <a:pt x="141" y="0"/>
                  </a:lnTo>
                  <a:lnTo>
                    <a:pt x="141" y="1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3" y="1"/>
                  </a:lnTo>
                  <a:lnTo>
                    <a:pt x="143" y="2"/>
                  </a:lnTo>
                  <a:lnTo>
                    <a:pt x="145" y="2"/>
                  </a:lnTo>
                  <a:lnTo>
                    <a:pt x="145" y="2"/>
                  </a:lnTo>
                  <a:lnTo>
                    <a:pt x="145" y="2"/>
                  </a:lnTo>
                  <a:lnTo>
                    <a:pt x="145" y="2"/>
                  </a:lnTo>
                  <a:lnTo>
                    <a:pt x="146" y="2"/>
                  </a:lnTo>
                  <a:lnTo>
                    <a:pt x="146" y="3"/>
                  </a:lnTo>
                  <a:lnTo>
                    <a:pt x="148" y="4"/>
                  </a:lnTo>
                  <a:lnTo>
                    <a:pt x="148" y="4"/>
                  </a:lnTo>
                  <a:lnTo>
                    <a:pt x="148" y="4"/>
                  </a:lnTo>
                  <a:lnTo>
                    <a:pt x="148" y="4"/>
                  </a:lnTo>
                  <a:lnTo>
                    <a:pt x="148" y="4"/>
                  </a:lnTo>
                  <a:lnTo>
                    <a:pt x="149" y="4"/>
                  </a:lnTo>
                  <a:lnTo>
                    <a:pt x="150" y="6"/>
                  </a:lnTo>
                  <a:lnTo>
                    <a:pt x="150" y="6"/>
                  </a:lnTo>
                  <a:lnTo>
                    <a:pt x="151" y="6"/>
                  </a:lnTo>
                  <a:lnTo>
                    <a:pt x="151" y="6"/>
                  </a:lnTo>
                  <a:lnTo>
                    <a:pt x="151" y="6"/>
                  </a:lnTo>
                  <a:lnTo>
                    <a:pt x="152" y="7"/>
                  </a:lnTo>
                  <a:lnTo>
                    <a:pt x="154" y="8"/>
                  </a:lnTo>
                  <a:lnTo>
                    <a:pt x="156" y="11"/>
                  </a:lnTo>
                  <a:lnTo>
                    <a:pt x="157" y="11"/>
                  </a:lnTo>
                  <a:lnTo>
                    <a:pt x="157" y="11"/>
                  </a:lnTo>
                  <a:lnTo>
                    <a:pt x="157" y="11"/>
                  </a:lnTo>
                  <a:lnTo>
                    <a:pt x="157" y="11"/>
                  </a:lnTo>
                  <a:lnTo>
                    <a:pt x="158" y="12"/>
                  </a:lnTo>
                  <a:lnTo>
                    <a:pt x="159" y="14"/>
                  </a:lnTo>
                  <a:lnTo>
                    <a:pt x="162" y="17"/>
                  </a:lnTo>
                  <a:lnTo>
                    <a:pt x="168" y="24"/>
                  </a:lnTo>
                  <a:lnTo>
                    <a:pt x="174" y="33"/>
                  </a:lnTo>
                  <a:lnTo>
                    <a:pt x="179" y="42"/>
                  </a:lnTo>
                  <a:lnTo>
                    <a:pt x="185" y="52"/>
                  </a:lnTo>
                  <a:lnTo>
                    <a:pt x="191" y="62"/>
                  </a:lnTo>
                  <a:lnTo>
                    <a:pt x="196" y="72"/>
                  </a:lnTo>
                  <a:lnTo>
                    <a:pt x="202" y="82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9" y="91"/>
                  </a:lnTo>
                  <a:lnTo>
                    <a:pt x="209" y="91"/>
                  </a:lnTo>
                  <a:lnTo>
                    <a:pt x="210" y="92"/>
                  </a:lnTo>
                  <a:lnTo>
                    <a:pt x="211" y="95"/>
                  </a:lnTo>
                  <a:lnTo>
                    <a:pt x="214" y="99"/>
                  </a:lnTo>
                  <a:lnTo>
                    <a:pt x="214" y="99"/>
                  </a:lnTo>
                  <a:lnTo>
                    <a:pt x="214" y="99"/>
                  </a:lnTo>
                  <a:lnTo>
                    <a:pt x="215" y="99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7" y="102"/>
                  </a:lnTo>
                  <a:lnTo>
                    <a:pt x="217" y="102"/>
                  </a:lnTo>
                  <a:lnTo>
                    <a:pt x="217" y="102"/>
                  </a:lnTo>
                  <a:lnTo>
                    <a:pt x="218" y="103"/>
                  </a:lnTo>
                  <a:lnTo>
                    <a:pt x="218" y="103"/>
                  </a:lnTo>
                  <a:lnTo>
                    <a:pt x="219" y="104"/>
                  </a:lnTo>
                  <a:lnTo>
                    <a:pt x="220" y="106"/>
                  </a:lnTo>
                  <a:lnTo>
                    <a:pt x="220" y="106"/>
                  </a:lnTo>
                  <a:lnTo>
                    <a:pt x="220" y="106"/>
                  </a:lnTo>
                  <a:lnTo>
                    <a:pt x="221" y="106"/>
                  </a:lnTo>
                  <a:lnTo>
                    <a:pt x="221" y="106"/>
                  </a:lnTo>
                  <a:lnTo>
                    <a:pt x="222" y="107"/>
                  </a:lnTo>
                  <a:lnTo>
                    <a:pt x="223" y="108"/>
                  </a:lnTo>
                  <a:lnTo>
                    <a:pt x="223" y="108"/>
                  </a:lnTo>
                  <a:lnTo>
                    <a:pt x="223" y="108"/>
                  </a:lnTo>
                  <a:lnTo>
                    <a:pt x="223" y="108"/>
                  </a:lnTo>
                  <a:lnTo>
                    <a:pt x="224" y="109"/>
                  </a:lnTo>
                  <a:lnTo>
                    <a:pt x="224" y="109"/>
                  </a:lnTo>
                  <a:lnTo>
                    <a:pt x="226" y="110"/>
                  </a:lnTo>
                  <a:lnTo>
                    <a:pt x="226" y="110"/>
                  </a:lnTo>
                  <a:lnTo>
                    <a:pt x="226" y="111"/>
                  </a:lnTo>
                  <a:lnTo>
                    <a:pt x="226" y="111"/>
                  </a:lnTo>
                  <a:lnTo>
                    <a:pt x="227" y="111"/>
                  </a:lnTo>
                  <a:lnTo>
                    <a:pt x="227" y="112"/>
                  </a:lnTo>
                  <a:lnTo>
                    <a:pt x="227" y="112"/>
                  </a:lnTo>
                  <a:lnTo>
                    <a:pt x="227" y="112"/>
                  </a:lnTo>
                  <a:lnTo>
                    <a:pt x="228" y="112"/>
                  </a:lnTo>
                  <a:lnTo>
                    <a:pt x="228" y="112"/>
                  </a:lnTo>
                  <a:lnTo>
                    <a:pt x="229" y="112"/>
                  </a:lnTo>
                  <a:lnTo>
                    <a:pt x="229" y="112"/>
                  </a:lnTo>
                  <a:lnTo>
                    <a:pt x="229" y="113"/>
                  </a:lnTo>
                  <a:lnTo>
                    <a:pt x="229" y="113"/>
                  </a:lnTo>
                  <a:lnTo>
                    <a:pt x="230" y="113"/>
                  </a:lnTo>
                  <a:lnTo>
                    <a:pt x="230" y="113"/>
                  </a:lnTo>
                  <a:lnTo>
                    <a:pt x="230" y="113"/>
                  </a:lnTo>
                  <a:lnTo>
                    <a:pt x="231" y="113"/>
                  </a:lnTo>
                  <a:lnTo>
                    <a:pt x="231" y="114"/>
                  </a:lnTo>
                  <a:lnTo>
                    <a:pt x="231" y="114"/>
                  </a:lnTo>
                  <a:lnTo>
                    <a:pt x="232" y="114"/>
                  </a:lnTo>
                  <a:lnTo>
                    <a:pt x="232" y="114"/>
                  </a:lnTo>
                  <a:lnTo>
                    <a:pt x="232" y="114"/>
                  </a:lnTo>
                  <a:lnTo>
                    <a:pt x="232" y="114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3" y="114"/>
                  </a:lnTo>
                  <a:lnTo>
                    <a:pt x="233" y="115"/>
                  </a:lnTo>
                  <a:lnTo>
                    <a:pt x="233" y="115"/>
                  </a:lnTo>
                  <a:lnTo>
                    <a:pt x="234" y="115"/>
                  </a:lnTo>
                  <a:lnTo>
                    <a:pt x="234" y="115"/>
                  </a:lnTo>
                  <a:lnTo>
                    <a:pt x="235" y="115"/>
                  </a:lnTo>
                  <a:lnTo>
                    <a:pt x="235" y="115"/>
                  </a:lnTo>
                  <a:lnTo>
                    <a:pt x="235" y="115"/>
                  </a:lnTo>
                  <a:lnTo>
                    <a:pt x="235" y="115"/>
                  </a:lnTo>
                  <a:lnTo>
                    <a:pt x="235" y="115"/>
                  </a:lnTo>
                  <a:lnTo>
                    <a:pt x="235" y="115"/>
                  </a:lnTo>
                  <a:lnTo>
                    <a:pt x="235" y="115"/>
                  </a:lnTo>
                  <a:lnTo>
                    <a:pt x="236" y="115"/>
                  </a:lnTo>
                  <a:lnTo>
                    <a:pt x="236" y="115"/>
                  </a:lnTo>
                  <a:lnTo>
                    <a:pt x="236" y="115"/>
                  </a:lnTo>
                  <a:lnTo>
                    <a:pt x="236" y="115"/>
                  </a:lnTo>
                  <a:lnTo>
                    <a:pt x="236" y="115"/>
                  </a:lnTo>
                  <a:lnTo>
                    <a:pt x="237" y="115"/>
                  </a:lnTo>
                  <a:lnTo>
                    <a:pt x="237" y="115"/>
                  </a:lnTo>
                  <a:lnTo>
                    <a:pt x="237" y="115"/>
                  </a:lnTo>
                  <a:lnTo>
                    <a:pt x="237" y="115"/>
                  </a:lnTo>
                  <a:lnTo>
                    <a:pt x="237" y="115"/>
                  </a:lnTo>
                  <a:lnTo>
                    <a:pt x="237" y="115"/>
                  </a:lnTo>
                  <a:lnTo>
                    <a:pt x="237" y="116"/>
                  </a:lnTo>
                  <a:lnTo>
                    <a:pt x="237" y="116"/>
                  </a:lnTo>
                  <a:lnTo>
                    <a:pt x="237" y="116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39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0" y="116"/>
                  </a:lnTo>
                  <a:lnTo>
                    <a:pt x="241" y="116"/>
                  </a:lnTo>
                  <a:lnTo>
                    <a:pt x="241" y="116"/>
                  </a:lnTo>
                  <a:lnTo>
                    <a:pt x="241" y="116"/>
                  </a:lnTo>
                  <a:lnTo>
                    <a:pt x="241" y="115"/>
                  </a:lnTo>
                  <a:lnTo>
                    <a:pt x="241" y="115"/>
                  </a:lnTo>
                  <a:lnTo>
                    <a:pt x="241" y="115"/>
                  </a:lnTo>
                  <a:lnTo>
                    <a:pt x="241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2" y="115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4" y="115"/>
                  </a:lnTo>
                  <a:lnTo>
                    <a:pt x="244" y="115"/>
                  </a:lnTo>
                  <a:lnTo>
                    <a:pt x="244" y="115"/>
                  </a:lnTo>
                  <a:lnTo>
                    <a:pt x="244" y="115"/>
                  </a:lnTo>
                  <a:lnTo>
                    <a:pt x="245" y="115"/>
                  </a:lnTo>
                  <a:lnTo>
                    <a:pt x="245" y="115"/>
                  </a:lnTo>
                  <a:lnTo>
                    <a:pt x="245" y="115"/>
                  </a:lnTo>
                  <a:lnTo>
                    <a:pt x="245" y="114"/>
                  </a:lnTo>
                  <a:lnTo>
                    <a:pt x="245" y="1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2" name="Freeform 58"/>
            <p:cNvSpPr>
              <a:spLocks/>
            </p:cNvSpPr>
            <p:nvPr/>
          </p:nvSpPr>
          <p:spPr bwMode="auto">
            <a:xfrm>
              <a:off x="1600" y="2186"/>
              <a:ext cx="250" cy="116"/>
            </a:xfrm>
            <a:custGeom>
              <a:avLst/>
              <a:gdLst/>
              <a:ahLst/>
              <a:cxnLst>
                <a:cxn ang="0">
                  <a:pos x="3" y="113"/>
                </a:cxn>
                <a:cxn ang="0">
                  <a:pos x="5" y="112"/>
                </a:cxn>
                <a:cxn ang="0">
                  <a:pos x="10" y="108"/>
                </a:cxn>
                <a:cxn ang="0">
                  <a:pos x="16" y="102"/>
                </a:cxn>
                <a:cxn ang="0">
                  <a:pos x="33" y="74"/>
                </a:cxn>
                <a:cxn ang="0">
                  <a:pos x="63" y="19"/>
                </a:cxn>
                <a:cxn ang="0">
                  <a:pos x="67" y="13"/>
                </a:cxn>
                <a:cxn ang="0">
                  <a:pos x="71" y="8"/>
                </a:cxn>
                <a:cxn ang="0">
                  <a:pos x="74" y="5"/>
                </a:cxn>
                <a:cxn ang="0">
                  <a:pos x="77" y="3"/>
                </a:cxn>
                <a:cxn ang="0">
                  <a:pos x="79" y="2"/>
                </a:cxn>
                <a:cxn ang="0">
                  <a:pos x="81" y="1"/>
                </a:cxn>
                <a:cxn ang="0">
                  <a:pos x="83" y="0"/>
                </a:cxn>
                <a:cxn ang="0">
                  <a:pos x="84" y="0"/>
                </a:cxn>
                <a:cxn ang="0">
                  <a:pos x="85" y="0"/>
                </a:cxn>
                <a:cxn ang="0">
                  <a:pos x="86" y="0"/>
                </a:cxn>
                <a:cxn ang="0">
                  <a:pos x="87" y="0"/>
                </a:cxn>
                <a:cxn ang="0">
                  <a:pos x="87" y="0"/>
                </a:cxn>
                <a:cxn ang="0">
                  <a:pos x="88" y="0"/>
                </a:cxn>
                <a:cxn ang="0">
                  <a:pos x="89" y="0"/>
                </a:cxn>
                <a:cxn ang="0">
                  <a:pos x="91" y="0"/>
                </a:cxn>
                <a:cxn ang="0">
                  <a:pos x="93" y="1"/>
                </a:cxn>
                <a:cxn ang="0">
                  <a:pos x="95" y="2"/>
                </a:cxn>
                <a:cxn ang="0">
                  <a:pos x="99" y="5"/>
                </a:cxn>
                <a:cxn ang="0">
                  <a:pos x="103" y="10"/>
                </a:cxn>
                <a:cxn ang="0">
                  <a:pos x="109" y="18"/>
                </a:cxn>
                <a:cxn ang="0">
                  <a:pos x="132" y="63"/>
                </a:cxn>
                <a:cxn ang="0">
                  <a:pos x="147" y="93"/>
                </a:cxn>
                <a:cxn ang="0">
                  <a:pos x="153" y="102"/>
                </a:cxn>
                <a:cxn ang="0">
                  <a:pos x="156" y="107"/>
                </a:cxn>
                <a:cxn ang="0">
                  <a:pos x="160" y="111"/>
                </a:cxn>
                <a:cxn ang="0">
                  <a:pos x="163" y="113"/>
                </a:cxn>
                <a:cxn ang="0">
                  <a:pos x="165" y="114"/>
                </a:cxn>
                <a:cxn ang="0">
                  <a:pos x="167" y="115"/>
                </a:cxn>
                <a:cxn ang="0">
                  <a:pos x="168" y="115"/>
                </a:cxn>
                <a:cxn ang="0">
                  <a:pos x="169" y="116"/>
                </a:cxn>
                <a:cxn ang="0">
                  <a:pos x="170" y="116"/>
                </a:cxn>
                <a:cxn ang="0">
                  <a:pos x="170" y="116"/>
                </a:cxn>
                <a:cxn ang="0">
                  <a:pos x="171" y="116"/>
                </a:cxn>
                <a:cxn ang="0">
                  <a:pos x="172" y="115"/>
                </a:cxn>
                <a:cxn ang="0">
                  <a:pos x="173" y="115"/>
                </a:cxn>
                <a:cxn ang="0">
                  <a:pos x="175" y="115"/>
                </a:cxn>
                <a:cxn ang="0">
                  <a:pos x="176" y="114"/>
                </a:cxn>
                <a:cxn ang="0">
                  <a:pos x="179" y="112"/>
                </a:cxn>
                <a:cxn ang="0">
                  <a:pos x="181" y="110"/>
                </a:cxn>
                <a:cxn ang="0">
                  <a:pos x="185" y="106"/>
                </a:cxn>
                <a:cxn ang="0">
                  <a:pos x="191" y="97"/>
                </a:cxn>
                <a:cxn ang="0">
                  <a:pos x="214" y="47"/>
                </a:cxn>
                <a:cxn ang="0">
                  <a:pos x="225" y="22"/>
                </a:cxn>
                <a:cxn ang="0">
                  <a:pos x="228" y="16"/>
                </a:cxn>
                <a:cxn ang="0">
                  <a:pos x="232" y="10"/>
                </a:cxn>
                <a:cxn ang="0">
                  <a:pos x="237" y="4"/>
                </a:cxn>
                <a:cxn ang="0">
                  <a:pos x="239" y="3"/>
                </a:cxn>
                <a:cxn ang="0">
                  <a:pos x="240" y="2"/>
                </a:cxn>
                <a:cxn ang="0">
                  <a:pos x="242" y="0"/>
                </a:cxn>
                <a:cxn ang="0">
                  <a:pos x="244" y="0"/>
                </a:cxn>
                <a:cxn ang="0">
                  <a:pos x="245" y="0"/>
                </a:cxn>
                <a:cxn ang="0">
                  <a:pos x="246" y="0"/>
                </a:cxn>
                <a:cxn ang="0">
                  <a:pos x="247" y="0"/>
                </a:cxn>
                <a:cxn ang="0">
                  <a:pos x="247" y="0"/>
                </a:cxn>
                <a:cxn ang="0">
                  <a:pos x="248" y="0"/>
                </a:cxn>
                <a:cxn ang="0">
                  <a:pos x="249" y="0"/>
                </a:cxn>
              </a:cxnLst>
              <a:rect l="0" t="0" r="r" b="b"/>
              <a:pathLst>
                <a:path w="250" h="116">
                  <a:moveTo>
                    <a:pt x="0" y="114"/>
                  </a:move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2" y="114"/>
                  </a:lnTo>
                  <a:lnTo>
                    <a:pt x="2" y="113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2"/>
                  </a:lnTo>
                  <a:lnTo>
                    <a:pt x="4" y="112"/>
                  </a:lnTo>
                  <a:lnTo>
                    <a:pt x="5" y="112"/>
                  </a:lnTo>
                  <a:lnTo>
                    <a:pt x="5" y="112"/>
                  </a:lnTo>
                  <a:lnTo>
                    <a:pt x="7" y="111"/>
                  </a:lnTo>
                  <a:lnTo>
                    <a:pt x="7" y="111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8" y="110"/>
                  </a:lnTo>
                  <a:lnTo>
                    <a:pt x="8" y="110"/>
                  </a:lnTo>
                  <a:lnTo>
                    <a:pt x="10" y="108"/>
                  </a:lnTo>
                  <a:lnTo>
                    <a:pt x="10" y="108"/>
                  </a:lnTo>
                  <a:lnTo>
                    <a:pt x="10" y="108"/>
                  </a:lnTo>
                  <a:lnTo>
                    <a:pt x="10" y="108"/>
                  </a:lnTo>
                  <a:lnTo>
                    <a:pt x="10" y="108"/>
                  </a:lnTo>
                  <a:lnTo>
                    <a:pt x="11" y="107"/>
                  </a:lnTo>
                  <a:lnTo>
                    <a:pt x="13" y="105"/>
                  </a:lnTo>
                  <a:lnTo>
                    <a:pt x="16" y="102"/>
                  </a:lnTo>
                  <a:lnTo>
                    <a:pt x="16" y="102"/>
                  </a:lnTo>
                  <a:lnTo>
                    <a:pt x="16" y="102"/>
                  </a:lnTo>
                  <a:lnTo>
                    <a:pt x="16" y="101"/>
                  </a:lnTo>
                  <a:lnTo>
                    <a:pt x="16" y="101"/>
                  </a:lnTo>
                  <a:lnTo>
                    <a:pt x="17" y="100"/>
                  </a:lnTo>
                  <a:lnTo>
                    <a:pt x="19" y="98"/>
                  </a:lnTo>
                  <a:lnTo>
                    <a:pt x="22" y="94"/>
                  </a:lnTo>
                  <a:lnTo>
                    <a:pt x="27" y="85"/>
                  </a:lnTo>
                  <a:lnTo>
                    <a:pt x="33" y="74"/>
                  </a:lnTo>
                  <a:lnTo>
                    <a:pt x="39" y="63"/>
                  </a:lnTo>
                  <a:lnTo>
                    <a:pt x="45" y="51"/>
                  </a:lnTo>
                  <a:lnTo>
                    <a:pt x="51" y="39"/>
                  </a:lnTo>
                  <a:lnTo>
                    <a:pt x="57" y="2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5" y="15"/>
                  </a:lnTo>
                  <a:lnTo>
                    <a:pt x="65" y="15"/>
                  </a:lnTo>
                  <a:lnTo>
                    <a:pt x="66" y="15"/>
                  </a:lnTo>
                  <a:lnTo>
                    <a:pt x="66" y="15"/>
                  </a:lnTo>
                  <a:lnTo>
                    <a:pt x="66" y="14"/>
                  </a:lnTo>
                  <a:lnTo>
                    <a:pt x="67" y="13"/>
                  </a:lnTo>
                  <a:lnTo>
                    <a:pt x="68" y="12"/>
                  </a:lnTo>
                  <a:lnTo>
                    <a:pt x="68" y="11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0" y="10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2" y="8"/>
                  </a:lnTo>
                  <a:lnTo>
                    <a:pt x="72" y="7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4"/>
                  </a:lnTo>
                  <a:lnTo>
                    <a:pt x="76" y="4"/>
                  </a:lnTo>
                  <a:lnTo>
                    <a:pt x="77" y="3"/>
                  </a:lnTo>
                  <a:lnTo>
                    <a:pt x="77" y="3"/>
                  </a:lnTo>
                  <a:lnTo>
                    <a:pt x="77" y="3"/>
                  </a:lnTo>
                  <a:lnTo>
                    <a:pt x="77" y="3"/>
                  </a:lnTo>
                  <a:lnTo>
                    <a:pt x="77" y="3"/>
                  </a:lnTo>
                  <a:lnTo>
                    <a:pt x="78" y="2"/>
                  </a:lnTo>
                  <a:lnTo>
                    <a:pt x="78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0" y="1"/>
                  </a:lnTo>
                  <a:lnTo>
                    <a:pt x="80" y="1"/>
                  </a:lnTo>
                  <a:lnTo>
                    <a:pt x="80" y="1"/>
                  </a:lnTo>
                  <a:lnTo>
                    <a:pt x="80" y="1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2" y="0"/>
                  </a:lnTo>
                  <a:lnTo>
                    <a:pt x="92" y="1"/>
                  </a:lnTo>
                  <a:lnTo>
                    <a:pt x="92" y="1"/>
                  </a:lnTo>
                  <a:lnTo>
                    <a:pt x="92" y="1"/>
                  </a:lnTo>
                  <a:lnTo>
                    <a:pt x="92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4" y="2"/>
                  </a:lnTo>
                  <a:lnTo>
                    <a:pt x="95" y="2"/>
                  </a:lnTo>
                  <a:lnTo>
                    <a:pt x="95" y="2"/>
                  </a:lnTo>
                  <a:lnTo>
                    <a:pt x="95" y="2"/>
                  </a:lnTo>
                  <a:lnTo>
                    <a:pt x="95" y="2"/>
                  </a:lnTo>
                  <a:lnTo>
                    <a:pt x="95" y="2"/>
                  </a:lnTo>
                  <a:lnTo>
                    <a:pt x="96" y="3"/>
                  </a:lnTo>
                  <a:lnTo>
                    <a:pt x="98" y="4"/>
                  </a:lnTo>
                  <a:lnTo>
                    <a:pt x="98" y="4"/>
                  </a:lnTo>
                  <a:lnTo>
                    <a:pt x="98" y="4"/>
                  </a:lnTo>
                  <a:lnTo>
                    <a:pt x="98" y="4"/>
                  </a:lnTo>
                  <a:lnTo>
                    <a:pt x="98" y="5"/>
                  </a:lnTo>
                  <a:lnTo>
                    <a:pt x="99" y="5"/>
                  </a:lnTo>
                  <a:lnTo>
                    <a:pt x="100" y="6"/>
                  </a:lnTo>
                  <a:lnTo>
                    <a:pt x="100" y="7"/>
                  </a:lnTo>
                  <a:lnTo>
                    <a:pt x="100" y="7"/>
                  </a:lnTo>
                  <a:lnTo>
                    <a:pt x="101" y="7"/>
                  </a:lnTo>
                  <a:lnTo>
                    <a:pt x="101" y="7"/>
                  </a:lnTo>
                  <a:lnTo>
                    <a:pt x="102" y="8"/>
                  </a:lnTo>
                  <a:lnTo>
                    <a:pt x="103" y="10"/>
                  </a:lnTo>
                  <a:lnTo>
                    <a:pt x="103" y="10"/>
                  </a:lnTo>
                  <a:lnTo>
                    <a:pt x="103" y="10"/>
                  </a:lnTo>
                  <a:lnTo>
                    <a:pt x="104" y="10"/>
                  </a:lnTo>
                  <a:lnTo>
                    <a:pt x="104" y="10"/>
                  </a:lnTo>
                  <a:lnTo>
                    <a:pt x="105" y="12"/>
                  </a:lnTo>
                  <a:lnTo>
                    <a:pt x="106" y="14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2" y="22"/>
                  </a:lnTo>
                  <a:lnTo>
                    <a:pt x="115" y="28"/>
                  </a:lnTo>
                  <a:lnTo>
                    <a:pt x="120" y="38"/>
                  </a:lnTo>
                  <a:lnTo>
                    <a:pt x="126" y="51"/>
                  </a:lnTo>
                  <a:lnTo>
                    <a:pt x="132" y="63"/>
                  </a:lnTo>
                  <a:lnTo>
                    <a:pt x="138" y="76"/>
                  </a:lnTo>
                  <a:lnTo>
                    <a:pt x="144" y="88"/>
                  </a:lnTo>
                  <a:lnTo>
                    <a:pt x="144" y="88"/>
                  </a:lnTo>
                  <a:lnTo>
                    <a:pt x="144" y="88"/>
                  </a:lnTo>
                  <a:lnTo>
                    <a:pt x="144" y="89"/>
                  </a:lnTo>
                  <a:lnTo>
                    <a:pt x="145" y="89"/>
                  </a:lnTo>
                  <a:lnTo>
                    <a:pt x="145" y="90"/>
                  </a:lnTo>
                  <a:lnTo>
                    <a:pt x="147" y="93"/>
                  </a:lnTo>
                  <a:lnTo>
                    <a:pt x="149" y="98"/>
                  </a:lnTo>
                  <a:lnTo>
                    <a:pt x="150" y="98"/>
                  </a:lnTo>
                  <a:lnTo>
                    <a:pt x="150" y="98"/>
                  </a:lnTo>
                  <a:lnTo>
                    <a:pt x="150" y="98"/>
                  </a:lnTo>
                  <a:lnTo>
                    <a:pt x="150" y="99"/>
                  </a:lnTo>
                  <a:lnTo>
                    <a:pt x="151" y="100"/>
                  </a:lnTo>
                  <a:lnTo>
                    <a:pt x="153" y="102"/>
                  </a:lnTo>
                  <a:lnTo>
                    <a:pt x="153" y="102"/>
                  </a:lnTo>
                  <a:lnTo>
                    <a:pt x="153" y="103"/>
                  </a:lnTo>
                  <a:lnTo>
                    <a:pt x="153" y="103"/>
                  </a:lnTo>
                  <a:lnTo>
                    <a:pt x="153" y="103"/>
                  </a:lnTo>
                  <a:lnTo>
                    <a:pt x="154" y="104"/>
                  </a:lnTo>
                  <a:lnTo>
                    <a:pt x="155" y="106"/>
                  </a:lnTo>
                  <a:lnTo>
                    <a:pt x="156" y="106"/>
                  </a:lnTo>
                  <a:lnTo>
                    <a:pt x="156" y="106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7" y="108"/>
                  </a:lnTo>
                  <a:lnTo>
                    <a:pt x="158" y="109"/>
                  </a:lnTo>
                  <a:lnTo>
                    <a:pt x="158" y="110"/>
                  </a:lnTo>
                  <a:lnTo>
                    <a:pt x="159" y="110"/>
                  </a:lnTo>
                  <a:lnTo>
                    <a:pt x="159" y="110"/>
                  </a:lnTo>
                  <a:lnTo>
                    <a:pt x="159" y="110"/>
                  </a:lnTo>
                  <a:lnTo>
                    <a:pt x="160" y="111"/>
                  </a:lnTo>
                  <a:lnTo>
                    <a:pt x="161" y="112"/>
                  </a:lnTo>
                  <a:lnTo>
                    <a:pt x="161" y="112"/>
                  </a:lnTo>
                  <a:lnTo>
                    <a:pt x="161" y="112"/>
                  </a:lnTo>
                  <a:lnTo>
                    <a:pt x="161" y="112"/>
                  </a:lnTo>
                  <a:lnTo>
                    <a:pt x="162" y="112"/>
                  </a:lnTo>
                  <a:lnTo>
                    <a:pt x="163" y="113"/>
                  </a:lnTo>
                  <a:lnTo>
                    <a:pt x="163" y="113"/>
                  </a:lnTo>
                  <a:lnTo>
                    <a:pt x="163" y="113"/>
                  </a:lnTo>
                  <a:lnTo>
                    <a:pt x="163" y="113"/>
                  </a:lnTo>
                  <a:lnTo>
                    <a:pt x="163" y="114"/>
                  </a:lnTo>
                  <a:lnTo>
                    <a:pt x="164" y="114"/>
                  </a:lnTo>
                  <a:lnTo>
                    <a:pt x="164" y="114"/>
                  </a:lnTo>
                  <a:lnTo>
                    <a:pt x="164" y="114"/>
                  </a:lnTo>
                  <a:lnTo>
                    <a:pt x="165" y="114"/>
                  </a:lnTo>
                  <a:lnTo>
                    <a:pt x="165" y="114"/>
                  </a:lnTo>
                  <a:lnTo>
                    <a:pt x="165" y="114"/>
                  </a:lnTo>
                  <a:lnTo>
                    <a:pt x="165" y="114"/>
                  </a:lnTo>
                  <a:lnTo>
                    <a:pt x="165" y="114"/>
                  </a:lnTo>
                  <a:lnTo>
                    <a:pt x="166" y="115"/>
                  </a:lnTo>
                  <a:lnTo>
                    <a:pt x="166" y="115"/>
                  </a:lnTo>
                  <a:lnTo>
                    <a:pt x="166" y="115"/>
                  </a:lnTo>
                  <a:lnTo>
                    <a:pt x="166" y="115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69" y="115"/>
                  </a:lnTo>
                  <a:lnTo>
                    <a:pt x="169" y="115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69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0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1" y="116"/>
                  </a:lnTo>
                  <a:lnTo>
                    <a:pt x="172" y="115"/>
                  </a:lnTo>
                  <a:lnTo>
                    <a:pt x="172" y="115"/>
                  </a:lnTo>
                  <a:lnTo>
                    <a:pt x="172" y="115"/>
                  </a:lnTo>
                  <a:lnTo>
                    <a:pt x="172" y="115"/>
                  </a:lnTo>
                  <a:lnTo>
                    <a:pt x="172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3" y="115"/>
                  </a:lnTo>
                  <a:lnTo>
                    <a:pt x="173" y="115"/>
                  </a:lnTo>
                  <a:lnTo>
                    <a:pt x="173" y="115"/>
                  </a:lnTo>
                  <a:lnTo>
                    <a:pt x="173" y="115"/>
                  </a:lnTo>
                  <a:lnTo>
                    <a:pt x="173" y="115"/>
                  </a:lnTo>
                  <a:lnTo>
                    <a:pt x="173" y="115"/>
                  </a:lnTo>
                  <a:lnTo>
                    <a:pt x="174" y="115"/>
                  </a:lnTo>
                  <a:lnTo>
                    <a:pt x="174" y="115"/>
                  </a:lnTo>
                  <a:lnTo>
                    <a:pt x="174" y="115"/>
                  </a:lnTo>
                  <a:lnTo>
                    <a:pt x="174" y="115"/>
                  </a:lnTo>
                  <a:lnTo>
                    <a:pt x="174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6" y="114"/>
                  </a:lnTo>
                  <a:lnTo>
                    <a:pt x="176" y="114"/>
                  </a:lnTo>
                  <a:lnTo>
                    <a:pt x="176" y="114"/>
                  </a:lnTo>
                  <a:lnTo>
                    <a:pt x="176" y="114"/>
                  </a:lnTo>
                  <a:lnTo>
                    <a:pt x="177" y="114"/>
                  </a:lnTo>
                  <a:lnTo>
                    <a:pt x="177" y="113"/>
                  </a:lnTo>
                  <a:lnTo>
                    <a:pt x="177" y="113"/>
                  </a:lnTo>
                  <a:lnTo>
                    <a:pt x="178" y="113"/>
                  </a:lnTo>
                  <a:lnTo>
                    <a:pt x="178" y="113"/>
                  </a:lnTo>
                  <a:lnTo>
                    <a:pt x="178" y="113"/>
                  </a:lnTo>
                  <a:lnTo>
                    <a:pt x="179" y="112"/>
                  </a:lnTo>
                  <a:lnTo>
                    <a:pt x="179" y="112"/>
                  </a:lnTo>
                  <a:lnTo>
                    <a:pt x="179" y="112"/>
                  </a:lnTo>
                  <a:lnTo>
                    <a:pt x="179" y="112"/>
                  </a:lnTo>
                  <a:lnTo>
                    <a:pt x="179" y="112"/>
                  </a:lnTo>
                  <a:lnTo>
                    <a:pt x="180" y="111"/>
                  </a:lnTo>
                  <a:lnTo>
                    <a:pt x="180" y="111"/>
                  </a:lnTo>
                  <a:lnTo>
                    <a:pt x="181" y="111"/>
                  </a:lnTo>
                  <a:lnTo>
                    <a:pt x="181" y="111"/>
                  </a:lnTo>
                  <a:lnTo>
                    <a:pt x="181" y="110"/>
                  </a:lnTo>
                  <a:lnTo>
                    <a:pt x="182" y="110"/>
                  </a:lnTo>
                  <a:lnTo>
                    <a:pt x="182" y="109"/>
                  </a:lnTo>
                  <a:lnTo>
                    <a:pt x="182" y="109"/>
                  </a:lnTo>
                  <a:lnTo>
                    <a:pt x="182" y="109"/>
                  </a:lnTo>
                  <a:lnTo>
                    <a:pt x="183" y="109"/>
                  </a:lnTo>
                  <a:lnTo>
                    <a:pt x="183" y="108"/>
                  </a:lnTo>
                  <a:lnTo>
                    <a:pt x="185" y="106"/>
                  </a:lnTo>
                  <a:lnTo>
                    <a:pt x="185" y="106"/>
                  </a:lnTo>
                  <a:lnTo>
                    <a:pt x="185" y="106"/>
                  </a:lnTo>
                  <a:lnTo>
                    <a:pt x="185" y="106"/>
                  </a:lnTo>
                  <a:lnTo>
                    <a:pt x="185" y="105"/>
                  </a:lnTo>
                  <a:lnTo>
                    <a:pt x="186" y="104"/>
                  </a:lnTo>
                  <a:lnTo>
                    <a:pt x="188" y="102"/>
                  </a:lnTo>
                  <a:lnTo>
                    <a:pt x="191" y="98"/>
                  </a:lnTo>
                  <a:lnTo>
                    <a:pt x="191" y="97"/>
                  </a:lnTo>
                  <a:lnTo>
                    <a:pt x="191" y="97"/>
                  </a:lnTo>
                  <a:lnTo>
                    <a:pt x="191" y="97"/>
                  </a:lnTo>
                  <a:lnTo>
                    <a:pt x="191" y="96"/>
                  </a:lnTo>
                  <a:lnTo>
                    <a:pt x="192" y="95"/>
                  </a:lnTo>
                  <a:lnTo>
                    <a:pt x="193" y="93"/>
                  </a:lnTo>
                  <a:lnTo>
                    <a:pt x="196" y="87"/>
                  </a:lnTo>
                  <a:lnTo>
                    <a:pt x="202" y="74"/>
                  </a:lnTo>
                  <a:lnTo>
                    <a:pt x="208" y="61"/>
                  </a:lnTo>
                  <a:lnTo>
                    <a:pt x="214" y="47"/>
                  </a:lnTo>
                  <a:lnTo>
                    <a:pt x="220" y="33"/>
                  </a:lnTo>
                  <a:lnTo>
                    <a:pt x="220" y="33"/>
                  </a:lnTo>
                  <a:lnTo>
                    <a:pt x="220" y="33"/>
                  </a:lnTo>
                  <a:lnTo>
                    <a:pt x="220" y="32"/>
                  </a:lnTo>
                  <a:lnTo>
                    <a:pt x="220" y="32"/>
                  </a:lnTo>
                  <a:lnTo>
                    <a:pt x="221" y="30"/>
                  </a:lnTo>
                  <a:lnTo>
                    <a:pt x="222" y="27"/>
                  </a:lnTo>
                  <a:lnTo>
                    <a:pt x="225" y="22"/>
                  </a:lnTo>
                  <a:lnTo>
                    <a:pt x="225" y="22"/>
                  </a:lnTo>
                  <a:lnTo>
                    <a:pt x="226" y="21"/>
                  </a:lnTo>
                  <a:lnTo>
                    <a:pt x="226" y="21"/>
                  </a:lnTo>
                  <a:lnTo>
                    <a:pt x="226" y="20"/>
                  </a:lnTo>
                  <a:lnTo>
                    <a:pt x="227" y="19"/>
                  </a:lnTo>
                  <a:lnTo>
                    <a:pt x="228" y="16"/>
                  </a:lnTo>
                  <a:lnTo>
                    <a:pt x="228" y="16"/>
                  </a:lnTo>
                  <a:lnTo>
                    <a:pt x="228" y="16"/>
                  </a:lnTo>
                  <a:lnTo>
                    <a:pt x="229" y="16"/>
                  </a:lnTo>
                  <a:lnTo>
                    <a:pt x="229" y="15"/>
                  </a:lnTo>
                  <a:lnTo>
                    <a:pt x="230" y="14"/>
                  </a:lnTo>
                  <a:lnTo>
                    <a:pt x="231" y="11"/>
                  </a:lnTo>
                  <a:lnTo>
                    <a:pt x="231" y="11"/>
                  </a:lnTo>
                  <a:lnTo>
                    <a:pt x="232" y="11"/>
                  </a:lnTo>
                  <a:lnTo>
                    <a:pt x="232" y="11"/>
                  </a:lnTo>
                  <a:lnTo>
                    <a:pt x="232" y="10"/>
                  </a:lnTo>
                  <a:lnTo>
                    <a:pt x="233" y="9"/>
                  </a:lnTo>
                  <a:lnTo>
                    <a:pt x="234" y="8"/>
                  </a:lnTo>
                  <a:lnTo>
                    <a:pt x="234" y="8"/>
                  </a:lnTo>
                  <a:lnTo>
                    <a:pt x="234" y="7"/>
                  </a:lnTo>
                  <a:lnTo>
                    <a:pt x="234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7" y="4"/>
                  </a:lnTo>
                  <a:lnTo>
                    <a:pt x="237" y="4"/>
                  </a:lnTo>
                  <a:lnTo>
                    <a:pt x="237" y="4"/>
                  </a:lnTo>
                  <a:lnTo>
                    <a:pt x="237" y="4"/>
                  </a:lnTo>
                  <a:lnTo>
                    <a:pt x="238" y="4"/>
                  </a:lnTo>
                  <a:lnTo>
                    <a:pt x="238" y="3"/>
                  </a:lnTo>
                  <a:lnTo>
                    <a:pt x="238" y="3"/>
                  </a:lnTo>
                  <a:lnTo>
                    <a:pt x="238" y="3"/>
                  </a:lnTo>
                  <a:lnTo>
                    <a:pt x="239" y="3"/>
                  </a:lnTo>
                  <a:lnTo>
                    <a:pt x="239" y="3"/>
                  </a:lnTo>
                  <a:lnTo>
                    <a:pt x="240" y="2"/>
                  </a:lnTo>
                  <a:lnTo>
                    <a:pt x="240" y="2"/>
                  </a:lnTo>
                  <a:lnTo>
                    <a:pt x="240" y="2"/>
                  </a:lnTo>
                  <a:lnTo>
                    <a:pt x="240" y="2"/>
                  </a:lnTo>
                  <a:lnTo>
                    <a:pt x="240" y="2"/>
                  </a:lnTo>
                  <a:lnTo>
                    <a:pt x="240" y="2"/>
                  </a:lnTo>
                  <a:lnTo>
                    <a:pt x="240" y="2"/>
                  </a:lnTo>
                  <a:lnTo>
                    <a:pt x="241" y="1"/>
                  </a:lnTo>
                  <a:lnTo>
                    <a:pt x="241" y="1"/>
                  </a:lnTo>
                  <a:lnTo>
                    <a:pt x="241" y="1"/>
                  </a:lnTo>
                  <a:lnTo>
                    <a:pt x="241" y="1"/>
                  </a:lnTo>
                  <a:lnTo>
                    <a:pt x="241" y="1"/>
                  </a:lnTo>
                  <a:lnTo>
                    <a:pt x="242" y="1"/>
                  </a:lnTo>
                  <a:lnTo>
                    <a:pt x="242" y="0"/>
                  </a:lnTo>
                  <a:lnTo>
                    <a:pt x="242" y="0"/>
                  </a:lnTo>
                  <a:lnTo>
                    <a:pt x="243" y="0"/>
                  </a:lnTo>
                  <a:lnTo>
                    <a:pt x="243" y="0"/>
                  </a:lnTo>
                  <a:lnTo>
                    <a:pt x="243" y="0"/>
                  </a:lnTo>
                  <a:lnTo>
                    <a:pt x="243" y="0"/>
                  </a:lnTo>
                  <a:lnTo>
                    <a:pt x="243" y="0"/>
                  </a:lnTo>
                  <a:lnTo>
                    <a:pt x="244" y="0"/>
                  </a:lnTo>
                  <a:lnTo>
                    <a:pt x="244" y="0"/>
                  </a:lnTo>
                  <a:lnTo>
                    <a:pt x="244" y="0"/>
                  </a:lnTo>
                  <a:lnTo>
                    <a:pt x="244" y="0"/>
                  </a:lnTo>
                  <a:lnTo>
                    <a:pt x="244" y="0"/>
                  </a:lnTo>
                  <a:lnTo>
                    <a:pt x="244" y="0"/>
                  </a:lnTo>
                  <a:lnTo>
                    <a:pt x="244" y="0"/>
                  </a:lnTo>
                  <a:lnTo>
                    <a:pt x="245" y="0"/>
                  </a:lnTo>
                  <a:lnTo>
                    <a:pt x="245" y="0"/>
                  </a:lnTo>
                  <a:lnTo>
                    <a:pt x="245" y="0"/>
                  </a:lnTo>
                  <a:lnTo>
                    <a:pt x="245" y="0"/>
                  </a:lnTo>
                  <a:lnTo>
                    <a:pt x="245" y="0"/>
                  </a:lnTo>
                  <a:lnTo>
                    <a:pt x="245" y="0"/>
                  </a:lnTo>
                  <a:lnTo>
                    <a:pt x="245" y="0"/>
                  </a:lnTo>
                  <a:lnTo>
                    <a:pt x="245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6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7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49" y="0"/>
                  </a:lnTo>
                  <a:lnTo>
                    <a:pt x="249" y="0"/>
                  </a:lnTo>
                  <a:lnTo>
                    <a:pt x="249" y="0"/>
                  </a:lnTo>
                  <a:lnTo>
                    <a:pt x="249" y="0"/>
                  </a:lnTo>
                  <a:lnTo>
                    <a:pt x="249" y="0"/>
                  </a:lnTo>
                  <a:lnTo>
                    <a:pt x="249" y="0"/>
                  </a:lnTo>
                  <a:lnTo>
                    <a:pt x="249" y="0"/>
                  </a:lnTo>
                  <a:lnTo>
                    <a:pt x="250" y="0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3" name="Freeform 59"/>
            <p:cNvSpPr>
              <a:spLocks/>
            </p:cNvSpPr>
            <p:nvPr/>
          </p:nvSpPr>
          <p:spPr bwMode="auto">
            <a:xfrm>
              <a:off x="1850" y="2186"/>
              <a:ext cx="200" cy="116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3" y="2"/>
                </a:cxn>
                <a:cxn ang="0">
                  <a:pos x="5" y="3"/>
                </a:cxn>
                <a:cxn ang="0">
                  <a:pos x="7" y="6"/>
                </a:cxn>
                <a:cxn ang="0">
                  <a:pos x="11" y="10"/>
                </a:cxn>
                <a:cxn ang="0">
                  <a:pos x="17" y="21"/>
                </a:cxn>
                <a:cxn ang="0">
                  <a:pos x="45" y="89"/>
                </a:cxn>
                <a:cxn ang="0">
                  <a:pos x="49" y="96"/>
                </a:cxn>
                <a:cxn ang="0">
                  <a:pos x="54" y="105"/>
                </a:cxn>
                <a:cxn ang="0">
                  <a:pos x="57" y="109"/>
                </a:cxn>
                <a:cxn ang="0">
                  <a:pos x="59" y="112"/>
                </a:cxn>
                <a:cxn ang="0">
                  <a:pos x="61" y="113"/>
                </a:cxn>
                <a:cxn ang="0">
                  <a:pos x="63" y="115"/>
                </a:cxn>
                <a:cxn ang="0">
                  <a:pos x="64" y="115"/>
                </a:cxn>
                <a:cxn ang="0">
                  <a:pos x="65" y="115"/>
                </a:cxn>
                <a:cxn ang="0">
                  <a:pos x="66" y="116"/>
                </a:cxn>
                <a:cxn ang="0">
                  <a:pos x="67" y="116"/>
                </a:cxn>
                <a:cxn ang="0">
                  <a:pos x="68" y="116"/>
                </a:cxn>
                <a:cxn ang="0">
                  <a:pos x="68" y="116"/>
                </a:cxn>
                <a:cxn ang="0">
                  <a:pos x="69" y="115"/>
                </a:cxn>
                <a:cxn ang="0">
                  <a:pos x="70" y="115"/>
                </a:cxn>
                <a:cxn ang="0">
                  <a:pos x="72" y="114"/>
                </a:cxn>
                <a:cxn ang="0">
                  <a:pos x="74" y="113"/>
                </a:cxn>
                <a:cxn ang="0">
                  <a:pos x="77" y="110"/>
                </a:cxn>
                <a:cxn ang="0">
                  <a:pos x="80" y="106"/>
                </a:cxn>
                <a:cxn ang="0">
                  <a:pos x="86" y="95"/>
                </a:cxn>
                <a:cxn ang="0">
                  <a:pos x="109" y="36"/>
                </a:cxn>
                <a:cxn ang="0">
                  <a:pos x="112" y="27"/>
                </a:cxn>
                <a:cxn ang="0">
                  <a:pos x="116" y="18"/>
                </a:cxn>
                <a:cxn ang="0">
                  <a:pos x="121" y="10"/>
                </a:cxn>
                <a:cxn ang="0">
                  <a:pos x="123" y="7"/>
                </a:cxn>
                <a:cxn ang="0">
                  <a:pos x="125" y="4"/>
                </a:cxn>
                <a:cxn ang="0">
                  <a:pos x="127" y="2"/>
                </a:cxn>
                <a:cxn ang="0">
                  <a:pos x="129" y="1"/>
                </a:cxn>
                <a:cxn ang="0">
                  <a:pos x="130" y="0"/>
                </a:cxn>
                <a:cxn ang="0">
                  <a:pos x="131" y="0"/>
                </a:cxn>
                <a:cxn ang="0">
                  <a:pos x="132" y="0"/>
                </a:cxn>
                <a:cxn ang="0">
                  <a:pos x="133" y="0"/>
                </a:cxn>
                <a:cxn ang="0">
                  <a:pos x="133" y="0"/>
                </a:cxn>
                <a:cxn ang="0">
                  <a:pos x="134" y="0"/>
                </a:cxn>
                <a:cxn ang="0">
                  <a:pos x="135" y="0"/>
                </a:cxn>
                <a:cxn ang="0">
                  <a:pos x="136" y="0"/>
                </a:cxn>
                <a:cxn ang="0">
                  <a:pos x="138" y="2"/>
                </a:cxn>
                <a:cxn ang="0">
                  <a:pos x="140" y="3"/>
                </a:cxn>
                <a:cxn ang="0">
                  <a:pos x="144" y="8"/>
                </a:cxn>
                <a:cxn ang="0">
                  <a:pos x="147" y="13"/>
                </a:cxn>
                <a:cxn ang="0">
                  <a:pos x="151" y="22"/>
                </a:cxn>
                <a:cxn ang="0">
                  <a:pos x="173" y="83"/>
                </a:cxn>
                <a:cxn ang="0">
                  <a:pos x="177" y="94"/>
                </a:cxn>
                <a:cxn ang="0">
                  <a:pos x="182" y="103"/>
                </a:cxn>
                <a:cxn ang="0">
                  <a:pos x="185" y="108"/>
                </a:cxn>
                <a:cxn ang="0">
                  <a:pos x="187" y="111"/>
                </a:cxn>
                <a:cxn ang="0">
                  <a:pos x="189" y="113"/>
                </a:cxn>
                <a:cxn ang="0">
                  <a:pos x="191" y="114"/>
                </a:cxn>
                <a:cxn ang="0">
                  <a:pos x="192" y="115"/>
                </a:cxn>
                <a:cxn ang="0">
                  <a:pos x="193" y="115"/>
                </a:cxn>
                <a:cxn ang="0">
                  <a:pos x="194" y="116"/>
                </a:cxn>
                <a:cxn ang="0">
                  <a:pos x="195" y="116"/>
                </a:cxn>
                <a:cxn ang="0">
                  <a:pos x="195" y="116"/>
                </a:cxn>
                <a:cxn ang="0">
                  <a:pos x="197" y="115"/>
                </a:cxn>
                <a:cxn ang="0">
                  <a:pos x="198" y="115"/>
                </a:cxn>
                <a:cxn ang="0">
                  <a:pos x="199" y="114"/>
                </a:cxn>
              </a:cxnLst>
              <a:rect l="0" t="0" r="r" b="b"/>
              <a:pathLst>
                <a:path w="200" h="11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5" y="3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5"/>
                  </a:lnTo>
                  <a:lnTo>
                    <a:pt x="7" y="6"/>
                  </a:lnTo>
                  <a:lnTo>
                    <a:pt x="7" y="6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lnTo>
                    <a:pt x="8" y="7"/>
                  </a:lnTo>
                  <a:lnTo>
                    <a:pt x="10" y="9"/>
                  </a:lnTo>
                  <a:lnTo>
                    <a:pt x="10" y="9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1" y="10"/>
                  </a:lnTo>
                  <a:lnTo>
                    <a:pt x="12" y="11"/>
                  </a:lnTo>
                  <a:lnTo>
                    <a:pt x="13" y="14"/>
                  </a:lnTo>
                  <a:lnTo>
                    <a:pt x="16" y="18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20"/>
                  </a:lnTo>
                  <a:lnTo>
                    <a:pt x="17" y="21"/>
                  </a:lnTo>
                  <a:lnTo>
                    <a:pt x="18" y="24"/>
                  </a:lnTo>
                  <a:lnTo>
                    <a:pt x="21" y="30"/>
                  </a:lnTo>
                  <a:lnTo>
                    <a:pt x="27" y="44"/>
                  </a:lnTo>
                  <a:lnTo>
                    <a:pt x="33" y="59"/>
                  </a:lnTo>
                  <a:lnTo>
                    <a:pt x="39" y="74"/>
                  </a:lnTo>
                  <a:lnTo>
                    <a:pt x="45" y="88"/>
                  </a:lnTo>
                  <a:lnTo>
                    <a:pt x="45" y="89"/>
                  </a:lnTo>
                  <a:lnTo>
                    <a:pt x="45" y="89"/>
                  </a:lnTo>
                  <a:lnTo>
                    <a:pt x="45" y="89"/>
                  </a:lnTo>
                  <a:lnTo>
                    <a:pt x="46" y="90"/>
                  </a:lnTo>
                  <a:lnTo>
                    <a:pt x="46" y="91"/>
                  </a:lnTo>
                  <a:lnTo>
                    <a:pt x="48" y="94"/>
                  </a:lnTo>
                  <a:lnTo>
                    <a:pt x="48" y="94"/>
                  </a:lnTo>
                  <a:lnTo>
                    <a:pt x="48" y="95"/>
                  </a:lnTo>
                  <a:lnTo>
                    <a:pt x="48" y="95"/>
                  </a:lnTo>
                  <a:lnTo>
                    <a:pt x="49" y="96"/>
                  </a:lnTo>
                  <a:lnTo>
                    <a:pt x="49" y="97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51" y="101"/>
                  </a:lnTo>
                  <a:lnTo>
                    <a:pt x="52" y="102"/>
                  </a:lnTo>
                  <a:lnTo>
                    <a:pt x="54" y="105"/>
                  </a:lnTo>
                  <a:lnTo>
                    <a:pt x="54" y="105"/>
                  </a:lnTo>
                  <a:lnTo>
                    <a:pt x="54" y="105"/>
                  </a:lnTo>
                  <a:lnTo>
                    <a:pt x="54" y="105"/>
                  </a:lnTo>
                  <a:lnTo>
                    <a:pt x="54" y="106"/>
                  </a:lnTo>
                  <a:lnTo>
                    <a:pt x="55" y="107"/>
                  </a:lnTo>
                  <a:lnTo>
                    <a:pt x="57" y="109"/>
                  </a:lnTo>
                  <a:lnTo>
                    <a:pt x="57" y="109"/>
                  </a:lnTo>
                  <a:lnTo>
                    <a:pt x="57" y="109"/>
                  </a:lnTo>
                  <a:lnTo>
                    <a:pt x="57" y="109"/>
                  </a:lnTo>
                  <a:lnTo>
                    <a:pt x="57" y="110"/>
                  </a:lnTo>
                  <a:lnTo>
                    <a:pt x="58" y="110"/>
                  </a:lnTo>
                  <a:lnTo>
                    <a:pt x="58" y="111"/>
                  </a:lnTo>
                  <a:lnTo>
                    <a:pt x="58" y="111"/>
                  </a:lnTo>
                  <a:lnTo>
                    <a:pt x="58" y="111"/>
                  </a:lnTo>
                  <a:lnTo>
                    <a:pt x="59" y="111"/>
                  </a:lnTo>
                  <a:lnTo>
                    <a:pt x="59" y="112"/>
                  </a:lnTo>
                  <a:lnTo>
                    <a:pt x="59" y="112"/>
                  </a:lnTo>
                  <a:lnTo>
                    <a:pt x="60" y="112"/>
                  </a:lnTo>
                  <a:lnTo>
                    <a:pt x="60" y="112"/>
                  </a:lnTo>
                  <a:lnTo>
                    <a:pt x="60" y="113"/>
                  </a:lnTo>
                  <a:lnTo>
                    <a:pt x="61" y="113"/>
                  </a:lnTo>
                  <a:lnTo>
                    <a:pt x="61" y="113"/>
                  </a:lnTo>
                  <a:lnTo>
                    <a:pt x="61" y="113"/>
                  </a:lnTo>
                  <a:lnTo>
                    <a:pt x="61" y="113"/>
                  </a:lnTo>
                  <a:lnTo>
                    <a:pt x="61" y="114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3" y="114"/>
                  </a:lnTo>
                  <a:lnTo>
                    <a:pt x="63" y="114"/>
                  </a:lnTo>
                  <a:lnTo>
                    <a:pt x="63" y="114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1" y="115"/>
                  </a:lnTo>
                  <a:lnTo>
                    <a:pt x="71" y="115"/>
                  </a:lnTo>
                  <a:lnTo>
                    <a:pt x="71" y="115"/>
                  </a:lnTo>
                  <a:lnTo>
                    <a:pt x="71" y="114"/>
                  </a:lnTo>
                  <a:lnTo>
                    <a:pt x="71" y="114"/>
                  </a:lnTo>
                  <a:lnTo>
                    <a:pt x="72" y="114"/>
                  </a:lnTo>
                  <a:lnTo>
                    <a:pt x="72" y="114"/>
                  </a:lnTo>
                  <a:lnTo>
                    <a:pt x="72" y="114"/>
                  </a:lnTo>
                  <a:lnTo>
                    <a:pt x="72" y="114"/>
                  </a:lnTo>
                  <a:lnTo>
                    <a:pt x="72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5" y="112"/>
                  </a:lnTo>
                  <a:lnTo>
                    <a:pt x="75" y="112"/>
                  </a:lnTo>
                  <a:lnTo>
                    <a:pt x="75" y="112"/>
                  </a:lnTo>
                  <a:lnTo>
                    <a:pt x="75" y="111"/>
                  </a:lnTo>
                  <a:lnTo>
                    <a:pt x="75" y="111"/>
                  </a:lnTo>
                  <a:lnTo>
                    <a:pt x="76" y="111"/>
                  </a:lnTo>
                  <a:lnTo>
                    <a:pt x="77" y="110"/>
                  </a:lnTo>
                  <a:lnTo>
                    <a:pt x="77" y="110"/>
                  </a:lnTo>
                  <a:lnTo>
                    <a:pt x="77" y="110"/>
                  </a:lnTo>
                  <a:lnTo>
                    <a:pt x="77" y="110"/>
                  </a:lnTo>
                  <a:lnTo>
                    <a:pt x="77" y="109"/>
                  </a:lnTo>
                  <a:lnTo>
                    <a:pt x="78" y="108"/>
                  </a:lnTo>
                  <a:lnTo>
                    <a:pt x="79" y="106"/>
                  </a:lnTo>
                  <a:lnTo>
                    <a:pt x="79" y="106"/>
                  </a:lnTo>
                  <a:lnTo>
                    <a:pt x="80" y="106"/>
                  </a:lnTo>
                  <a:lnTo>
                    <a:pt x="80" y="106"/>
                  </a:lnTo>
                  <a:lnTo>
                    <a:pt x="80" y="105"/>
                  </a:lnTo>
                  <a:lnTo>
                    <a:pt x="81" y="104"/>
                  </a:lnTo>
                  <a:lnTo>
                    <a:pt x="82" y="102"/>
                  </a:lnTo>
                  <a:lnTo>
                    <a:pt x="85" y="96"/>
                  </a:lnTo>
                  <a:lnTo>
                    <a:pt x="85" y="96"/>
                  </a:lnTo>
                  <a:lnTo>
                    <a:pt x="86" y="95"/>
                  </a:lnTo>
                  <a:lnTo>
                    <a:pt x="86" y="95"/>
                  </a:lnTo>
                  <a:lnTo>
                    <a:pt x="86" y="94"/>
                  </a:lnTo>
                  <a:lnTo>
                    <a:pt x="87" y="92"/>
                  </a:lnTo>
                  <a:lnTo>
                    <a:pt x="88" y="89"/>
                  </a:lnTo>
                  <a:lnTo>
                    <a:pt x="92" y="82"/>
                  </a:lnTo>
                  <a:lnTo>
                    <a:pt x="97" y="68"/>
                  </a:lnTo>
                  <a:lnTo>
                    <a:pt x="103" y="51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09" y="35"/>
                  </a:lnTo>
                  <a:lnTo>
                    <a:pt x="109" y="35"/>
                  </a:lnTo>
                  <a:lnTo>
                    <a:pt x="109" y="34"/>
                  </a:lnTo>
                  <a:lnTo>
                    <a:pt x="110" y="32"/>
                  </a:lnTo>
                  <a:lnTo>
                    <a:pt x="112" y="28"/>
                  </a:lnTo>
                  <a:lnTo>
                    <a:pt x="112" y="28"/>
                  </a:lnTo>
                  <a:lnTo>
                    <a:pt x="112" y="28"/>
                  </a:lnTo>
                  <a:lnTo>
                    <a:pt x="112" y="27"/>
                  </a:lnTo>
                  <a:lnTo>
                    <a:pt x="112" y="26"/>
                  </a:lnTo>
                  <a:lnTo>
                    <a:pt x="113" y="24"/>
                  </a:lnTo>
                  <a:lnTo>
                    <a:pt x="115" y="21"/>
                  </a:lnTo>
                  <a:lnTo>
                    <a:pt x="115" y="21"/>
                  </a:lnTo>
                  <a:lnTo>
                    <a:pt x="115" y="21"/>
                  </a:lnTo>
                  <a:lnTo>
                    <a:pt x="115" y="20"/>
                  </a:lnTo>
                  <a:lnTo>
                    <a:pt x="116" y="20"/>
                  </a:lnTo>
                  <a:lnTo>
                    <a:pt x="116" y="18"/>
                  </a:lnTo>
                  <a:lnTo>
                    <a:pt x="118" y="15"/>
                  </a:lnTo>
                  <a:lnTo>
                    <a:pt x="118" y="15"/>
                  </a:lnTo>
                  <a:lnTo>
                    <a:pt x="118" y="15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9" y="12"/>
                  </a:lnTo>
                  <a:lnTo>
                    <a:pt x="121" y="10"/>
                  </a:lnTo>
                  <a:lnTo>
                    <a:pt x="121" y="10"/>
                  </a:lnTo>
                  <a:lnTo>
                    <a:pt x="121" y="10"/>
                  </a:lnTo>
                  <a:lnTo>
                    <a:pt x="121" y="9"/>
                  </a:lnTo>
                  <a:lnTo>
                    <a:pt x="121" y="9"/>
                  </a:lnTo>
                  <a:lnTo>
                    <a:pt x="122" y="8"/>
                  </a:lnTo>
                  <a:lnTo>
                    <a:pt x="122" y="8"/>
                  </a:lnTo>
                  <a:lnTo>
                    <a:pt x="122" y="7"/>
                  </a:lnTo>
                  <a:lnTo>
                    <a:pt x="122" y="7"/>
                  </a:lnTo>
                  <a:lnTo>
                    <a:pt x="123" y="7"/>
                  </a:lnTo>
                  <a:lnTo>
                    <a:pt x="124" y="6"/>
                  </a:lnTo>
                  <a:lnTo>
                    <a:pt x="124" y="6"/>
                  </a:lnTo>
                  <a:lnTo>
                    <a:pt x="124" y="6"/>
                  </a:lnTo>
                  <a:lnTo>
                    <a:pt x="124" y="5"/>
                  </a:lnTo>
                  <a:lnTo>
                    <a:pt x="124" y="5"/>
                  </a:lnTo>
                  <a:lnTo>
                    <a:pt x="125" y="4"/>
                  </a:lnTo>
                  <a:lnTo>
                    <a:pt x="125" y="4"/>
                  </a:lnTo>
                  <a:lnTo>
                    <a:pt x="125" y="4"/>
                  </a:lnTo>
                  <a:lnTo>
                    <a:pt x="125" y="4"/>
                  </a:lnTo>
                  <a:lnTo>
                    <a:pt x="126" y="3"/>
                  </a:lnTo>
                  <a:lnTo>
                    <a:pt x="126" y="3"/>
                  </a:lnTo>
                  <a:lnTo>
                    <a:pt x="126" y="3"/>
                  </a:lnTo>
                  <a:lnTo>
                    <a:pt x="126" y="2"/>
                  </a:lnTo>
                  <a:lnTo>
                    <a:pt x="127" y="2"/>
                  </a:lnTo>
                  <a:lnTo>
                    <a:pt x="127" y="2"/>
                  </a:lnTo>
                  <a:lnTo>
                    <a:pt x="127" y="2"/>
                  </a:lnTo>
                  <a:lnTo>
                    <a:pt x="127" y="2"/>
                  </a:lnTo>
                  <a:lnTo>
                    <a:pt x="128" y="2"/>
                  </a:lnTo>
                  <a:lnTo>
                    <a:pt x="128" y="2"/>
                  </a:lnTo>
                  <a:lnTo>
                    <a:pt x="128" y="1"/>
                  </a:lnTo>
                  <a:lnTo>
                    <a:pt x="128" y="1"/>
                  </a:lnTo>
                  <a:lnTo>
                    <a:pt x="128" y="1"/>
                  </a:lnTo>
                  <a:lnTo>
                    <a:pt x="129" y="1"/>
                  </a:lnTo>
                  <a:lnTo>
                    <a:pt x="129" y="1"/>
                  </a:lnTo>
                  <a:lnTo>
                    <a:pt x="129" y="1"/>
                  </a:lnTo>
                  <a:lnTo>
                    <a:pt x="129" y="1"/>
                  </a:lnTo>
                  <a:lnTo>
                    <a:pt x="129" y="0"/>
                  </a:lnTo>
                  <a:lnTo>
                    <a:pt x="129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1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3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4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7" y="1"/>
                  </a:lnTo>
                  <a:lnTo>
                    <a:pt x="137" y="1"/>
                  </a:lnTo>
                  <a:lnTo>
                    <a:pt x="137" y="1"/>
                  </a:lnTo>
                  <a:lnTo>
                    <a:pt x="137" y="1"/>
                  </a:lnTo>
                  <a:lnTo>
                    <a:pt x="137" y="1"/>
                  </a:lnTo>
                  <a:lnTo>
                    <a:pt x="138" y="1"/>
                  </a:lnTo>
                  <a:lnTo>
                    <a:pt x="138" y="2"/>
                  </a:lnTo>
                  <a:lnTo>
                    <a:pt x="138" y="2"/>
                  </a:lnTo>
                  <a:lnTo>
                    <a:pt x="138" y="2"/>
                  </a:lnTo>
                  <a:lnTo>
                    <a:pt x="139" y="2"/>
                  </a:lnTo>
                  <a:lnTo>
                    <a:pt x="139" y="3"/>
                  </a:lnTo>
                  <a:lnTo>
                    <a:pt x="140" y="3"/>
                  </a:lnTo>
                  <a:lnTo>
                    <a:pt x="140" y="3"/>
                  </a:lnTo>
                  <a:lnTo>
                    <a:pt x="140" y="3"/>
                  </a:lnTo>
                  <a:lnTo>
                    <a:pt x="140" y="3"/>
                  </a:lnTo>
                  <a:lnTo>
                    <a:pt x="141" y="4"/>
                  </a:lnTo>
                  <a:lnTo>
                    <a:pt x="141" y="4"/>
                  </a:lnTo>
                  <a:lnTo>
                    <a:pt x="141" y="4"/>
                  </a:lnTo>
                  <a:lnTo>
                    <a:pt x="141" y="4"/>
                  </a:lnTo>
                  <a:lnTo>
                    <a:pt x="142" y="5"/>
                  </a:lnTo>
                  <a:lnTo>
                    <a:pt x="142" y="6"/>
                  </a:lnTo>
                  <a:lnTo>
                    <a:pt x="144" y="8"/>
                  </a:lnTo>
                  <a:lnTo>
                    <a:pt x="144" y="8"/>
                  </a:lnTo>
                  <a:lnTo>
                    <a:pt x="144" y="8"/>
                  </a:lnTo>
                  <a:lnTo>
                    <a:pt x="144" y="8"/>
                  </a:lnTo>
                  <a:lnTo>
                    <a:pt x="144" y="9"/>
                  </a:lnTo>
                  <a:lnTo>
                    <a:pt x="145" y="10"/>
                  </a:lnTo>
                  <a:lnTo>
                    <a:pt x="146" y="12"/>
                  </a:lnTo>
                  <a:lnTo>
                    <a:pt x="147" y="13"/>
                  </a:lnTo>
                  <a:lnTo>
                    <a:pt x="147" y="13"/>
                  </a:lnTo>
                  <a:lnTo>
                    <a:pt x="147" y="13"/>
                  </a:lnTo>
                  <a:lnTo>
                    <a:pt x="147" y="14"/>
                  </a:lnTo>
                  <a:lnTo>
                    <a:pt x="148" y="15"/>
                  </a:lnTo>
                  <a:lnTo>
                    <a:pt x="150" y="18"/>
                  </a:lnTo>
                  <a:lnTo>
                    <a:pt x="150" y="18"/>
                  </a:lnTo>
                  <a:lnTo>
                    <a:pt x="150" y="19"/>
                  </a:lnTo>
                  <a:lnTo>
                    <a:pt x="150" y="19"/>
                  </a:lnTo>
                  <a:lnTo>
                    <a:pt x="150" y="20"/>
                  </a:lnTo>
                  <a:lnTo>
                    <a:pt x="151" y="22"/>
                  </a:lnTo>
                  <a:lnTo>
                    <a:pt x="152" y="25"/>
                  </a:lnTo>
                  <a:lnTo>
                    <a:pt x="155" y="32"/>
                  </a:lnTo>
                  <a:lnTo>
                    <a:pt x="161" y="49"/>
                  </a:lnTo>
                  <a:lnTo>
                    <a:pt x="167" y="66"/>
                  </a:lnTo>
                  <a:lnTo>
                    <a:pt x="173" y="82"/>
                  </a:lnTo>
                  <a:lnTo>
                    <a:pt x="173" y="82"/>
                  </a:lnTo>
                  <a:lnTo>
                    <a:pt x="173" y="82"/>
                  </a:lnTo>
                  <a:lnTo>
                    <a:pt x="173" y="83"/>
                  </a:lnTo>
                  <a:lnTo>
                    <a:pt x="174" y="84"/>
                  </a:lnTo>
                  <a:lnTo>
                    <a:pt x="174" y="86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6" y="91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7"/>
                  </a:lnTo>
                  <a:lnTo>
                    <a:pt x="179" y="97"/>
                  </a:lnTo>
                  <a:lnTo>
                    <a:pt x="179" y="97"/>
                  </a:lnTo>
                  <a:lnTo>
                    <a:pt x="179" y="98"/>
                  </a:lnTo>
                  <a:lnTo>
                    <a:pt x="180" y="98"/>
                  </a:lnTo>
                  <a:lnTo>
                    <a:pt x="180" y="100"/>
                  </a:lnTo>
                  <a:lnTo>
                    <a:pt x="182" y="103"/>
                  </a:lnTo>
                  <a:lnTo>
                    <a:pt x="182" y="103"/>
                  </a:lnTo>
                  <a:lnTo>
                    <a:pt x="182" y="103"/>
                  </a:lnTo>
                  <a:lnTo>
                    <a:pt x="182" y="103"/>
                  </a:lnTo>
                  <a:lnTo>
                    <a:pt x="182" y="104"/>
                  </a:lnTo>
                  <a:lnTo>
                    <a:pt x="183" y="105"/>
                  </a:lnTo>
                  <a:lnTo>
                    <a:pt x="185" y="108"/>
                  </a:lnTo>
                  <a:lnTo>
                    <a:pt x="185" y="108"/>
                  </a:lnTo>
                  <a:lnTo>
                    <a:pt x="185" y="108"/>
                  </a:lnTo>
                  <a:lnTo>
                    <a:pt x="185" y="108"/>
                  </a:lnTo>
                  <a:lnTo>
                    <a:pt x="185" y="108"/>
                  </a:lnTo>
                  <a:lnTo>
                    <a:pt x="186" y="110"/>
                  </a:lnTo>
                  <a:lnTo>
                    <a:pt x="186" y="110"/>
                  </a:lnTo>
                  <a:lnTo>
                    <a:pt x="186" y="110"/>
                  </a:lnTo>
                  <a:lnTo>
                    <a:pt x="186" y="110"/>
                  </a:lnTo>
                  <a:lnTo>
                    <a:pt x="187" y="110"/>
                  </a:lnTo>
                  <a:lnTo>
                    <a:pt x="187" y="111"/>
                  </a:lnTo>
                  <a:lnTo>
                    <a:pt x="187" y="111"/>
                  </a:lnTo>
                  <a:lnTo>
                    <a:pt x="187" y="111"/>
                  </a:lnTo>
                  <a:lnTo>
                    <a:pt x="188" y="112"/>
                  </a:lnTo>
                  <a:lnTo>
                    <a:pt x="188" y="112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90" y="114"/>
                  </a:lnTo>
                  <a:lnTo>
                    <a:pt x="190" y="114"/>
                  </a:lnTo>
                  <a:lnTo>
                    <a:pt x="190" y="114"/>
                  </a:lnTo>
                  <a:lnTo>
                    <a:pt x="190" y="114"/>
                  </a:lnTo>
                  <a:lnTo>
                    <a:pt x="191" y="114"/>
                  </a:lnTo>
                  <a:lnTo>
                    <a:pt x="191" y="114"/>
                  </a:lnTo>
                  <a:lnTo>
                    <a:pt x="191" y="114"/>
                  </a:lnTo>
                  <a:lnTo>
                    <a:pt x="191" y="114"/>
                  </a:lnTo>
                  <a:lnTo>
                    <a:pt x="191" y="115"/>
                  </a:lnTo>
                  <a:lnTo>
                    <a:pt x="192" y="115"/>
                  </a:lnTo>
                  <a:lnTo>
                    <a:pt x="192" y="115"/>
                  </a:lnTo>
                  <a:lnTo>
                    <a:pt x="192" y="115"/>
                  </a:lnTo>
                  <a:lnTo>
                    <a:pt x="192" y="115"/>
                  </a:lnTo>
                  <a:lnTo>
                    <a:pt x="192" y="115"/>
                  </a:lnTo>
                  <a:lnTo>
                    <a:pt x="192" y="115"/>
                  </a:lnTo>
                  <a:lnTo>
                    <a:pt x="192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3" y="115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4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5" y="116"/>
                  </a:lnTo>
                  <a:lnTo>
                    <a:pt x="196" y="116"/>
                  </a:lnTo>
                  <a:lnTo>
                    <a:pt x="196" y="116"/>
                  </a:lnTo>
                  <a:lnTo>
                    <a:pt x="196" y="116"/>
                  </a:lnTo>
                  <a:lnTo>
                    <a:pt x="196" y="115"/>
                  </a:lnTo>
                  <a:lnTo>
                    <a:pt x="196" y="115"/>
                  </a:lnTo>
                  <a:lnTo>
                    <a:pt x="196" y="115"/>
                  </a:lnTo>
                  <a:lnTo>
                    <a:pt x="196" y="115"/>
                  </a:lnTo>
                  <a:lnTo>
                    <a:pt x="197" y="115"/>
                  </a:lnTo>
                  <a:lnTo>
                    <a:pt x="197" y="115"/>
                  </a:lnTo>
                  <a:lnTo>
                    <a:pt x="197" y="115"/>
                  </a:lnTo>
                  <a:lnTo>
                    <a:pt x="197" y="115"/>
                  </a:lnTo>
                  <a:lnTo>
                    <a:pt x="197" y="115"/>
                  </a:lnTo>
                  <a:lnTo>
                    <a:pt x="197" y="115"/>
                  </a:lnTo>
                  <a:lnTo>
                    <a:pt x="197" y="115"/>
                  </a:lnTo>
                  <a:lnTo>
                    <a:pt x="197" y="115"/>
                  </a:lnTo>
                  <a:lnTo>
                    <a:pt x="198" y="115"/>
                  </a:lnTo>
                  <a:lnTo>
                    <a:pt x="198" y="115"/>
                  </a:lnTo>
                  <a:lnTo>
                    <a:pt x="198" y="115"/>
                  </a:lnTo>
                  <a:lnTo>
                    <a:pt x="198" y="115"/>
                  </a:lnTo>
                  <a:lnTo>
                    <a:pt x="198" y="114"/>
                  </a:lnTo>
                  <a:lnTo>
                    <a:pt x="199" y="114"/>
                  </a:lnTo>
                  <a:lnTo>
                    <a:pt x="199" y="114"/>
                  </a:lnTo>
                  <a:lnTo>
                    <a:pt x="199" y="114"/>
                  </a:lnTo>
                  <a:lnTo>
                    <a:pt x="199" y="114"/>
                  </a:lnTo>
                  <a:lnTo>
                    <a:pt x="199" y="114"/>
                  </a:lnTo>
                  <a:lnTo>
                    <a:pt x="199" y="114"/>
                  </a:lnTo>
                  <a:lnTo>
                    <a:pt x="200" y="114"/>
                  </a:lnTo>
                  <a:lnTo>
                    <a:pt x="200" y="1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4" name="Freeform 60"/>
            <p:cNvSpPr>
              <a:spLocks/>
            </p:cNvSpPr>
            <p:nvPr/>
          </p:nvSpPr>
          <p:spPr bwMode="auto">
            <a:xfrm>
              <a:off x="2050" y="2186"/>
              <a:ext cx="194" cy="116"/>
            </a:xfrm>
            <a:custGeom>
              <a:avLst/>
              <a:gdLst/>
              <a:ahLst/>
              <a:cxnLst>
                <a:cxn ang="0">
                  <a:pos x="2" y="112"/>
                </a:cxn>
                <a:cxn ang="0">
                  <a:pos x="3" y="109"/>
                </a:cxn>
                <a:cxn ang="0">
                  <a:pos x="8" y="102"/>
                </a:cxn>
                <a:cxn ang="0">
                  <a:pos x="13" y="89"/>
                </a:cxn>
                <a:cxn ang="0">
                  <a:pos x="31" y="38"/>
                </a:cxn>
                <a:cxn ang="0">
                  <a:pos x="34" y="29"/>
                </a:cxn>
                <a:cxn ang="0">
                  <a:pos x="37" y="20"/>
                </a:cxn>
                <a:cxn ang="0">
                  <a:pos x="43" y="9"/>
                </a:cxn>
                <a:cxn ang="0">
                  <a:pos x="44" y="6"/>
                </a:cxn>
                <a:cxn ang="0">
                  <a:pos x="47" y="3"/>
                </a:cxn>
                <a:cxn ang="0">
                  <a:pos x="49" y="1"/>
                </a:cxn>
                <a:cxn ang="0">
                  <a:pos x="50" y="0"/>
                </a:cxn>
                <a:cxn ang="0">
                  <a:pos x="51" y="0"/>
                </a:cxn>
                <a:cxn ang="0">
                  <a:pos x="52" y="0"/>
                </a:cxn>
                <a:cxn ang="0">
                  <a:pos x="53" y="0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55" y="0"/>
                </a:cxn>
                <a:cxn ang="0">
                  <a:pos x="56" y="1"/>
                </a:cxn>
                <a:cxn ang="0">
                  <a:pos x="58" y="2"/>
                </a:cxn>
                <a:cxn ang="0">
                  <a:pos x="60" y="4"/>
                </a:cxn>
                <a:cxn ang="0">
                  <a:pos x="62" y="7"/>
                </a:cxn>
                <a:cxn ang="0">
                  <a:pos x="66" y="13"/>
                </a:cxn>
                <a:cxn ang="0">
                  <a:pos x="72" y="28"/>
                </a:cxn>
                <a:cxn ang="0">
                  <a:pos x="89" y="84"/>
                </a:cxn>
                <a:cxn ang="0">
                  <a:pos x="92" y="92"/>
                </a:cxn>
                <a:cxn ang="0">
                  <a:pos x="96" y="102"/>
                </a:cxn>
                <a:cxn ang="0">
                  <a:pos x="98" y="106"/>
                </a:cxn>
                <a:cxn ang="0">
                  <a:pos x="101" y="110"/>
                </a:cxn>
                <a:cxn ang="0">
                  <a:pos x="103" y="113"/>
                </a:cxn>
                <a:cxn ang="0">
                  <a:pos x="105" y="114"/>
                </a:cxn>
                <a:cxn ang="0">
                  <a:pos x="106" y="115"/>
                </a:cxn>
                <a:cxn ang="0">
                  <a:pos x="107" y="115"/>
                </a:cxn>
                <a:cxn ang="0">
                  <a:pos x="107" y="116"/>
                </a:cxn>
                <a:cxn ang="0">
                  <a:pos x="108" y="116"/>
                </a:cxn>
                <a:cxn ang="0">
                  <a:pos x="109" y="116"/>
                </a:cxn>
                <a:cxn ang="0">
                  <a:pos x="110" y="115"/>
                </a:cxn>
                <a:cxn ang="0">
                  <a:pos x="111" y="115"/>
                </a:cxn>
                <a:cxn ang="0">
                  <a:pos x="113" y="114"/>
                </a:cxn>
                <a:cxn ang="0">
                  <a:pos x="114" y="112"/>
                </a:cxn>
                <a:cxn ang="0">
                  <a:pos x="116" y="109"/>
                </a:cxn>
                <a:cxn ang="0">
                  <a:pos x="121" y="100"/>
                </a:cxn>
                <a:cxn ang="0">
                  <a:pos x="124" y="92"/>
                </a:cxn>
                <a:cxn ang="0">
                  <a:pos x="141" y="36"/>
                </a:cxn>
                <a:cxn ang="0">
                  <a:pos x="145" y="25"/>
                </a:cxn>
                <a:cxn ang="0">
                  <a:pos x="149" y="15"/>
                </a:cxn>
                <a:cxn ang="0">
                  <a:pos x="153" y="6"/>
                </a:cxn>
                <a:cxn ang="0">
                  <a:pos x="155" y="3"/>
                </a:cxn>
                <a:cxn ang="0">
                  <a:pos x="157" y="1"/>
                </a:cxn>
                <a:cxn ang="0">
                  <a:pos x="158" y="0"/>
                </a:cxn>
                <a:cxn ang="0">
                  <a:pos x="159" y="0"/>
                </a:cxn>
                <a:cxn ang="0">
                  <a:pos x="160" y="0"/>
                </a:cxn>
                <a:cxn ang="0">
                  <a:pos x="161" y="0"/>
                </a:cxn>
                <a:cxn ang="0">
                  <a:pos x="162" y="0"/>
                </a:cxn>
                <a:cxn ang="0">
                  <a:pos x="162" y="0"/>
                </a:cxn>
                <a:cxn ang="0">
                  <a:pos x="164" y="0"/>
                </a:cxn>
                <a:cxn ang="0">
                  <a:pos x="165" y="2"/>
                </a:cxn>
                <a:cxn ang="0">
                  <a:pos x="167" y="4"/>
                </a:cxn>
                <a:cxn ang="0">
                  <a:pos x="171" y="10"/>
                </a:cxn>
                <a:cxn ang="0">
                  <a:pos x="174" y="18"/>
                </a:cxn>
                <a:cxn ang="0">
                  <a:pos x="178" y="29"/>
                </a:cxn>
                <a:cxn ang="0">
                  <a:pos x="189" y="69"/>
                </a:cxn>
              </a:cxnLst>
              <a:rect l="0" t="0" r="r" b="b"/>
              <a:pathLst>
                <a:path w="194" h="116">
                  <a:moveTo>
                    <a:pt x="0" y="114"/>
                  </a:moveTo>
                  <a:lnTo>
                    <a:pt x="0" y="113"/>
                  </a:lnTo>
                  <a:lnTo>
                    <a:pt x="0" y="113"/>
                  </a:lnTo>
                  <a:lnTo>
                    <a:pt x="0" y="113"/>
                  </a:lnTo>
                  <a:lnTo>
                    <a:pt x="0" y="113"/>
                  </a:lnTo>
                  <a:lnTo>
                    <a:pt x="1" y="113"/>
                  </a:lnTo>
                  <a:lnTo>
                    <a:pt x="1" y="112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11"/>
                  </a:lnTo>
                  <a:lnTo>
                    <a:pt x="3" y="110"/>
                  </a:lnTo>
                  <a:lnTo>
                    <a:pt x="3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4" y="109"/>
                  </a:lnTo>
                  <a:lnTo>
                    <a:pt x="5" y="108"/>
                  </a:lnTo>
                  <a:lnTo>
                    <a:pt x="5" y="108"/>
                  </a:lnTo>
                  <a:lnTo>
                    <a:pt x="5" y="108"/>
                  </a:lnTo>
                  <a:lnTo>
                    <a:pt x="5" y="107"/>
                  </a:lnTo>
                  <a:lnTo>
                    <a:pt x="5" y="107"/>
                  </a:lnTo>
                  <a:lnTo>
                    <a:pt x="6" y="105"/>
                  </a:lnTo>
                  <a:lnTo>
                    <a:pt x="8" y="102"/>
                  </a:lnTo>
                  <a:lnTo>
                    <a:pt x="8" y="102"/>
                  </a:lnTo>
                  <a:lnTo>
                    <a:pt x="8" y="102"/>
                  </a:lnTo>
                  <a:lnTo>
                    <a:pt x="8" y="102"/>
                  </a:lnTo>
                  <a:lnTo>
                    <a:pt x="8" y="101"/>
                  </a:lnTo>
                  <a:lnTo>
                    <a:pt x="9" y="100"/>
                  </a:lnTo>
                  <a:lnTo>
                    <a:pt x="11" y="96"/>
                  </a:lnTo>
                  <a:lnTo>
                    <a:pt x="13" y="90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5" y="86"/>
                  </a:lnTo>
                  <a:lnTo>
                    <a:pt x="16" y="82"/>
                  </a:lnTo>
                  <a:lnTo>
                    <a:pt x="19" y="74"/>
                  </a:lnTo>
                  <a:lnTo>
                    <a:pt x="25" y="56"/>
                  </a:lnTo>
                  <a:lnTo>
                    <a:pt x="31" y="38"/>
                  </a:lnTo>
                  <a:lnTo>
                    <a:pt x="31" y="38"/>
                  </a:lnTo>
                  <a:lnTo>
                    <a:pt x="31" y="38"/>
                  </a:lnTo>
                  <a:lnTo>
                    <a:pt x="31" y="37"/>
                  </a:lnTo>
                  <a:lnTo>
                    <a:pt x="31" y="36"/>
                  </a:lnTo>
                  <a:lnTo>
                    <a:pt x="32" y="34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4" y="29"/>
                  </a:lnTo>
                  <a:lnTo>
                    <a:pt x="34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8" y="18"/>
                  </a:lnTo>
                  <a:lnTo>
                    <a:pt x="40" y="15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40" y="13"/>
                  </a:lnTo>
                  <a:lnTo>
                    <a:pt x="41" y="12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8"/>
                  </a:lnTo>
                  <a:lnTo>
                    <a:pt x="43" y="8"/>
                  </a:lnTo>
                  <a:lnTo>
                    <a:pt x="44" y="7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5" y="6"/>
                  </a:lnTo>
                  <a:lnTo>
                    <a:pt x="45" y="5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50" y="1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9" y="2"/>
                  </a:lnTo>
                  <a:lnTo>
                    <a:pt x="59" y="2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5"/>
                  </a:lnTo>
                  <a:lnTo>
                    <a:pt x="61" y="6"/>
                  </a:lnTo>
                  <a:lnTo>
                    <a:pt x="61" y="6"/>
                  </a:lnTo>
                  <a:lnTo>
                    <a:pt x="61" y="6"/>
                  </a:lnTo>
                  <a:lnTo>
                    <a:pt x="62" y="6"/>
                  </a:lnTo>
                  <a:lnTo>
                    <a:pt x="62" y="7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3" y="9"/>
                  </a:lnTo>
                  <a:lnTo>
                    <a:pt x="64" y="10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6" y="14"/>
                  </a:lnTo>
                  <a:lnTo>
                    <a:pt x="66" y="15"/>
                  </a:lnTo>
                  <a:lnTo>
                    <a:pt x="67" y="16"/>
                  </a:lnTo>
                  <a:lnTo>
                    <a:pt x="68" y="20"/>
                  </a:lnTo>
                  <a:lnTo>
                    <a:pt x="71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3" y="32"/>
                  </a:lnTo>
                  <a:lnTo>
                    <a:pt x="74" y="36"/>
                  </a:lnTo>
                  <a:lnTo>
                    <a:pt x="77" y="45"/>
                  </a:lnTo>
                  <a:lnTo>
                    <a:pt x="83" y="65"/>
                  </a:lnTo>
                  <a:lnTo>
                    <a:pt x="89" y="84"/>
                  </a:lnTo>
                  <a:lnTo>
                    <a:pt x="89" y="84"/>
                  </a:lnTo>
                  <a:lnTo>
                    <a:pt x="89" y="84"/>
                  </a:lnTo>
                  <a:lnTo>
                    <a:pt x="89" y="84"/>
                  </a:lnTo>
                  <a:lnTo>
                    <a:pt x="90" y="86"/>
                  </a:lnTo>
                  <a:lnTo>
                    <a:pt x="91" y="88"/>
                  </a:lnTo>
                  <a:lnTo>
                    <a:pt x="92" y="91"/>
                  </a:lnTo>
                  <a:lnTo>
                    <a:pt x="92" y="92"/>
                  </a:lnTo>
                  <a:lnTo>
                    <a:pt x="92" y="92"/>
                  </a:lnTo>
                  <a:lnTo>
                    <a:pt x="92" y="92"/>
                  </a:lnTo>
                  <a:lnTo>
                    <a:pt x="93" y="93"/>
                  </a:lnTo>
                  <a:lnTo>
                    <a:pt x="93" y="95"/>
                  </a:lnTo>
                  <a:lnTo>
                    <a:pt x="95" y="98"/>
                  </a:lnTo>
                  <a:lnTo>
                    <a:pt x="95" y="99"/>
                  </a:lnTo>
                  <a:lnTo>
                    <a:pt x="95" y="99"/>
                  </a:lnTo>
                  <a:lnTo>
                    <a:pt x="95" y="99"/>
                  </a:lnTo>
                  <a:lnTo>
                    <a:pt x="95" y="100"/>
                  </a:lnTo>
                  <a:lnTo>
                    <a:pt x="96" y="102"/>
                  </a:lnTo>
                  <a:lnTo>
                    <a:pt x="96" y="102"/>
                  </a:lnTo>
                  <a:lnTo>
                    <a:pt x="96" y="102"/>
                  </a:lnTo>
                  <a:lnTo>
                    <a:pt x="97" y="103"/>
                  </a:lnTo>
                  <a:lnTo>
                    <a:pt x="97" y="104"/>
                  </a:lnTo>
                  <a:lnTo>
                    <a:pt x="98" y="105"/>
                  </a:lnTo>
                  <a:lnTo>
                    <a:pt x="98" y="105"/>
                  </a:lnTo>
                  <a:lnTo>
                    <a:pt x="98" y="105"/>
                  </a:lnTo>
                  <a:lnTo>
                    <a:pt x="98" y="106"/>
                  </a:lnTo>
                  <a:lnTo>
                    <a:pt x="99" y="106"/>
                  </a:lnTo>
                  <a:lnTo>
                    <a:pt x="99" y="108"/>
                  </a:lnTo>
                  <a:lnTo>
                    <a:pt x="99" y="108"/>
                  </a:lnTo>
                  <a:lnTo>
                    <a:pt x="99" y="108"/>
                  </a:lnTo>
                  <a:lnTo>
                    <a:pt x="100" y="108"/>
                  </a:lnTo>
                  <a:lnTo>
                    <a:pt x="100" y="109"/>
                  </a:lnTo>
                  <a:lnTo>
                    <a:pt x="101" y="110"/>
                  </a:lnTo>
                  <a:lnTo>
                    <a:pt x="101" y="110"/>
                  </a:lnTo>
                  <a:lnTo>
                    <a:pt x="101" y="110"/>
                  </a:lnTo>
                  <a:lnTo>
                    <a:pt x="101" y="110"/>
                  </a:lnTo>
                  <a:lnTo>
                    <a:pt x="101" y="111"/>
                  </a:lnTo>
                  <a:lnTo>
                    <a:pt x="102" y="112"/>
                  </a:lnTo>
                  <a:lnTo>
                    <a:pt x="102" y="112"/>
                  </a:lnTo>
                  <a:lnTo>
                    <a:pt x="102" y="112"/>
                  </a:lnTo>
                  <a:lnTo>
                    <a:pt x="103" y="112"/>
                  </a:lnTo>
                  <a:lnTo>
                    <a:pt x="103" y="113"/>
                  </a:lnTo>
                  <a:lnTo>
                    <a:pt x="103" y="113"/>
                  </a:lnTo>
                  <a:lnTo>
                    <a:pt x="104" y="114"/>
                  </a:lnTo>
                  <a:lnTo>
                    <a:pt x="104" y="114"/>
                  </a:lnTo>
                  <a:lnTo>
                    <a:pt x="104" y="114"/>
                  </a:lnTo>
                  <a:lnTo>
                    <a:pt x="104" y="114"/>
                  </a:lnTo>
                  <a:lnTo>
                    <a:pt x="104" y="114"/>
                  </a:lnTo>
                  <a:lnTo>
                    <a:pt x="104" y="114"/>
                  </a:lnTo>
                  <a:lnTo>
                    <a:pt x="105" y="114"/>
                  </a:lnTo>
                  <a:lnTo>
                    <a:pt x="105" y="114"/>
                  </a:lnTo>
                  <a:lnTo>
                    <a:pt x="105" y="114"/>
                  </a:lnTo>
                  <a:lnTo>
                    <a:pt x="105" y="115"/>
                  </a:lnTo>
                  <a:lnTo>
                    <a:pt x="105" y="115"/>
                  </a:lnTo>
                  <a:lnTo>
                    <a:pt x="105" y="115"/>
                  </a:lnTo>
                  <a:lnTo>
                    <a:pt x="105" y="115"/>
                  </a:lnTo>
                  <a:lnTo>
                    <a:pt x="106" y="115"/>
                  </a:lnTo>
                  <a:lnTo>
                    <a:pt x="106" y="115"/>
                  </a:lnTo>
                  <a:lnTo>
                    <a:pt x="106" y="115"/>
                  </a:lnTo>
                  <a:lnTo>
                    <a:pt x="106" y="115"/>
                  </a:lnTo>
                  <a:lnTo>
                    <a:pt x="106" y="115"/>
                  </a:lnTo>
                  <a:lnTo>
                    <a:pt x="106" y="115"/>
                  </a:lnTo>
                  <a:lnTo>
                    <a:pt x="106" y="115"/>
                  </a:lnTo>
                  <a:lnTo>
                    <a:pt x="106" y="115"/>
                  </a:lnTo>
                  <a:lnTo>
                    <a:pt x="107" y="115"/>
                  </a:lnTo>
                  <a:lnTo>
                    <a:pt x="107" y="115"/>
                  </a:lnTo>
                  <a:lnTo>
                    <a:pt x="107" y="115"/>
                  </a:lnTo>
                  <a:lnTo>
                    <a:pt x="107" y="115"/>
                  </a:lnTo>
                  <a:lnTo>
                    <a:pt x="107" y="115"/>
                  </a:lnTo>
                  <a:lnTo>
                    <a:pt x="107" y="115"/>
                  </a:lnTo>
                  <a:lnTo>
                    <a:pt x="107" y="115"/>
                  </a:lnTo>
                  <a:lnTo>
                    <a:pt x="107" y="116"/>
                  </a:lnTo>
                  <a:lnTo>
                    <a:pt x="107" y="116"/>
                  </a:lnTo>
                  <a:lnTo>
                    <a:pt x="107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8" y="116"/>
                  </a:lnTo>
                  <a:lnTo>
                    <a:pt x="109" y="116"/>
                  </a:lnTo>
                  <a:lnTo>
                    <a:pt x="109" y="116"/>
                  </a:lnTo>
                  <a:lnTo>
                    <a:pt x="109" y="116"/>
                  </a:lnTo>
                  <a:lnTo>
                    <a:pt x="109" y="116"/>
                  </a:lnTo>
                  <a:lnTo>
                    <a:pt x="109" y="116"/>
                  </a:lnTo>
                  <a:lnTo>
                    <a:pt x="109" y="116"/>
                  </a:lnTo>
                  <a:lnTo>
                    <a:pt x="109" y="116"/>
                  </a:lnTo>
                  <a:lnTo>
                    <a:pt x="109" y="116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3" y="114"/>
                  </a:lnTo>
                  <a:lnTo>
                    <a:pt x="113" y="114"/>
                  </a:lnTo>
                  <a:lnTo>
                    <a:pt x="113" y="114"/>
                  </a:lnTo>
                  <a:lnTo>
                    <a:pt x="113" y="113"/>
                  </a:lnTo>
                  <a:lnTo>
                    <a:pt x="113" y="113"/>
                  </a:lnTo>
                  <a:lnTo>
                    <a:pt x="113" y="113"/>
                  </a:lnTo>
                  <a:lnTo>
                    <a:pt x="113" y="113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5" y="110"/>
                  </a:lnTo>
                  <a:lnTo>
                    <a:pt x="116" y="110"/>
                  </a:lnTo>
                  <a:lnTo>
                    <a:pt x="116" y="110"/>
                  </a:lnTo>
                  <a:lnTo>
                    <a:pt x="116" y="109"/>
                  </a:lnTo>
                  <a:lnTo>
                    <a:pt x="117" y="108"/>
                  </a:lnTo>
                  <a:lnTo>
                    <a:pt x="118" y="106"/>
                  </a:lnTo>
                  <a:lnTo>
                    <a:pt x="119" y="105"/>
                  </a:lnTo>
                  <a:lnTo>
                    <a:pt x="119" y="105"/>
                  </a:lnTo>
                  <a:lnTo>
                    <a:pt x="119" y="105"/>
                  </a:lnTo>
                  <a:lnTo>
                    <a:pt x="119" y="104"/>
                  </a:lnTo>
                  <a:lnTo>
                    <a:pt x="120" y="103"/>
                  </a:lnTo>
                  <a:lnTo>
                    <a:pt x="121" y="100"/>
                  </a:lnTo>
                  <a:lnTo>
                    <a:pt x="121" y="99"/>
                  </a:lnTo>
                  <a:lnTo>
                    <a:pt x="121" y="99"/>
                  </a:lnTo>
                  <a:lnTo>
                    <a:pt x="121" y="99"/>
                  </a:lnTo>
                  <a:lnTo>
                    <a:pt x="122" y="98"/>
                  </a:lnTo>
                  <a:lnTo>
                    <a:pt x="123" y="96"/>
                  </a:lnTo>
                  <a:lnTo>
                    <a:pt x="124" y="92"/>
                  </a:lnTo>
                  <a:lnTo>
                    <a:pt x="124" y="92"/>
                  </a:lnTo>
                  <a:lnTo>
                    <a:pt x="124" y="92"/>
                  </a:lnTo>
                  <a:lnTo>
                    <a:pt x="124" y="91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7" y="84"/>
                  </a:lnTo>
                  <a:lnTo>
                    <a:pt x="130" y="74"/>
                  </a:lnTo>
                  <a:lnTo>
                    <a:pt x="136" y="54"/>
                  </a:lnTo>
                  <a:lnTo>
                    <a:pt x="141" y="36"/>
                  </a:lnTo>
                  <a:lnTo>
                    <a:pt x="141" y="36"/>
                  </a:lnTo>
                  <a:lnTo>
                    <a:pt x="141" y="35"/>
                  </a:lnTo>
                  <a:lnTo>
                    <a:pt x="142" y="35"/>
                  </a:lnTo>
                  <a:lnTo>
                    <a:pt x="142" y="33"/>
                  </a:lnTo>
                  <a:lnTo>
                    <a:pt x="143" y="31"/>
                  </a:lnTo>
                  <a:lnTo>
                    <a:pt x="144" y="26"/>
                  </a:lnTo>
                  <a:lnTo>
                    <a:pt x="144" y="26"/>
                  </a:lnTo>
                  <a:lnTo>
                    <a:pt x="144" y="26"/>
                  </a:lnTo>
                  <a:lnTo>
                    <a:pt x="145" y="25"/>
                  </a:lnTo>
                  <a:lnTo>
                    <a:pt x="145" y="24"/>
                  </a:lnTo>
                  <a:lnTo>
                    <a:pt x="146" y="22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8" y="18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49" y="15"/>
                  </a:lnTo>
                  <a:lnTo>
                    <a:pt x="150" y="12"/>
                  </a:lnTo>
                  <a:lnTo>
                    <a:pt x="150" y="11"/>
                  </a:lnTo>
                  <a:lnTo>
                    <a:pt x="150" y="11"/>
                  </a:lnTo>
                  <a:lnTo>
                    <a:pt x="150" y="11"/>
                  </a:lnTo>
                  <a:lnTo>
                    <a:pt x="151" y="10"/>
                  </a:lnTo>
                  <a:lnTo>
                    <a:pt x="152" y="9"/>
                  </a:lnTo>
                  <a:lnTo>
                    <a:pt x="153" y="6"/>
                  </a:lnTo>
                  <a:lnTo>
                    <a:pt x="153" y="6"/>
                  </a:lnTo>
                  <a:lnTo>
                    <a:pt x="153" y="6"/>
                  </a:lnTo>
                  <a:lnTo>
                    <a:pt x="153" y="6"/>
                  </a:lnTo>
                  <a:lnTo>
                    <a:pt x="154" y="5"/>
                  </a:lnTo>
                  <a:lnTo>
                    <a:pt x="154" y="4"/>
                  </a:lnTo>
                  <a:lnTo>
                    <a:pt x="155" y="4"/>
                  </a:lnTo>
                  <a:lnTo>
                    <a:pt x="155" y="4"/>
                  </a:lnTo>
                  <a:lnTo>
                    <a:pt x="155" y="4"/>
                  </a:lnTo>
                  <a:lnTo>
                    <a:pt x="155" y="3"/>
                  </a:lnTo>
                  <a:lnTo>
                    <a:pt x="156" y="2"/>
                  </a:lnTo>
                  <a:lnTo>
                    <a:pt x="156" y="2"/>
                  </a:lnTo>
                  <a:lnTo>
                    <a:pt x="156" y="2"/>
                  </a:lnTo>
                  <a:lnTo>
                    <a:pt x="156" y="2"/>
                  </a:lnTo>
                  <a:lnTo>
                    <a:pt x="157" y="1"/>
                  </a:lnTo>
                  <a:lnTo>
                    <a:pt x="157" y="1"/>
                  </a:lnTo>
                  <a:lnTo>
                    <a:pt x="157" y="1"/>
                  </a:lnTo>
                  <a:lnTo>
                    <a:pt x="157" y="1"/>
                  </a:lnTo>
                  <a:lnTo>
                    <a:pt x="158" y="1"/>
                  </a:lnTo>
                  <a:lnTo>
                    <a:pt x="158" y="1"/>
                  </a:lnTo>
                  <a:lnTo>
                    <a:pt x="158" y="1"/>
                  </a:lnTo>
                  <a:lnTo>
                    <a:pt x="158" y="1"/>
                  </a:lnTo>
                  <a:lnTo>
                    <a:pt x="158" y="0"/>
                  </a:lnTo>
                  <a:lnTo>
                    <a:pt x="158" y="0"/>
                  </a:lnTo>
                  <a:lnTo>
                    <a:pt x="158" y="0"/>
                  </a:lnTo>
                  <a:lnTo>
                    <a:pt x="158" y="0"/>
                  </a:lnTo>
                  <a:lnTo>
                    <a:pt x="158" y="0"/>
                  </a:lnTo>
                  <a:lnTo>
                    <a:pt x="159" y="0"/>
                  </a:lnTo>
                  <a:lnTo>
                    <a:pt x="159" y="0"/>
                  </a:lnTo>
                  <a:lnTo>
                    <a:pt x="159" y="0"/>
                  </a:lnTo>
                  <a:lnTo>
                    <a:pt x="159" y="0"/>
                  </a:lnTo>
                  <a:lnTo>
                    <a:pt x="159" y="0"/>
                  </a:lnTo>
                  <a:lnTo>
                    <a:pt x="159" y="0"/>
                  </a:lnTo>
                  <a:lnTo>
                    <a:pt x="159" y="0"/>
                  </a:lnTo>
                  <a:lnTo>
                    <a:pt x="159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0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1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3" y="0"/>
                  </a:lnTo>
                  <a:lnTo>
                    <a:pt x="163" y="0"/>
                  </a:lnTo>
                  <a:lnTo>
                    <a:pt x="163" y="0"/>
                  </a:lnTo>
                  <a:lnTo>
                    <a:pt x="163" y="0"/>
                  </a:lnTo>
                  <a:lnTo>
                    <a:pt x="164" y="0"/>
                  </a:lnTo>
                  <a:lnTo>
                    <a:pt x="164" y="0"/>
                  </a:lnTo>
                  <a:lnTo>
                    <a:pt x="164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3"/>
                  </a:lnTo>
                  <a:lnTo>
                    <a:pt x="166" y="3"/>
                  </a:lnTo>
                  <a:lnTo>
                    <a:pt x="166" y="3"/>
                  </a:lnTo>
                  <a:lnTo>
                    <a:pt x="167" y="3"/>
                  </a:lnTo>
                  <a:lnTo>
                    <a:pt x="167" y="4"/>
                  </a:lnTo>
                  <a:lnTo>
                    <a:pt x="168" y="5"/>
                  </a:lnTo>
                  <a:lnTo>
                    <a:pt x="168" y="5"/>
                  </a:lnTo>
                  <a:lnTo>
                    <a:pt x="168" y="5"/>
                  </a:lnTo>
                  <a:lnTo>
                    <a:pt x="168" y="5"/>
                  </a:lnTo>
                  <a:lnTo>
                    <a:pt x="168" y="6"/>
                  </a:lnTo>
                  <a:lnTo>
                    <a:pt x="169" y="7"/>
                  </a:lnTo>
                  <a:lnTo>
                    <a:pt x="170" y="10"/>
                  </a:lnTo>
                  <a:lnTo>
                    <a:pt x="171" y="10"/>
                  </a:lnTo>
                  <a:lnTo>
                    <a:pt x="171" y="10"/>
                  </a:lnTo>
                  <a:lnTo>
                    <a:pt x="171" y="10"/>
                  </a:lnTo>
                  <a:lnTo>
                    <a:pt x="171" y="11"/>
                  </a:lnTo>
                  <a:lnTo>
                    <a:pt x="172" y="13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4" y="18"/>
                  </a:lnTo>
                  <a:lnTo>
                    <a:pt x="174" y="18"/>
                  </a:lnTo>
                  <a:lnTo>
                    <a:pt x="175" y="21"/>
                  </a:lnTo>
                  <a:lnTo>
                    <a:pt x="177" y="25"/>
                  </a:lnTo>
                  <a:lnTo>
                    <a:pt x="177" y="25"/>
                  </a:lnTo>
                  <a:lnTo>
                    <a:pt x="177" y="25"/>
                  </a:lnTo>
                  <a:lnTo>
                    <a:pt x="177" y="26"/>
                  </a:lnTo>
                  <a:lnTo>
                    <a:pt x="177" y="27"/>
                  </a:lnTo>
                  <a:lnTo>
                    <a:pt x="178" y="29"/>
                  </a:lnTo>
                  <a:lnTo>
                    <a:pt x="179" y="34"/>
                  </a:lnTo>
                  <a:lnTo>
                    <a:pt x="182" y="43"/>
                  </a:lnTo>
                  <a:lnTo>
                    <a:pt x="188" y="63"/>
                  </a:lnTo>
                  <a:lnTo>
                    <a:pt x="188" y="64"/>
                  </a:lnTo>
                  <a:lnTo>
                    <a:pt x="188" y="64"/>
                  </a:lnTo>
                  <a:lnTo>
                    <a:pt x="188" y="65"/>
                  </a:lnTo>
                  <a:lnTo>
                    <a:pt x="188" y="66"/>
                  </a:lnTo>
                  <a:lnTo>
                    <a:pt x="189" y="69"/>
                  </a:lnTo>
                  <a:lnTo>
                    <a:pt x="191" y="74"/>
                  </a:lnTo>
                  <a:lnTo>
                    <a:pt x="194" y="84"/>
                  </a:lnTo>
                  <a:lnTo>
                    <a:pt x="194" y="84"/>
                  </a:lnTo>
                  <a:lnTo>
                    <a:pt x="194" y="85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5" name="Freeform 61"/>
            <p:cNvSpPr>
              <a:spLocks/>
            </p:cNvSpPr>
            <p:nvPr/>
          </p:nvSpPr>
          <p:spPr bwMode="auto">
            <a:xfrm>
              <a:off x="2244" y="2186"/>
              <a:ext cx="155" cy="116"/>
            </a:xfrm>
            <a:custGeom>
              <a:avLst/>
              <a:gdLst/>
              <a:ahLst/>
              <a:cxnLst>
                <a:cxn ang="0">
                  <a:pos x="3" y="94"/>
                </a:cxn>
                <a:cxn ang="0">
                  <a:pos x="7" y="104"/>
                </a:cxn>
                <a:cxn ang="0">
                  <a:pos x="9" y="108"/>
                </a:cxn>
                <a:cxn ang="0">
                  <a:pos x="12" y="112"/>
                </a:cxn>
                <a:cxn ang="0">
                  <a:pos x="13" y="114"/>
                </a:cxn>
                <a:cxn ang="0">
                  <a:pos x="15" y="115"/>
                </a:cxn>
                <a:cxn ang="0">
                  <a:pos x="15" y="115"/>
                </a:cxn>
                <a:cxn ang="0">
                  <a:pos x="16" y="116"/>
                </a:cxn>
                <a:cxn ang="0">
                  <a:pos x="17" y="116"/>
                </a:cxn>
                <a:cxn ang="0">
                  <a:pos x="18" y="116"/>
                </a:cxn>
                <a:cxn ang="0">
                  <a:pos x="19" y="115"/>
                </a:cxn>
                <a:cxn ang="0">
                  <a:pos x="19" y="115"/>
                </a:cxn>
                <a:cxn ang="0">
                  <a:pos x="21" y="114"/>
                </a:cxn>
                <a:cxn ang="0">
                  <a:pos x="22" y="113"/>
                </a:cxn>
                <a:cxn ang="0">
                  <a:pos x="25" y="109"/>
                </a:cxn>
                <a:cxn ang="0">
                  <a:pos x="27" y="105"/>
                </a:cxn>
                <a:cxn ang="0">
                  <a:pos x="32" y="91"/>
                </a:cxn>
                <a:cxn ang="0">
                  <a:pos x="41" y="60"/>
                </a:cxn>
                <a:cxn ang="0">
                  <a:pos x="49" y="28"/>
                </a:cxn>
                <a:cxn ang="0">
                  <a:pos x="53" y="18"/>
                </a:cxn>
                <a:cxn ang="0">
                  <a:pos x="55" y="11"/>
                </a:cxn>
                <a:cxn ang="0">
                  <a:pos x="57" y="7"/>
                </a:cxn>
                <a:cxn ang="0">
                  <a:pos x="59" y="4"/>
                </a:cxn>
                <a:cxn ang="0">
                  <a:pos x="61" y="2"/>
                </a:cxn>
                <a:cxn ang="0">
                  <a:pos x="63" y="0"/>
                </a:cxn>
                <a:cxn ang="0">
                  <a:pos x="64" y="0"/>
                </a:cxn>
                <a:cxn ang="0">
                  <a:pos x="64" y="0"/>
                </a:cxn>
                <a:cxn ang="0">
                  <a:pos x="65" y="0"/>
                </a:cxn>
                <a:cxn ang="0">
                  <a:pos x="66" y="0"/>
                </a:cxn>
                <a:cxn ang="0">
                  <a:pos x="66" y="0"/>
                </a:cxn>
                <a:cxn ang="0">
                  <a:pos x="67" y="0"/>
                </a:cxn>
                <a:cxn ang="0">
                  <a:pos x="69" y="1"/>
                </a:cxn>
                <a:cxn ang="0">
                  <a:pos x="70" y="3"/>
                </a:cxn>
                <a:cxn ang="0">
                  <a:pos x="73" y="7"/>
                </a:cxn>
                <a:cxn ang="0">
                  <a:pos x="76" y="15"/>
                </a:cxn>
                <a:cxn ang="0">
                  <a:pos x="83" y="35"/>
                </a:cxn>
                <a:cxn ang="0">
                  <a:pos x="95" y="81"/>
                </a:cxn>
                <a:cxn ang="0">
                  <a:pos x="99" y="95"/>
                </a:cxn>
                <a:cxn ang="0">
                  <a:pos x="101" y="102"/>
                </a:cxn>
                <a:cxn ang="0">
                  <a:pos x="104" y="107"/>
                </a:cxn>
                <a:cxn ang="0">
                  <a:pos x="106" y="111"/>
                </a:cxn>
                <a:cxn ang="0">
                  <a:pos x="107" y="113"/>
                </a:cxn>
                <a:cxn ang="0">
                  <a:pos x="108" y="114"/>
                </a:cxn>
                <a:cxn ang="0">
                  <a:pos x="109" y="115"/>
                </a:cxn>
                <a:cxn ang="0">
                  <a:pos x="110" y="115"/>
                </a:cxn>
                <a:cxn ang="0">
                  <a:pos x="111" y="116"/>
                </a:cxn>
                <a:cxn ang="0">
                  <a:pos x="112" y="116"/>
                </a:cxn>
                <a:cxn ang="0">
                  <a:pos x="112" y="115"/>
                </a:cxn>
                <a:cxn ang="0">
                  <a:pos x="113" y="115"/>
                </a:cxn>
                <a:cxn ang="0">
                  <a:pos x="114" y="114"/>
                </a:cxn>
                <a:cxn ang="0">
                  <a:pos x="116" y="112"/>
                </a:cxn>
                <a:cxn ang="0">
                  <a:pos x="118" y="109"/>
                </a:cxn>
                <a:cxn ang="0">
                  <a:pos x="122" y="100"/>
                </a:cxn>
                <a:cxn ang="0">
                  <a:pos x="128" y="82"/>
                </a:cxn>
                <a:cxn ang="0">
                  <a:pos x="139" y="35"/>
                </a:cxn>
                <a:cxn ang="0">
                  <a:pos x="143" y="23"/>
                </a:cxn>
                <a:cxn ang="0">
                  <a:pos x="147" y="12"/>
                </a:cxn>
                <a:cxn ang="0">
                  <a:pos x="149" y="7"/>
                </a:cxn>
                <a:cxn ang="0">
                  <a:pos x="151" y="3"/>
                </a:cxn>
                <a:cxn ang="0">
                  <a:pos x="152" y="1"/>
                </a:cxn>
                <a:cxn ang="0">
                  <a:pos x="154" y="0"/>
                </a:cxn>
                <a:cxn ang="0">
                  <a:pos x="155" y="0"/>
                </a:cxn>
              </a:cxnLst>
              <a:rect l="0" t="0" r="r" b="b"/>
              <a:pathLst>
                <a:path w="155" h="116">
                  <a:moveTo>
                    <a:pt x="0" y="85"/>
                  </a:moveTo>
                  <a:lnTo>
                    <a:pt x="0" y="85"/>
                  </a:lnTo>
                  <a:lnTo>
                    <a:pt x="0" y="86"/>
                  </a:lnTo>
                  <a:lnTo>
                    <a:pt x="1" y="88"/>
                  </a:lnTo>
                  <a:lnTo>
                    <a:pt x="2" y="93"/>
                  </a:lnTo>
                  <a:lnTo>
                    <a:pt x="3" y="93"/>
                  </a:lnTo>
                  <a:lnTo>
                    <a:pt x="3" y="93"/>
                  </a:lnTo>
                  <a:lnTo>
                    <a:pt x="3" y="94"/>
                  </a:lnTo>
                  <a:lnTo>
                    <a:pt x="3" y="95"/>
                  </a:lnTo>
                  <a:lnTo>
                    <a:pt x="4" y="97"/>
                  </a:lnTo>
                  <a:lnTo>
                    <a:pt x="5" y="100"/>
                  </a:lnTo>
                  <a:lnTo>
                    <a:pt x="5" y="100"/>
                  </a:lnTo>
                  <a:lnTo>
                    <a:pt x="6" y="101"/>
                  </a:lnTo>
                  <a:lnTo>
                    <a:pt x="6" y="101"/>
                  </a:lnTo>
                  <a:lnTo>
                    <a:pt x="6" y="102"/>
                  </a:lnTo>
                  <a:lnTo>
                    <a:pt x="7" y="104"/>
                  </a:lnTo>
                  <a:lnTo>
                    <a:pt x="7" y="104"/>
                  </a:lnTo>
                  <a:lnTo>
                    <a:pt x="7" y="104"/>
                  </a:lnTo>
                  <a:lnTo>
                    <a:pt x="7" y="105"/>
                  </a:lnTo>
                  <a:lnTo>
                    <a:pt x="8" y="106"/>
                  </a:lnTo>
                  <a:lnTo>
                    <a:pt x="8" y="107"/>
                  </a:lnTo>
                  <a:lnTo>
                    <a:pt x="8" y="107"/>
                  </a:lnTo>
                  <a:lnTo>
                    <a:pt x="8" y="107"/>
                  </a:lnTo>
                  <a:lnTo>
                    <a:pt x="9" y="108"/>
                  </a:lnTo>
                  <a:lnTo>
                    <a:pt x="9" y="108"/>
                  </a:lnTo>
                  <a:lnTo>
                    <a:pt x="10" y="110"/>
                  </a:lnTo>
                  <a:lnTo>
                    <a:pt x="10" y="110"/>
                  </a:lnTo>
                  <a:lnTo>
                    <a:pt x="10" y="110"/>
                  </a:lnTo>
                  <a:lnTo>
                    <a:pt x="10" y="110"/>
                  </a:lnTo>
                  <a:lnTo>
                    <a:pt x="11" y="111"/>
                  </a:lnTo>
                  <a:lnTo>
                    <a:pt x="11" y="112"/>
                  </a:lnTo>
                  <a:lnTo>
                    <a:pt x="12" y="112"/>
                  </a:lnTo>
                  <a:lnTo>
                    <a:pt x="12" y="112"/>
                  </a:lnTo>
                  <a:lnTo>
                    <a:pt x="12" y="112"/>
                  </a:lnTo>
                  <a:lnTo>
                    <a:pt x="12" y="113"/>
                  </a:lnTo>
                  <a:lnTo>
                    <a:pt x="12" y="113"/>
                  </a:lnTo>
                  <a:lnTo>
                    <a:pt x="12" y="113"/>
                  </a:lnTo>
                  <a:lnTo>
                    <a:pt x="13" y="113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2"/>
                  </a:lnTo>
                  <a:lnTo>
                    <a:pt x="23" y="111"/>
                  </a:lnTo>
                  <a:lnTo>
                    <a:pt x="23" y="111"/>
                  </a:lnTo>
                  <a:lnTo>
                    <a:pt x="23" y="111"/>
                  </a:lnTo>
                  <a:lnTo>
                    <a:pt x="23" y="111"/>
                  </a:lnTo>
                  <a:lnTo>
                    <a:pt x="24" y="110"/>
                  </a:lnTo>
                  <a:lnTo>
                    <a:pt x="25" y="109"/>
                  </a:lnTo>
                  <a:lnTo>
                    <a:pt x="25" y="109"/>
                  </a:lnTo>
                  <a:lnTo>
                    <a:pt x="25" y="109"/>
                  </a:lnTo>
                  <a:lnTo>
                    <a:pt x="25" y="108"/>
                  </a:lnTo>
                  <a:lnTo>
                    <a:pt x="25" y="108"/>
                  </a:lnTo>
                  <a:lnTo>
                    <a:pt x="26" y="106"/>
                  </a:lnTo>
                  <a:lnTo>
                    <a:pt x="26" y="106"/>
                  </a:lnTo>
                  <a:lnTo>
                    <a:pt x="26" y="106"/>
                  </a:lnTo>
                  <a:lnTo>
                    <a:pt x="26" y="106"/>
                  </a:lnTo>
                  <a:lnTo>
                    <a:pt x="27" y="105"/>
                  </a:lnTo>
                  <a:lnTo>
                    <a:pt x="27" y="103"/>
                  </a:lnTo>
                  <a:lnTo>
                    <a:pt x="29" y="99"/>
                  </a:lnTo>
                  <a:lnTo>
                    <a:pt x="29" y="99"/>
                  </a:lnTo>
                  <a:lnTo>
                    <a:pt x="29" y="99"/>
                  </a:lnTo>
                  <a:lnTo>
                    <a:pt x="29" y="98"/>
                  </a:lnTo>
                  <a:lnTo>
                    <a:pt x="30" y="97"/>
                  </a:lnTo>
                  <a:lnTo>
                    <a:pt x="30" y="96"/>
                  </a:lnTo>
                  <a:lnTo>
                    <a:pt x="32" y="91"/>
                  </a:lnTo>
                  <a:lnTo>
                    <a:pt x="35" y="82"/>
                  </a:lnTo>
                  <a:lnTo>
                    <a:pt x="35" y="82"/>
                  </a:lnTo>
                  <a:lnTo>
                    <a:pt x="35" y="82"/>
                  </a:lnTo>
                  <a:lnTo>
                    <a:pt x="35" y="81"/>
                  </a:lnTo>
                  <a:lnTo>
                    <a:pt x="35" y="80"/>
                  </a:lnTo>
                  <a:lnTo>
                    <a:pt x="36" y="77"/>
                  </a:lnTo>
                  <a:lnTo>
                    <a:pt x="38" y="71"/>
                  </a:lnTo>
                  <a:lnTo>
                    <a:pt x="41" y="60"/>
                  </a:lnTo>
                  <a:lnTo>
                    <a:pt x="47" y="38"/>
                  </a:lnTo>
                  <a:lnTo>
                    <a:pt x="47" y="37"/>
                  </a:lnTo>
                  <a:lnTo>
                    <a:pt x="47" y="37"/>
                  </a:lnTo>
                  <a:lnTo>
                    <a:pt x="47" y="36"/>
                  </a:lnTo>
                  <a:lnTo>
                    <a:pt x="47" y="35"/>
                  </a:lnTo>
                  <a:lnTo>
                    <a:pt x="48" y="33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0" y="27"/>
                  </a:lnTo>
                  <a:lnTo>
                    <a:pt x="50" y="26"/>
                  </a:lnTo>
                  <a:lnTo>
                    <a:pt x="51" y="24"/>
                  </a:lnTo>
                  <a:lnTo>
                    <a:pt x="52" y="20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3" y="18"/>
                  </a:lnTo>
                  <a:lnTo>
                    <a:pt x="53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2"/>
                  </a:lnTo>
                  <a:lnTo>
                    <a:pt x="55" y="11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7"/>
                  </a:lnTo>
                  <a:lnTo>
                    <a:pt x="58" y="6"/>
                  </a:lnTo>
                  <a:lnTo>
                    <a:pt x="58" y="5"/>
                  </a:lnTo>
                  <a:lnTo>
                    <a:pt x="59" y="5"/>
                  </a:lnTo>
                  <a:lnTo>
                    <a:pt x="59" y="5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60" y="3"/>
                  </a:lnTo>
                  <a:lnTo>
                    <a:pt x="60" y="3"/>
                  </a:lnTo>
                  <a:lnTo>
                    <a:pt x="60" y="3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69" y="1"/>
                  </a:lnTo>
                  <a:lnTo>
                    <a:pt x="69" y="2"/>
                  </a:lnTo>
                  <a:lnTo>
                    <a:pt x="69" y="2"/>
                  </a:lnTo>
                  <a:lnTo>
                    <a:pt x="69" y="2"/>
                  </a:lnTo>
                  <a:lnTo>
                    <a:pt x="69" y="2"/>
                  </a:lnTo>
                  <a:lnTo>
                    <a:pt x="69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3" y="7"/>
                  </a:lnTo>
                  <a:lnTo>
                    <a:pt x="73" y="7"/>
                  </a:lnTo>
                  <a:lnTo>
                    <a:pt x="73" y="7"/>
                  </a:lnTo>
                  <a:lnTo>
                    <a:pt x="73" y="7"/>
                  </a:lnTo>
                  <a:lnTo>
                    <a:pt x="73" y="8"/>
                  </a:lnTo>
                  <a:lnTo>
                    <a:pt x="74" y="10"/>
                  </a:lnTo>
                  <a:lnTo>
                    <a:pt x="76" y="13"/>
                  </a:lnTo>
                  <a:lnTo>
                    <a:pt x="76" y="13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6" y="15"/>
                  </a:lnTo>
                  <a:lnTo>
                    <a:pt x="77" y="17"/>
                  </a:lnTo>
                  <a:lnTo>
                    <a:pt x="78" y="21"/>
                  </a:lnTo>
                  <a:lnTo>
                    <a:pt x="81" y="30"/>
                  </a:lnTo>
                  <a:lnTo>
                    <a:pt x="81" y="30"/>
                  </a:lnTo>
                  <a:lnTo>
                    <a:pt x="81" y="31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3" y="35"/>
                  </a:lnTo>
                  <a:lnTo>
                    <a:pt x="84" y="41"/>
                  </a:lnTo>
                  <a:lnTo>
                    <a:pt x="87" y="53"/>
                  </a:lnTo>
                  <a:lnTo>
                    <a:pt x="93" y="76"/>
                  </a:lnTo>
                  <a:lnTo>
                    <a:pt x="93" y="76"/>
                  </a:lnTo>
                  <a:lnTo>
                    <a:pt x="93" y="77"/>
                  </a:lnTo>
                  <a:lnTo>
                    <a:pt x="94" y="77"/>
                  </a:lnTo>
                  <a:lnTo>
                    <a:pt x="94" y="78"/>
                  </a:lnTo>
                  <a:lnTo>
                    <a:pt x="95" y="81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7"/>
                  </a:lnTo>
                  <a:lnTo>
                    <a:pt x="96" y="87"/>
                  </a:lnTo>
                  <a:lnTo>
                    <a:pt x="97" y="88"/>
                  </a:lnTo>
                  <a:lnTo>
                    <a:pt x="97" y="91"/>
                  </a:lnTo>
                  <a:lnTo>
                    <a:pt x="99" y="95"/>
                  </a:lnTo>
                  <a:lnTo>
                    <a:pt x="99" y="95"/>
                  </a:lnTo>
                  <a:lnTo>
                    <a:pt x="99" y="96"/>
                  </a:lnTo>
                  <a:lnTo>
                    <a:pt x="99" y="96"/>
                  </a:lnTo>
                  <a:lnTo>
                    <a:pt x="100" y="97"/>
                  </a:lnTo>
                  <a:lnTo>
                    <a:pt x="100" y="100"/>
                  </a:lnTo>
                  <a:lnTo>
                    <a:pt x="100" y="100"/>
                  </a:lnTo>
                  <a:lnTo>
                    <a:pt x="100" y="100"/>
                  </a:lnTo>
                  <a:lnTo>
                    <a:pt x="101" y="100"/>
                  </a:lnTo>
                  <a:lnTo>
                    <a:pt x="101" y="102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2" y="104"/>
                  </a:lnTo>
                  <a:lnTo>
                    <a:pt x="102" y="104"/>
                  </a:lnTo>
                  <a:lnTo>
                    <a:pt x="102" y="105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10"/>
                  </a:lnTo>
                  <a:lnTo>
                    <a:pt x="105" y="110"/>
                  </a:lnTo>
                  <a:lnTo>
                    <a:pt x="105" y="110"/>
                  </a:lnTo>
                  <a:lnTo>
                    <a:pt x="105" y="110"/>
                  </a:lnTo>
                  <a:lnTo>
                    <a:pt x="106" y="111"/>
                  </a:lnTo>
                  <a:lnTo>
                    <a:pt x="106" y="111"/>
                  </a:lnTo>
                  <a:lnTo>
                    <a:pt x="106" y="111"/>
                  </a:lnTo>
                  <a:lnTo>
                    <a:pt x="106" y="111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7" y="113"/>
                  </a:lnTo>
                  <a:lnTo>
                    <a:pt x="107" y="113"/>
                  </a:lnTo>
                  <a:lnTo>
                    <a:pt x="107" y="113"/>
                  </a:lnTo>
                  <a:lnTo>
                    <a:pt x="107" y="113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8" y="114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0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1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5"/>
                  </a:lnTo>
                  <a:lnTo>
                    <a:pt x="112" y="115"/>
                  </a:lnTo>
                  <a:lnTo>
                    <a:pt x="112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4" y="115"/>
                  </a:lnTo>
                  <a:lnTo>
                    <a:pt x="114" y="115"/>
                  </a:lnTo>
                  <a:lnTo>
                    <a:pt x="114" y="115"/>
                  </a:lnTo>
                  <a:lnTo>
                    <a:pt x="114" y="115"/>
                  </a:lnTo>
                  <a:lnTo>
                    <a:pt x="114" y="115"/>
                  </a:lnTo>
                  <a:lnTo>
                    <a:pt x="114" y="114"/>
                  </a:lnTo>
                  <a:lnTo>
                    <a:pt x="114" y="114"/>
                  </a:lnTo>
                  <a:lnTo>
                    <a:pt x="114" y="114"/>
                  </a:lnTo>
                  <a:lnTo>
                    <a:pt x="115" y="114"/>
                  </a:lnTo>
                  <a:lnTo>
                    <a:pt x="115" y="114"/>
                  </a:lnTo>
                  <a:lnTo>
                    <a:pt x="115" y="114"/>
                  </a:lnTo>
                  <a:lnTo>
                    <a:pt x="115" y="113"/>
                  </a:lnTo>
                  <a:lnTo>
                    <a:pt x="116" y="113"/>
                  </a:lnTo>
                  <a:lnTo>
                    <a:pt x="116" y="112"/>
                  </a:lnTo>
                  <a:lnTo>
                    <a:pt x="116" y="112"/>
                  </a:lnTo>
                  <a:lnTo>
                    <a:pt x="116" y="112"/>
                  </a:lnTo>
                  <a:lnTo>
                    <a:pt x="117" y="112"/>
                  </a:lnTo>
                  <a:lnTo>
                    <a:pt x="117" y="110"/>
                  </a:lnTo>
                  <a:lnTo>
                    <a:pt x="118" y="110"/>
                  </a:lnTo>
                  <a:lnTo>
                    <a:pt x="118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9" y="108"/>
                  </a:lnTo>
                  <a:lnTo>
                    <a:pt x="119" y="107"/>
                  </a:lnTo>
                  <a:lnTo>
                    <a:pt x="119" y="107"/>
                  </a:lnTo>
                  <a:lnTo>
                    <a:pt x="119" y="107"/>
                  </a:lnTo>
                  <a:lnTo>
                    <a:pt x="120" y="106"/>
                  </a:lnTo>
                  <a:lnTo>
                    <a:pt x="120" y="104"/>
                  </a:lnTo>
                  <a:lnTo>
                    <a:pt x="122" y="100"/>
                  </a:lnTo>
                  <a:lnTo>
                    <a:pt x="122" y="100"/>
                  </a:lnTo>
                  <a:lnTo>
                    <a:pt x="122" y="100"/>
                  </a:lnTo>
                  <a:lnTo>
                    <a:pt x="122" y="99"/>
                  </a:lnTo>
                  <a:lnTo>
                    <a:pt x="123" y="98"/>
                  </a:lnTo>
                  <a:lnTo>
                    <a:pt x="123" y="96"/>
                  </a:lnTo>
                  <a:lnTo>
                    <a:pt x="125" y="92"/>
                  </a:lnTo>
                  <a:lnTo>
                    <a:pt x="128" y="82"/>
                  </a:lnTo>
                  <a:lnTo>
                    <a:pt x="128" y="82"/>
                  </a:lnTo>
                  <a:lnTo>
                    <a:pt x="128" y="82"/>
                  </a:lnTo>
                  <a:lnTo>
                    <a:pt x="128" y="81"/>
                  </a:lnTo>
                  <a:lnTo>
                    <a:pt x="128" y="79"/>
                  </a:lnTo>
                  <a:lnTo>
                    <a:pt x="129" y="76"/>
                  </a:lnTo>
                  <a:lnTo>
                    <a:pt x="130" y="70"/>
                  </a:lnTo>
                  <a:lnTo>
                    <a:pt x="134" y="58"/>
                  </a:lnTo>
                  <a:lnTo>
                    <a:pt x="139" y="36"/>
                  </a:lnTo>
                  <a:lnTo>
                    <a:pt x="139" y="35"/>
                  </a:lnTo>
                  <a:lnTo>
                    <a:pt x="139" y="35"/>
                  </a:lnTo>
                  <a:lnTo>
                    <a:pt x="140" y="34"/>
                  </a:lnTo>
                  <a:lnTo>
                    <a:pt x="140" y="33"/>
                  </a:lnTo>
                  <a:lnTo>
                    <a:pt x="141" y="30"/>
                  </a:lnTo>
                  <a:lnTo>
                    <a:pt x="142" y="26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2" y="24"/>
                  </a:lnTo>
                  <a:lnTo>
                    <a:pt x="143" y="23"/>
                  </a:lnTo>
                  <a:lnTo>
                    <a:pt x="143" y="21"/>
                  </a:lnTo>
                  <a:lnTo>
                    <a:pt x="145" y="17"/>
                  </a:lnTo>
                  <a:lnTo>
                    <a:pt x="145" y="16"/>
                  </a:lnTo>
                  <a:lnTo>
                    <a:pt x="145" y="16"/>
                  </a:lnTo>
                  <a:lnTo>
                    <a:pt x="145" y="16"/>
                  </a:lnTo>
                  <a:lnTo>
                    <a:pt x="146" y="14"/>
                  </a:lnTo>
                  <a:lnTo>
                    <a:pt x="146" y="12"/>
                  </a:lnTo>
                  <a:lnTo>
                    <a:pt x="147" y="12"/>
                  </a:lnTo>
                  <a:lnTo>
                    <a:pt x="147" y="12"/>
                  </a:lnTo>
                  <a:lnTo>
                    <a:pt x="147" y="12"/>
                  </a:lnTo>
                  <a:lnTo>
                    <a:pt x="147" y="11"/>
                  </a:lnTo>
                  <a:lnTo>
                    <a:pt x="148" y="9"/>
                  </a:lnTo>
                  <a:lnTo>
                    <a:pt x="148" y="9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9" y="7"/>
                  </a:lnTo>
                  <a:lnTo>
                    <a:pt x="149" y="6"/>
                  </a:lnTo>
                  <a:lnTo>
                    <a:pt x="149" y="6"/>
                  </a:lnTo>
                  <a:lnTo>
                    <a:pt x="149" y="5"/>
                  </a:lnTo>
                  <a:lnTo>
                    <a:pt x="150" y="5"/>
                  </a:lnTo>
                  <a:lnTo>
                    <a:pt x="150" y="4"/>
                  </a:lnTo>
                  <a:lnTo>
                    <a:pt x="151" y="3"/>
                  </a:lnTo>
                  <a:lnTo>
                    <a:pt x="151" y="3"/>
                  </a:lnTo>
                  <a:lnTo>
                    <a:pt x="151" y="3"/>
                  </a:lnTo>
                  <a:lnTo>
                    <a:pt x="151" y="3"/>
                  </a:lnTo>
                  <a:lnTo>
                    <a:pt x="152" y="2"/>
                  </a:lnTo>
                  <a:lnTo>
                    <a:pt x="152" y="2"/>
                  </a:lnTo>
                  <a:lnTo>
                    <a:pt x="152" y="2"/>
                  </a:lnTo>
                  <a:lnTo>
                    <a:pt x="152" y="2"/>
                  </a:lnTo>
                  <a:lnTo>
                    <a:pt x="152" y="2"/>
                  </a:lnTo>
                  <a:lnTo>
                    <a:pt x="152" y="1"/>
                  </a:lnTo>
                  <a:lnTo>
                    <a:pt x="152" y="1"/>
                  </a:lnTo>
                  <a:lnTo>
                    <a:pt x="153" y="1"/>
                  </a:lnTo>
                  <a:lnTo>
                    <a:pt x="153" y="1"/>
                  </a:lnTo>
                  <a:lnTo>
                    <a:pt x="153" y="1"/>
                  </a:lnTo>
                  <a:lnTo>
                    <a:pt x="153" y="1"/>
                  </a:lnTo>
                  <a:lnTo>
                    <a:pt x="153" y="1"/>
                  </a:lnTo>
                  <a:lnTo>
                    <a:pt x="153" y="1"/>
                  </a:lnTo>
                  <a:lnTo>
                    <a:pt x="153" y="1"/>
                  </a:lnTo>
                  <a:lnTo>
                    <a:pt x="154" y="0"/>
                  </a:lnTo>
                  <a:lnTo>
                    <a:pt x="154" y="0"/>
                  </a:lnTo>
                  <a:lnTo>
                    <a:pt x="154" y="0"/>
                  </a:lnTo>
                  <a:lnTo>
                    <a:pt x="154" y="0"/>
                  </a:lnTo>
                  <a:lnTo>
                    <a:pt x="154" y="0"/>
                  </a:lnTo>
                  <a:lnTo>
                    <a:pt x="154" y="0"/>
                  </a:lnTo>
                  <a:lnTo>
                    <a:pt x="154" y="0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55" y="0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6" name="Freeform 62"/>
            <p:cNvSpPr>
              <a:spLocks/>
            </p:cNvSpPr>
            <p:nvPr/>
          </p:nvSpPr>
          <p:spPr bwMode="auto">
            <a:xfrm>
              <a:off x="2399" y="2186"/>
              <a:ext cx="154" cy="1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" y="0"/>
                </a:cxn>
                <a:cxn ang="0">
                  <a:pos x="2" y="0"/>
                </a:cxn>
                <a:cxn ang="0">
                  <a:pos x="3" y="0"/>
                </a:cxn>
                <a:cxn ang="0">
                  <a:pos x="4" y="1"/>
                </a:cxn>
                <a:cxn ang="0">
                  <a:pos x="6" y="3"/>
                </a:cxn>
                <a:cxn ang="0">
                  <a:pos x="8" y="7"/>
                </a:cxn>
                <a:cxn ang="0">
                  <a:pos x="10" y="12"/>
                </a:cxn>
                <a:cxn ang="0">
                  <a:pos x="14" y="23"/>
                </a:cxn>
                <a:cxn ang="0">
                  <a:pos x="25" y="70"/>
                </a:cxn>
                <a:cxn ang="0">
                  <a:pos x="28" y="82"/>
                </a:cxn>
                <a:cxn ang="0">
                  <a:pos x="32" y="96"/>
                </a:cxn>
                <a:cxn ang="0">
                  <a:pos x="36" y="107"/>
                </a:cxn>
                <a:cxn ang="0">
                  <a:pos x="38" y="110"/>
                </a:cxn>
                <a:cxn ang="0">
                  <a:pos x="40" y="114"/>
                </a:cxn>
                <a:cxn ang="0">
                  <a:pos x="41" y="115"/>
                </a:cxn>
                <a:cxn ang="0">
                  <a:pos x="42" y="115"/>
                </a:cxn>
                <a:cxn ang="0">
                  <a:pos x="43" y="116"/>
                </a:cxn>
                <a:cxn ang="0">
                  <a:pos x="44" y="116"/>
                </a:cxn>
                <a:cxn ang="0">
                  <a:pos x="44" y="116"/>
                </a:cxn>
                <a:cxn ang="0">
                  <a:pos x="45" y="115"/>
                </a:cxn>
                <a:cxn ang="0">
                  <a:pos x="46" y="114"/>
                </a:cxn>
                <a:cxn ang="0">
                  <a:pos x="48" y="113"/>
                </a:cxn>
                <a:cxn ang="0">
                  <a:pos x="49" y="111"/>
                </a:cxn>
                <a:cxn ang="0">
                  <a:pos x="51" y="107"/>
                </a:cxn>
                <a:cxn ang="0">
                  <a:pos x="55" y="97"/>
                </a:cxn>
                <a:cxn ang="0">
                  <a:pos x="66" y="50"/>
                </a:cxn>
                <a:cxn ang="0">
                  <a:pos x="72" y="28"/>
                </a:cxn>
                <a:cxn ang="0">
                  <a:pos x="75" y="18"/>
                </a:cxn>
                <a:cxn ang="0">
                  <a:pos x="78" y="8"/>
                </a:cxn>
                <a:cxn ang="0">
                  <a:pos x="80" y="3"/>
                </a:cxn>
                <a:cxn ang="0">
                  <a:pos x="82" y="1"/>
                </a:cxn>
                <a:cxn ang="0">
                  <a:pos x="83" y="0"/>
                </a:cxn>
                <a:cxn ang="0">
                  <a:pos x="84" y="0"/>
                </a:cxn>
                <a:cxn ang="0">
                  <a:pos x="85" y="0"/>
                </a:cxn>
                <a:cxn ang="0">
                  <a:pos x="85" y="0"/>
                </a:cxn>
                <a:cxn ang="0">
                  <a:pos x="86" y="0"/>
                </a:cxn>
                <a:cxn ang="0">
                  <a:pos x="87" y="0"/>
                </a:cxn>
                <a:cxn ang="0">
                  <a:pos x="89" y="2"/>
                </a:cxn>
                <a:cxn ang="0">
                  <a:pos x="91" y="5"/>
                </a:cxn>
                <a:cxn ang="0">
                  <a:pos x="92" y="9"/>
                </a:cxn>
                <a:cxn ang="0">
                  <a:pos x="96" y="20"/>
                </a:cxn>
                <a:cxn ang="0">
                  <a:pos x="104" y="50"/>
                </a:cxn>
                <a:cxn ang="0">
                  <a:pos x="110" y="76"/>
                </a:cxn>
                <a:cxn ang="0">
                  <a:pos x="112" y="88"/>
                </a:cxn>
                <a:cxn ang="0">
                  <a:pos x="115" y="98"/>
                </a:cxn>
                <a:cxn ang="0">
                  <a:pos x="117" y="105"/>
                </a:cxn>
                <a:cxn ang="0">
                  <a:pos x="119" y="109"/>
                </a:cxn>
                <a:cxn ang="0">
                  <a:pos x="121" y="112"/>
                </a:cxn>
                <a:cxn ang="0">
                  <a:pos x="122" y="114"/>
                </a:cxn>
                <a:cxn ang="0">
                  <a:pos x="124" y="115"/>
                </a:cxn>
                <a:cxn ang="0">
                  <a:pos x="124" y="115"/>
                </a:cxn>
                <a:cxn ang="0">
                  <a:pos x="125" y="116"/>
                </a:cxn>
                <a:cxn ang="0">
                  <a:pos x="126" y="116"/>
                </a:cxn>
                <a:cxn ang="0">
                  <a:pos x="127" y="115"/>
                </a:cxn>
                <a:cxn ang="0">
                  <a:pos x="128" y="114"/>
                </a:cxn>
                <a:cxn ang="0">
                  <a:pos x="129" y="113"/>
                </a:cxn>
                <a:cxn ang="0">
                  <a:pos x="131" y="109"/>
                </a:cxn>
                <a:cxn ang="0">
                  <a:pos x="133" y="104"/>
                </a:cxn>
                <a:cxn ang="0">
                  <a:pos x="137" y="91"/>
                </a:cxn>
                <a:cxn ang="0">
                  <a:pos x="149" y="39"/>
                </a:cxn>
                <a:cxn ang="0">
                  <a:pos x="153" y="21"/>
                </a:cxn>
              </a:cxnLst>
              <a:rect l="0" t="0" r="r" b="b"/>
              <a:pathLst>
                <a:path w="154" h="11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7" y="5"/>
                  </a:lnTo>
                  <a:lnTo>
                    <a:pt x="8" y="6"/>
                  </a:lnTo>
                  <a:lnTo>
                    <a:pt x="8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8" y="8"/>
                  </a:lnTo>
                  <a:lnTo>
                    <a:pt x="9" y="10"/>
                  </a:lnTo>
                  <a:lnTo>
                    <a:pt x="9" y="10"/>
                  </a:lnTo>
                  <a:lnTo>
                    <a:pt x="9" y="10"/>
                  </a:lnTo>
                  <a:lnTo>
                    <a:pt x="9" y="10"/>
                  </a:lnTo>
                  <a:lnTo>
                    <a:pt x="10" y="12"/>
                  </a:lnTo>
                  <a:lnTo>
                    <a:pt x="10" y="13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6"/>
                  </a:lnTo>
                  <a:lnTo>
                    <a:pt x="12" y="18"/>
                  </a:lnTo>
                  <a:lnTo>
                    <a:pt x="14" y="22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4" y="24"/>
                  </a:lnTo>
                  <a:lnTo>
                    <a:pt x="14" y="25"/>
                  </a:lnTo>
                  <a:lnTo>
                    <a:pt x="15" y="27"/>
                  </a:lnTo>
                  <a:lnTo>
                    <a:pt x="16" y="33"/>
                  </a:lnTo>
                  <a:lnTo>
                    <a:pt x="19" y="44"/>
                  </a:lnTo>
                  <a:lnTo>
                    <a:pt x="25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6" y="71"/>
                  </a:lnTo>
                  <a:lnTo>
                    <a:pt x="26" y="72"/>
                  </a:lnTo>
                  <a:lnTo>
                    <a:pt x="26" y="75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9" y="83"/>
                  </a:lnTo>
                  <a:lnTo>
                    <a:pt x="29" y="86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31" y="92"/>
                  </a:lnTo>
                  <a:lnTo>
                    <a:pt x="31" y="92"/>
                  </a:lnTo>
                  <a:lnTo>
                    <a:pt x="32" y="93"/>
                  </a:lnTo>
                  <a:lnTo>
                    <a:pt x="32" y="96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34" y="101"/>
                  </a:lnTo>
                  <a:lnTo>
                    <a:pt x="34" y="102"/>
                  </a:lnTo>
                  <a:lnTo>
                    <a:pt x="35" y="104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8"/>
                  </a:lnTo>
                  <a:lnTo>
                    <a:pt x="37" y="108"/>
                  </a:lnTo>
                  <a:lnTo>
                    <a:pt x="37" y="109"/>
                  </a:lnTo>
                  <a:lnTo>
                    <a:pt x="37" y="109"/>
                  </a:lnTo>
                  <a:lnTo>
                    <a:pt x="37" y="109"/>
                  </a:lnTo>
                  <a:lnTo>
                    <a:pt x="37" y="110"/>
                  </a:lnTo>
                  <a:lnTo>
                    <a:pt x="38" y="110"/>
                  </a:lnTo>
                  <a:lnTo>
                    <a:pt x="38" y="110"/>
                  </a:lnTo>
                  <a:lnTo>
                    <a:pt x="38" y="110"/>
                  </a:lnTo>
                  <a:lnTo>
                    <a:pt x="38" y="111"/>
                  </a:lnTo>
                  <a:lnTo>
                    <a:pt x="38" y="111"/>
                  </a:lnTo>
                  <a:lnTo>
                    <a:pt x="39" y="112"/>
                  </a:lnTo>
                  <a:lnTo>
                    <a:pt x="39" y="113"/>
                  </a:lnTo>
                  <a:lnTo>
                    <a:pt x="40" y="113"/>
                  </a:lnTo>
                  <a:lnTo>
                    <a:pt x="40" y="113"/>
                  </a:lnTo>
                  <a:lnTo>
                    <a:pt x="40" y="114"/>
                  </a:lnTo>
                  <a:lnTo>
                    <a:pt x="40" y="114"/>
                  </a:lnTo>
                  <a:lnTo>
                    <a:pt x="40" y="114"/>
                  </a:lnTo>
                  <a:lnTo>
                    <a:pt x="40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2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8" y="113"/>
                  </a:lnTo>
                  <a:lnTo>
                    <a:pt x="48" y="113"/>
                  </a:lnTo>
                  <a:lnTo>
                    <a:pt x="48" y="112"/>
                  </a:lnTo>
                  <a:lnTo>
                    <a:pt x="48" y="112"/>
                  </a:lnTo>
                  <a:lnTo>
                    <a:pt x="48" y="112"/>
                  </a:lnTo>
                  <a:lnTo>
                    <a:pt x="49" y="112"/>
                  </a:lnTo>
                  <a:lnTo>
                    <a:pt x="49" y="111"/>
                  </a:lnTo>
                  <a:lnTo>
                    <a:pt x="49" y="111"/>
                  </a:lnTo>
                  <a:lnTo>
                    <a:pt x="49" y="111"/>
                  </a:lnTo>
                  <a:lnTo>
                    <a:pt x="49" y="110"/>
                  </a:lnTo>
                  <a:lnTo>
                    <a:pt x="50" y="110"/>
                  </a:lnTo>
                  <a:lnTo>
                    <a:pt x="50" y="110"/>
                  </a:lnTo>
                  <a:lnTo>
                    <a:pt x="50" y="110"/>
                  </a:lnTo>
                  <a:lnTo>
                    <a:pt x="50" y="109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6"/>
                  </a:lnTo>
                  <a:lnTo>
                    <a:pt x="52" y="105"/>
                  </a:lnTo>
                  <a:lnTo>
                    <a:pt x="53" y="103"/>
                  </a:lnTo>
                  <a:lnTo>
                    <a:pt x="54" y="99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5" y="97"/>
                  </a:lnTo>
                  <a:lnTo>
                    <a:pt x="55" y="94"/>
                  </a:lnTo>
                  <a:lnTo>
                    <a:pt x="57" y="89"/>
                  </a:lnTo>
                  <a:lnTo>
                    <a:pt x="60" y="77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2"/>
                  </a:lnTo>
                  <a:lnTo>
                    <a:pt x="66" y="52"/>
                  </a:lnTo>
                  <a:lnTo>
                    <a:pt x="66" y="50"/>
                  </a:lnTo>
                  <a:lnTo>
                    <a:pt x="67" y="47"/>
                  </a:lnTo>
                  <a:lnTo>
                    <a:pt x="69" y="40"/>
                  </a:lnTo>
                  <a:lnTo>
                    <a:pt x="69" y="40"/>
                  </a:lnTo>
                  <a:lnTo>
                    <a:pt x="69" y="40"/>
                  </a:lnTo>
                  <a:lnTo>
                    <a:pt x="69" y="39"/>
                  </a:lnTo>
                  <a:lnTo>
                    <a:pt x="69" y="37"/>
                  </a:lnTo>
                  <a:lnTo>
                    <a:pt x="70" y="34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7"/>
                  </a:lnTo>
                  <a:lnTo>
                    <a:pt x="72" y="26"/>
                  </a:lnTo>
                  <a:lnTo>
                    <a:pt x="73" y="23"/>
                  </a:lnTo>
                  <a:lnTo>
                    <a:pt x="74" y="18"/>
                  </a:lnTo>
                  <a:lnTo>
                    <a:pt x="75" y="18"/>
                  </a:lnTo>
                  <a:lnTo>
                    <a:pt x="75" y="18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6" y="14"/>
                  </a:lnTo>
                  <a:lnTo>
                    <a:pt x="77" y="10"/>
                  </a:lnTo>
                  <a:lnTo>
                    <a:pt x="77" y="10"/>
                  </a:lnTo>
                  <a:lnTo>
                    <a:pt x="77" y="10"/>
                  </a:lnTo>
                  <a:lnTo>
                    <a:pt x="78" y="9"/>
                  </a:lnTo>
                  <a:lnTo>
                    <a:pt x="78" y="8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0" y="4"/>
                  </a:lnTo>
                  <a:lnTo>
                    <a:pt x="80" y="4"/>
                  </a:lnTo>
                  <a:lnTo>
                    <a:pt x="80" y="3"/>
                  </a:lnTo>
                  <a:lnTo>
                    <a:pt x="81" y="3"/>
                  </a:lnTo>
                  <a:lnTo>
                    <a:pt x="81" y="2"/>
                  </a:lnTo>
                  <a:lnTo>
                    <a:pt x="81" y="2"/>
                  </a:lnTo>
                  <a:lnTo>
                    <a:pt x="81" y="2"/>
                  </a:lnTo>
                  <a:lnTo>
                    <a:pt x="81" y="2"/>
                  </a:lnTo>
                  <a:lnTo>
                    <a:pt x="82" y="2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4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1" y="6"/>
                  </a:lnTo>
                  <a:lnTo>
                    <a:pt x="91" y="6"/>
                  </a:lnTo>
                  <a:lnTo>
                    <a:pt x="92" y="8"/>
                  </a:lnTo>
                  <a:lnTo>
                    <a:pt x="92" y="8"/>
                  </a:lnTo>
                  <a:lnTo>
                    <a:pt x="92" y="8"/>
                  </a:lnTo>
                  <a:lnTo>
                    <a:pt x="92" y="9"/>
                  </a:lnTo>
                  <a:lnTo>
                    <a:pt x="93" y="10"/>
                  </a:lnTo>
                  <a:lnTo>
                    <a:pt x="93" y="11"/>
                  </a:lnTo>
                  <a:lnTo>
                    <a:pt x="95" y="15"/>
                  </a:lnTo>
                  <a:lnTo>
                    <a:pt x="95" y="16"/>
                  </a:lnTo>
                  <a:lnTo>
                    <a:pt x="95" y="16"/>
                  </a:lnTo>
                  <a:lnTo>
                    <a:pt x="95" y="16"/>
                  </a:lnTo>
                  <a:lnTo>
                    <a:pt x="96" y="18"/>
                  </a:lnTo>
                  <a:lnTo>
                    <a:pt x="96" y="20"/>
                  </a:lnTo>
                  <a:lnTo>
                    <a:pt x="98" y="26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39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2" y="44"/>
                  </a:lnTo>
                  <a:lnTo>
                    <a:pt x="104" y="50"/>
                  </a:lnTo>
                  <a:lnTo>
                    <a:pt x="107" y="63"/>
                  </a:lnTo>
                  <a:lnTo>
                    <a:pt x="107" y="64"/>
                  </a:lnTo>
                  <a:lnTo>
                    <a:pt x="107" y="64"/>
                  </a:lnTo>
                  <a:lnTo>
                    <a:pt x="107" y="65"/>
                  </a:lnTo>
                  <a:lnTo>
                    <a:pt x="107" y="66"/>
                  </a:lnTo>
                  <a:lnTo>
                    <a:pt x="108" y="70"/>
                  </a:lnTo>
                  <a:lnTo>
                    <a:pt x="109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10" y="77"/>
                  </a:lnTo>
                  <a:lnTo>
                    <a:pt x="110" y="78"/>
                  </a:lnTo>
                  <a:lnTo>
                    <a:pt x="111" y="82"/>
                  </a:lnTo>
                  <a:lnTo>
                    <a:pt x="112" y="87"/>
                  </a:lnTo>
                  <a:lnTo>
                    <a:pt x="112" y="87"/>
                  </a:lnTo>
                  <a:lnTo>
                    <a:pt x="112" y="88"/>
                  </a:lnTo>
                  <a:lnTo>
                    <a:pt x="112" y="88"/>
                  </a:lnTo>
                  <a:lnTo>
                    <a:pt x="113" y="90"/>
                  </a:lnTo>
                  <a:lnTo>
                    <a:pt x="114" y="93"/>
                  </a:lnTo>
                  <a:lnTo>
                    <a:pt x="114" y="93"/>
                  </a:lnTo>
                  <a:lnTo>
                    <a:pt x="114" y="93"/>
                  </a:lnTo>
                  <a:lnTo>
                    <a:pt x="114" y="94"/>
                  </a:lnTo>
                  <a:lnTo>
                    <a:pt x="114" y="95"/>
                  </a:lnTo>
                  <a:lnTo>
                    <a:pt x="115" y="98"/>
                  </a:lnTo>
                  <a:lnTo>
                    <a:pt x="115" y="98"/>
                  </a:lnTo>
                  <a:lnTo>
                    <a:pt x="115" y="99"/>
                  </a:lnTo>
                  <a:lnTo>
                    <a:pt x="116" y="99"/>
                  </a:lnTo>
                  <a:lnTo>
                    <a:pt x="116" y="100"/>
                  </a:lnTo>
                  <a:lnTo>
                    <a:pt x="117" y="103"/>
                  </a:lnTo>
                  <a:lnTo>
                    <a:pt x="117" y="103"/>
                  </a:lnTo>
                  <a:lnTo>
                    <a:pt x="117" y="103"/>
                  </a:lnTo>
                  <a:lnTo>
                    <a:pt x="117" y="104"/>
                  </a:lnTo>
                  <a:lnTo>
                    <a:pt x="117" y="105"/>
                  </a:lnTo>
                  <a:lnTo>
                    <a:pt x="118" y="107"/>
                  </a:lnTo>
                  <a:lnTo>
                    <a:pt x="118" y="107"/>
                  </a:lnTo>
                  <a:lnTo>
                    <a:pt x="118" y="107"/>
                  </a:lnTo>
                  <a:lnTo>
                    <a:pt x="118" y="108"/>
                  </a:lnTo>
                  <a:lnTo>
                    <a:pt x="119" y="108"/>
                  </a:lnTo>
                  <a:lnTo>
                    <a:pt x="119" y="108"/>
                  </a:lnTo>
                  <a:lnTo>
                    <a:pt x="119" y="109"/>
                  </a:lnTo>
                  <a:lnTo>
                    <a:pt x="119" y="109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0" y="111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3"/>
                  </a:lnTo>
                  <a:lnTo>
                    <a:pt x="122" y="113"/>
                  </a:lnTo>
                  <a:lnTo>
                    <a:pt x="122" y="113"/>
                  </a:lnTo>
                  <a:lnTo>
                    <a:pt x="122" y="113"/>
                  </a:lnTo>
                  <a:lnTo>
                    <a:pt x="122" y="114"/>
                  </a:lnTo>
                  <a:lnTo>
                    <a:pt x="122" y="114"/>
                  </a:lnTo>
                  <a:lnTo>
                    <a:pt x="122" y="114"/>
                  </a:lnTo>
                  <a:lnTo>
                    <a:pt x="122" y="114"/>
                  </a:lnTo>
                  <a:lnTo>
                    <a:pt x="123" y="114"/>
                  </a:lnTo>
                  <a:lnTo>
                    <a:pt x="123" y="114"/>
                  </a:lnTo>
                  <a:lnTo>
                    <a:pt x="123" y="114"/>
                  </a:lnTo>
                  <a:lnTo>
                    <a:pt x="123" y="115"/>
                  </a:lnTo>
                  <a:lnTo>
                    <a:pt x="123" y="115"/>
                  </a:lnTo>
                  <a:lnTo>
                    <a:pt x="123" y="115"/>
                  </a:lnTo>
                  <a:lnTo>
                    <a:pt x="123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4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5" y="116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6" y="115"/>
                  </a:lnTo>
                  <a:lnTo>
                    <a:pt x="126" y="115"/>
                  </a:lnTo>
                  <a:lnTo>
                    <a:pt x="126" y="115"/>
                  </a:lnTo>
                  <a:lnTo>
                    <a:pt x="126" y="115"/>
                  </a:lnTo>
                  <a:lnTo>
                    <a:pt x="126" y="115"/>
                  </a:lnTo>
                  <a:lnTo>
                    <a:pt x="126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8" y="115"/>
                  </a:lnTo>
                  <a:lnTo>
                    <a:pt x="128" y="114"/>
                  </a:lnTo>
                  <a:lnTo>
                    <a:pt x="128" y="114"/>
                  </a:lnTo>
                  <a:lnTo>
                    <a:pt x="128" y="114"/>
                  </a:lnTo>
                  <a:lnTo>
                    <a:pt x="128" y="114"/>
                  </a:lnTo>
                  <a:lnTo>
                    <a:pt x="128" y="114"/>
                  </a:lnTo>
                  <a:lnTo>
                    <a:pt x="128" y="114"/>
                  </a:lnTo>
                  <a:lnTo>
                    <a:pt x="129" y="113"/>
                  </a:lnTo>
                  <a:lnTo>
                    <a:pt x="129" y="113"/>
                  </a:lnTo>
                  <a:lnTo>
                    <a:pt x="129" y="113"/>
                  </a:lnTo>
                  <a:lnTo>
                    <a:pt x="129" y="113"/>
                  </a:lnTo>
                  <a:lnTo>
                    <a:pt x="130" y="112"/>
                  </a:lnTo>
                  <a:lnTo>
                    <a:pt x="130" y="112"/>
                  </a:lnTo>
                  <a:lnTo>
                    <a:pt x="130" y="112"/>
                  </a:lnTo>
                  <a:lnTo>
                    <a:pt x="130" y="111"/>
                  </a:lnTo>
                  <a:lnTo>
                    <a:pt x="130" y="111"/>
                  </a:lnTo>
                  <a:lnTo>
                    <a:pt x="131" y="110"/>
                  </a:lnTo>
                  <a:lnTo>
                    <a:pt x="131" y="109"/>
                  </a:lnTo>
                  <a:lnTo>
                    <a:pt x="131" y="109"/>
                  </a:lnTo>
                  <a:lnTo>
                    <a:pt x="132" y="108"/>
                  </a:lnTo>
                  <a:lnTo>
                    <a:pt x="132" y="108"/>
                  </a:lnTo>
                  <a:lnTo>
                    <a:pt x="132" y="107"/>
                  </a:lnTo>
                  <a:lnTo>
                    <a:pt x="133" y="105"/>
                  </a:lnTo>
                  <a:lnTo>
                    <a:pt x="133" y="105"/>
                  </a:lnTo>
                  <a:lnTo>
                    <a:pt x="133" y="105"/>
                  </a:lnTo>
                  <a:lnTo>
                    <a:pt x="133" y="104"/>
                  </a:lnTo>
                  <a:lnTo>
                    <a:pt x="134" y="103"/>
                  </a:lnTo>
                  <a:lnTo>
                    <a:pt x="134" y="101"/>
                  </a:lnTo>
                  <a:lnTo>
                    <a:pt x="136" y="96"/>
                  </a:lnTo>
                  <a:lnTo>
                    <a:pt x="136" y="96"/>
                  </a:lnTo>
                  <a:lnTo>
                    <a:pt x="136" y="96"/>
                  </a:lnTo>
                  <a:lnTo>
                    <a:pt x="136" y="95"/>
                  </a:lnTo>
                  <a:lnTo>
                    <a:pt x="136" y="94"/>
                  </a:lnTo>
                  <a:lnTo>
                    <a:pt x="137" y="91"/>
                  </a:lnTo>
                  <a:lnTo>
                    <a:pt x="139" y="86"/>
                  </a:lnTo>
                  <a:lnTo>
                    <a:pt x="141" y="74"/>
                  </a:lnTo>
                  <a:lnTo>
                    <a:pt x="147" y="46"/>
                  </a:lnTo>
                  <a:lnTo>
                    <a:pt x="148" y="45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9" y="39"/>
                  </a:lnTo>
                  <a:lnTo>
                    <a:pt x="150" y="33"/>
                  </a:lnTo>
                  <a:lnTo>
                    <a:pt x="150" y="33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1" y="30"/>
                  </a:lnTo>
                  <a:lnTo>
                    <a:pt x="152" y="27"/>
                  </a:lnTo>
                  <a:lnTo>
                    <a:pt x="153" y="22"/>
                  </a:lnTo>
                  <a:lnTo>
                    <a:pt x="153" y="21"/>
                  </a:lnTo>
                  <a:lnTo>
                    <a:pt x="153" y="21"/>
                  </a:lnTo>
                  <a:lnTo>
                    <a:pt x="153" y="20"/>
                  </a:lnTo>
                  <a:lnTo>
                    <a:pt x="154" y="19"/>
                  </a:lnTo>
                  <a:lnTo>
                    <a:pt x="154" y="17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7" name="Freeform 63"/>
            <p:cNvSpPr>
              <a:spLocks/>
            </p:cNvSpPr>
            <p:nvPr/>
          </p:nvSpPr>
          <p:spPr bwMode="auto">
            <a:xfrm>
              <a:off x="2553" y="2186"/>
              <a:ext cx="126" cy="116"/>
            </a:xfrm>
            <a:custGeom>
              <a:avLst/>
              <a:gdLst/>
              <a:ahLst/>
              <a:cxnLst>
                <a:cxn ang="0">
                  <a:pos x="2" y="12"/>
                </a:cxn>
                <a:cxn ang="0">
                  <a:pos x="4" y="6"/>
                </a:cxn>
                <a:cxn ang="0">
                  <a:pos x="6" y="3"/>
                </a:cxn>
                <a:cxn ang="0">
                  <a:pos x="8" y="1"/>
                </a:cxn>
                <a:cxn ang="0">
                  <a:pos x="8" y="0"/>
                </a:cxn>
                <a:cxn ang="0">
                  <a:pos x="9" y="0"/>
                </a:cxn>
                <a:cxn ang="0">
                  <a:pos x="10" y="0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2" y="1"/>
                </a:cxn>
                <a:cxn ang="0">
                  <a:pos x="14" y="2"/>
                </a:cxn>
                <a:cxn ang="0">
                  <a:pos x="15" y="4"/>
                </a:cxn>
                <a:cxn ang="0">
                  <a:pos x="18" y="10"/>
                </a:cxn>
                <a:cxn ang="0">
                  <a:pos x="20" y="16"/>
                </a:cxn>
                <a:cxn ang="0">
                  <a:pos x="24" y="32"/>
                </a:cxn>
                <a:cxn ang="0">
                  <a:pos x="31" y="65"/>
                </a:cxn>
                <a:cxn ang="0">
                  <a:pos x="34" y="79"/>
                </a:cxn>
                <a:cxn ang="0">
                  <a:pos x="37" y="94"/>
                </a:cxn>
                <a:cxn ang="0">
                  <a:pos x="41" y="106"/>
                </a:cxn>
                <a:cxn ang="0">
                  <a:pos x="43" y="111"/>
                </a:cxn>
                <a:cxn ang="0">
                  <a:pos x="44" y="113"/>
                </a:cxn>
                <a:cxn ang="0">
                  <a:pos x="46" y="114"/>
                </a:cxn>
                <a:cxn ang="0">
                  <a:pos x="47" y="115"/>
                </a:cxn>
                <a:cxn ang="0">
                  <a:pos x="47" y="116"/>
                </a:cxn>
                <a:cxn ang="0">
                  <a:pos x="48" y="116"/>
                </a:cxn>
                <a:cxn ang="0">
                  <a:pos x="49" y="115"/>
                </a:cxn>
                <a:cxn ang="0">
                  <a:pos x="50" y="115"/>
                </a:cxn>
                <a:cxn ang="0">
                  <a:pos x="51" y="114"/>
                </a:cxn>
                <a:cxn ang="0">
                  <a:pos x="52" y="112"/>
                </a:cxn>
                <a:cxn ang="0">
                  <a:pos x="54" y="107"/>
                </a:cxn>
                <a:cxn ang="0">
                  <a:pos x="57" y="97"/>
                </a:cxn>
                <a:cxn ang="0">
                  <a:pos x="69" y="44"/>
                </a:cxn>
                <a:cxn ang="0">
                  <a:pos x="73" y="26"/>
                </a:cxn>
                <a:cxn ang="0">
                  <a:pos x="76" y="15"/>
                </a:cxn>
                <a:cxn ang="0">
                  <a:pos x="79" y="7"/>
                </a:cxn>
                <a:cxn ang="0">
                  <a:pos x="80" y="3"/>
                </a:cxn>
                <a:cxn ang="0">
                  <a:pos x="82" y="1"/>
                </a:cxn>
                <a:cxn ang="0">
                  <a:pos x="83" y="0"/>
                </a:cxn>
                <a:cxn ang="0">
                  <a:pos x="84" y="0"/>
                </a:cxn>
                <a:cxn ang="0">
                  <a:pos x="84" y="0"/>
                </a:cxn>
                <a:cxn ang="0">
                  <a:pos x="85" y="0"/>
                </a:cxn>
                <a:cxn ang="0">
                  <a:pos x="86" y="0"/>
                </a:cxn>
                <a:cxn ang="0">
                  <a:pos x="87" y="1"/>
                </a:cxn>
                <a:cxn ang="0">
                  <a:pos x="88" y="3"/>
                </a:cxn>
                <a:cxn ang="0">
                  <a:pos x="90" y="7"/>
                </a:cxn>
                <a:cxn ang="0">
                  <a:pos x="92" y="12"/>
                </a:cxn>
                <a:cxn ang="0">
                  <a:pos x="98" y="34"/>
                </a:cxn>
                <a:cxn ang="0">
                  <a:pos x="104" y="64"/>
                </a:cxn>
                <a:cxn ang="0">
                  <a:pos x="107" y="79"/>
                </a:cxn>
                <a:cxn ang="0">
                  <a:pos x="111" y="96"/>
                </a:cxn>
                <a:cxn ang="0">
                  <a:pos x="113" y="103"/>
                </a:cxn>
                <a:cxn ang="0">
                  <a:pos x="115" y="110"/>
                </a:cxn>
                <a:cxn ang="0">
                  <a:pos x="117" y="113"/>
                </a:cxn>
                <a:cxn ang="0">
                  <a:pos x="118" y="114"/>
                </a:cxn>
                <a:cxn ang="0">
                  <a:pos x="119" y="115"/>
                </a:cxn>
                <a:cxn ang="0">
                  <a:pos x="120" y="115"/>
                </a:cxn>
                <a:cxn ang="0">
                  <a:pos x="120" y="116"/>
                </a:cxn>
                <a:cxn ang="0">
                  <a:pos x="121" y="115"/>
                </a:cxn>
                <a:cxn ang="0">
                  <a:pos x="122" y="115"/>
                </a:cxn>
                <a:cxn ang="0">
                  <a:pos x="123" y="114"/>
                </a:cxn>
                <a:cxn ang="0">
                  <a:pos x="124" y="113"/>
                </a:cxn>
                <a:cxn ang="0">
                  <a:pos x="125" y="110"/>
                </a:cxn>
              </a:cxnLst>
              <a:rect l="0" t="0" r="r" b="b"/>
              <a:pathLst>
                <a:path w="126" h="116">
                  <a:moveTo>
                    <a:pt x="0" y="17"/>
                  </a:move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5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2" y="10"/>
                  </a:lnTo>
                  <a:lnTo>
                    <a:pt x="3" y="9"/>
                  </a:lnTo>
                  <a:lnTo>
                    <a:pt x="3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6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4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2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1"/>
                  </a:lnTo>
                  <a:lnTo>
                    <a:pt x="12" y="1"/>
                  </a:lnTo>
                  <a:lnTo>
                    <a:pt x="12" y="1"/>
                  </a:lnTo>
                  <a:lnTo>
                    <a:pt x="13" y="1"/>
                  </a:lnTo>
                  <a:lnTo>
                    <a:pt x="13" y="1"/>
                  </a:lnTo>
                  <a:lnTo>
                    <a:pt x="13" y="1"/>
                  </a:lnTo>
                  <a:lnTo>
                    <a:pt x="13" y="1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5" y="5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8" y="10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2"/>
                  </a:lnTo>
                  <a:lnTo>
                    <a:pt x="19" y="13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1" y="20"/>
                  </a:lnTo>
                  <a:lnTo>
                    <a:pt x="22" y="26"/>
                  </a:lnTo>
                  <a:lnTo>
                    <a:pt x="22" y="27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29"/>
                  </a:lnTo>
                  <a:lnTo>
                    <a:pt x="24" y="32"/>
                  </a:lnTo>
                  <a:lnTo>
                    <a:pt x="25" y="38"/>
                  </a:lnTo>
                  <a:lnTo>
                    <a:pt x="28" y="52"/>
                  </a:lnTo>
                  <a:lnTo>
                    <a:pt x="28" y="52"/>
                  </a:lnTo>
                  <a:lnTo>
                    <a:pt x="28" y="52"/>
                  </a:lnTo>
                  <a:lnTo>
                    <a:pt x="28" y="53"/>
                  </a:lnTo>
                  <a:lnTo>
                    <a:pt x="29" y="55"/>
                  </a:lnTo>
                  <a:lnTo>
                    <a:pt x="29" y="58"/>
                  </a:lnTo>
                  <a:lnTo>
                    <a:pt x="31" y="65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1" y="67"/>
                  </a:lnTo>
                  <a:lnTo>
                    <a:pt x="31" y="68"/>
                  </a:lnTo>
                  <a:lnTo>
                    <a:pt x="32" y="72"/>
                  </a:lnTo>
                  <a:lnTo>
                    <a:pt x="33" y="78"/>
                  </a:lnTo>
                  <a:lnTo>
                    <a:pt x="34" y="78"/>
                  </a:lnTo>
                  <a:lnTo>
                    <a:pt x="34" y="79"/>
                  </a:lnTo>
                  <a:lnTo>
                    <a:pt x="34" y="80"/>
                  </a:lnTo>
                  <a:lnTo>
                    <a:pt x="34" y="81"/>
                  </a:lnTo>
                  <a:lnTo>
                    <a:pt x="35" y="85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7" y="92"/>
                  </a:lnTo>
                  <a:lnTo>
                    <a:pt x="37" y="92"/>
                  </a:lnTo>
                  <a:lnTo>
                    <a:pt x="37" y="94"/>
                  </a:lnTo>
                  <a:lnTo>
                    <a:pt x="38" y="97"/>
                  </a:lnTo>
                  <a:lnTo>
                    <a:pt x="39" y="102"/>
                  </a:lnTo>
                  <a:lnTo>
                    <a:pt x="40" y="102"/>
                  </a:lnTo>
                  <a:lnTo>
                    <a:pt x="40" y="102"/>
                  </a:lnTo>
                  <a:lnTo>
                    <a:pt x="40" y="103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1" y="107"/>
                  </a:lnTo>
                  <a:lnTo>
                    <a:pt x="42" y="108"/>
                  </a:lnTo>
                  <a:lnTo>
                    <a:pt x="42" y="109"/>
                  </a:lnTo>
                  <a:lnTo>
                    <a:pt x="42" y="110"/>
                  </a:lnTo>
                  <a:lnTo>
                    <a:pt x="43" y="110"/>
                  </a:lnTo>
                  <a:lnTo>
                    <a:pt x="43" y="110"/>
                  </a:lnTo>
                  <a:lnTo>
                    <a:pt x="43" y="111"/>
                  </a:lnTo>
                  <a:lnTo>
                    <a:pt x="43" y="111"/>
                  </a:lnTo>
                  <a:lnTo>
                    <a:pt x="43" y="111"/>
                  </a:lnTo>
                  <a:lnTo>
                    <a:pt x="43" y="111"/>
                  </a:lnTo>
                  <a:lnTo>
                    <a:pt x="44" y="112"/>
                  </a:lnTo>
                  <a:lnTo>
                    <a:pt x="44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6" y="114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1" y="114"/>
                  </a:lnTo>
                  <a:lnTo>
                    <a:pt x="51" y="114"/>
                  </a:lnTo>
                  <a:lnTo>
                    <a:pt x="51" y="114"/>
                  </a:lnTo>
                  <a:lnTo>
                    <a:pt x="51" y="114"/>
                  </a:lnTo>
                  <a:lnTo>
                    <a:pt x="51" y="113"/>
                  </a:lnTo>
                  <a:lnTo>
                    <a:pt x="51" y="113"/>
                  </a:lnTo>
                  <a:lnTo>
                    <a:pt x="51" y="113"/>
                  </a:lnTo>
                  <a:lnTo>
                    <a:pt x="52" y="113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53" y="111"/>
                  </a:lnTo>
                  <a:lnTo>
                    <a:pt x="53" y="111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3" y="109"/>
                  </a:lnTo>
                  <a:lnTo>
                    <a:pt x="54" y="108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5" y="106"/>
                  </a:lnTo>
                  <a:lnTo>
                    <a:pt x="55" y="106"/>
                  </a:lnTo>
                  <a:lnTo>
                    <a:pt x="56" y="103"/>
                  </a:lnTo>
                  <a:lnTo>
                    <a:pt x="57" y="98"/>
                  </a:lnTo>
                  <a:lnTo>
                    <a:pt x="57" y="98"/>
                  </a:lnTo>
                  <a:lnTo>
                    <a:pt x="57" y="98"/>
                  </a:lnTo>
                  <a:lnTo>
                    <a:pt x="57" y="97"/>
                  </a:lnTo>
                  <a:lnTo>
                    <a:pt x="58" y="96"/>
                  </a:lnTo>
                  <a:lnTo>
                    <a:pt x="59" y="93"/>
                  </a:lnTo>
                  <a:lnTo>
                    <a:pt x="60" y="88"/>
                  </a:lnTo>
                  <a:lnTo>
                    <a:pt x="63" y="75"/>
                  </a:lnTo>
                  <a:lnTo>
                    <a:pt x="69" y="45"/>
                  </a:lnTo>
                  <a:lnTo>
                    <a:pt x="69" y="45"/>
                  </a:lnTo>
                  <a:lnTo>
                    <a:pt x="69" y="45"/>
                  </a:lnTo>
                  <a:lnTo>
                    <a:pt x="69" y="44"/>
                  </a:lnTo>
                  <a:lnTo>
                    <a:pt x="69" y="42"/>
                  </a:lnTo>
                  <a:lnTo>
                    <a:pt x="70" y="39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72" y="31"/>
                  </a:lnTo>
                  <a:lnTo>
                    <a:pt x="72" y="31"/>
                  </a:lnTo>
                  <a:lnTo>
                    <a:pt x="72" y="29"/>
                  </a:lnTo>
                  <a:lnTo>
                    <a:pt x="73" y="26"/>
                  </a:lnTo>
                  <a:lnTo>
                    <a:pt x="74" y="20"/>
                  </a:lnTo>
                  <a:lnTo>
                    <a:pt x="75" y="20"/>
                  </a:lnTo>
                  <a:lnTo>
                    <a:pt x="75" y="20"/>
                  </a:lnTo>
                  <a:lnTo>
                    <a:pt x="75" y="19"/>
                  </a:lnTo>
                  <a:lnTo>
                    <a:pt x="75" y="18"/>
                  </a:lnTo>
                  <a:lnTo>
                    <a:pt x="76" y="15"/>
                  </a:lnTo>
                  <a:lnTo>
                    <a:pt x="76" y="15"/>
                  </a:lnTo>
                  <a:lnTo>
                    <a:pt x="76" y="15"/>
                  </a:lnTo>
                  <a:lnTo>
                    <a:pt x="76" y="14"/>
                  </a:lnTo>
                  <a:lnTo>
                    <a:pt x="77" y="13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0"/>
                  </a:lnTo>
                  <a:lnTo>
                    <a:pt x="77" y="10"/>
                  </a:lnTo>
                  <a:lnTo>
                    <a:pt x="78" y="9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4"/>
                  </a:lnTo>
                  <a:lnTo>
                    <a:pt x="80" y="4"/>
                  </a:lnTo>
                  <a:lnTo>
                    <a:pt x="80" y="4"/>
                  </a:lnTo>
                  <a:lnTo>
                    <a:pt x="80" y="3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1" y="2"/>
                  </a:lnTo>
                  <a:lnTo>
                    <a:pt x="81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2" y="1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7" y="0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8" y="1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88" y="3"/>
                  </a:lnTo>
                  <a:lnTo>
                    <a:pt x="88" y="3"/>
                  </a:lnTo>
                  <a:lnTo>
                    <a:pt x="89" y="4"/>
                  </a:lnTo>
                  <a:lnTo>
                    <a:pt x="89" y="4"/>
                  </a:lnTo>
                  <a:lnTo>
                    <a:pt x="89" y="4"/>
                  </a:lnTo>
                  <a:lnTo>
                    <a:pt x="89" y="4"/>
                  </a:lnTo>
                  <a:lnTo>
                    <a:pt x="90" y="5"/>
                  </a:lnTo>
                  <a:lnTo>
                    <a:pt x="90" y="6"/>
                  </a:lnTo>
                  <a:lnTo>
                    <a:pt x="90" y="7"/>
                  </a:lnTo>
                  <a:lnTo>
                    <a:pt x="90" y="7"/>
                  </a:lnTo>
                  <a:lnTo>
                    <a:pt x="91" y="7"/>
                  </a:lnTo>
                  <a:lnTo>
                    <a:pt x="91" y="8"/>
                  </a:lnTo>
                  <a:lnTo>
                    <a:pt x="92" y="10"/>
                  </a:lnTo>
                  <a:lnTo>
                    <a:pt x="92" y="10"/>
                  </a:lnTo>
                  <a:lnTo>
                    <a:pt x="92" y="11"/>
                  </a:lnTo>
                  <a:lnTo>
                    <a:pt x="92" y="11"/>
                  </a:lnTo>
                  <a:lnTo>
                    <a:pt x="92" y="12"/>
                  </a:lnTo>
                  <a:lnTo>
                    <a:pt x="93" y="15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8" y="34"/>
                  </a:lnTo>
                  <a:lnTo>
                    <a:pt x="98" y="34"/>
                  </a:lnTo>
                  <a:lnTo>
                    <a:pt x="98" y="34"/>
                  </a:lnTo>
                  <a:lnTo>
                    <a:pt x="98" y="35"/>
                  </a:lnTo>
                  <a:lnTo>
                    <a:pt x="98" y="37"/>
                  </a:lnTo>
                  <a:lnTo>
                    <a:pt x="99" y="41"/>
                  </a:lnTo>
                  <a:lnTo>
                    <a:pt x="101" y="48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5"/>
                  </a:lnTo>
                  <a:lnTo>
                    <a:pt x="104" y="67"/>
                  </a:lnTo>
                  <a:lnTo>
                    <a:pt x="105" y="70"/>
                  </a:lnTo>
                  <a:lnTo>
                    <a:pt x="106" y="77"/>
                  </a:lnTo>
                  <a:lnTo>
                    <a:pt x="106" y="78"/>
                  </a:lnTo>
                  <a:lnTo>
                    <a:pt x="107" y="78"/>
                  </a:lnTo>
                  <a:lnTo>
                    <a:pt x="107" y="79"/>
                  </a:lnTo>
                  <a:lnTo>
                    <a:pt x="107" y="80"/>
                  </a:lnTo>
                  <a:lnTo>
                    <a:pt x="108" y="84"/>
                  </a:lnTo>
                  <a:lnTo>
                    <a:pt x="109" y="90"/>
                  </a:lnTo>
                  <a:lnTo>
                    <a:pt x="109" y="90"/>
                  </a:lnTo>
                  <a:lnTo>
                    <a:pt x="109" y="91"/>
                  </a:lnTo>
                  <a:lnTo>
                    <a:pt x="110" y="91"/>
                  </a:lnTo>
                  <a:lnTo>
                    <a:pt x="110" y="93"/>
                  </a:lnTo>
                  <a:lnTo>
                    <a:pt x="111" y="96"/>
                  </a:lnTo>
                  <a:lnTo>
                    <a:pt x="111" y="96"/>
                  </a:lnTo>
                  <a:lnTo>
                    <a:pt x="111" y="97"/>
                  </a:lnTo>
                  <a:lnTo>
                    <a:pt x="111" y="97"/>
                  </a:lnTo>
                  <a:lnTo>
                    <a:pt x="112" y="99"/>
                  </a:lnTo>
                  <a:lnTo>
                    <a:pt x="112" y="101"/>
                  </a:lnTo>
                  <a:lnTo>
                    <a:pt x="112" y="102"/>
                  </a:lnTo>
                  <a:lnTo>
                    <a:pt x="112" y="102"/>
                  </a:lnTo>
                  <a:lnTo>
                    <a:pt x="113" y="103"/>
                  </a:lnTo>
                  <a:lnTo>
                    <a:pt x="113" y="104"/>
                  </a:lnTo>
                  <a:lnTo>
                    <a:pt x="114" y="106"/>
                  </a:lnTo>
                  <a:lnTo>
                    <a:pt x="114" y="106"/>
                  </a:lnTo>
                  <a:lnTo>
                    <a:pt x="114" y="107"/>
                  </a:lnTo>
                  <a:lnTo>
                    <a:pt x="114" y="107"/>
                  </a:lnTo>
                  <a:lnTo>
                    <a:pt x="114" y="108"/>
                  </a:lnTo>
                  <a:lnTo>
                    <a:pt x="115" y="110"/>
                  </a:lnTo>
                  <a:lnTo>
                    <a:pt x="115" y="110"/>
                  </a:lnTo>
                  <a:lnTo>
                    <a:pt x="116" y="110"/>
                  </a:lnTo>
                  <a:lnTo>
                    <a:pt x="116" y="111"/>
                  </a:lnTo>
                  <a:lnTo>
                    <a:pt x="116" y="111"/>
                  </a:lnTo>
                  <a:lnTo>
                    <a:pt x="116" y="112"/>
                  </a:lnTo>
                  <a:lnTo>
                    <a:pt x="116" y="112"/>
                  </a:lnTo>
                  <a:lnTo>
                    <a:pt x="116" y="112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5"/>
                  </a:lnTo>
                  <a:lnTo>
                    <a:pt x="118" y="115"/>
                  </a:lnTo>
                  <a:lnTo>
                    <a:pt x="118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1" y="116"/>
                  </a:lnTo>
                  <a:lnTo>
                    <a:pt x="121" y="116"/>
                  </a:lnTo>
                  <a:lnTo>
                    <a:pt x="121" y="116"/>
                  </a:lnTo>
                  <a:lnTo>
                    <a:pt x="121" y="116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2" y="115"/>
                  </a:lnTo>
                  <a:lnTo>
                    <a:pt x="122" y="115"/>
                  </a:lnTo>
                  <a:lnTo>
                    <a:pt x="122" y="115"/>
                  </a:lnTo>
                  <a:lnTo>
                    <a:pt x="122" y="115"/>
                  </a:lnTo>
                  <a:lnTo>
                    <a:pt x="122" y="115"/>
                  </a:lnTo>
                  <a:lnTo>
                    <a:pt x="122" y="115"/>
                  </a:lnTo>
                  <a:lnTo>
                    <a:pt x="122" y="115"/>
                  </a:lnTo>
                  <a:lnTo>
                    <a:pt x="122" y="114"/>
                  </a:lnTo>
                  <a:lnTo>
                    <a:pt x="122" y="114"/>
                  </a:lnTo>
                  <a:lnTo>
                    <a:pt x="123" y="114"/>
                  </a:lnTo>
                  <a:lnTo>
                    <a:pt x="123" y="114"/>
                  </a:lnTo>
                  <a:lnTo>
                    <a:pt x="123" y="114"/>
                  </a:lnTo>
                  <a:lnTo>
                    <a:pt x="123" y="114"/>
                  </a:lnTo>
                  <a:lnTo>
                    <a:pt x="123" y="114"/>
                  </a:lnTo>
                  <a:lnTo>
                    <a:pt x="123" y="114"/>
                  </a:lnTo>
                  <a:lnTo>
                    <a:pt x="123" y="113"/>
                  </a:lnTo>
                  <a:lnTo>
                    <a:pt x="124" y="113"/>
                  </a:lnTo>
                  <a:lnTo>
                    <a:pt x="124" y="113"/>
                  </a:lnTo>
                  <a:lnTo>
                    <a:pt x="124" y="113"/>
                  </a:lnTo>
                  <a:lnTo>
                    <a:pt x="124" y="112"/>
                  </a:lnTo>
                  <a:lnTo>
                    <a:pt x="124" y="112"/>
                  </a:lnTo>
                  <a:lnTo>
                    <a:pt x="124" y="112"/>
                  </a:lnTo>
                  <a:lnTo>
                    <a:pt x="124" y="112"/>
                  </a:lnTo>
                  <a:lnTo>
                    <a:pt x="125" y="111"/>
                  </a:lnTo>
                  <a:lnTo>
                    <a:pt x="125" y="110"/>
                  </a:lnTo>
                  <a:lnTo>
                    <a:pt x="125" y="110"/>
                  </a:lnTo>
                  <a:lnTo>
                    <a:pt x="125" y="110"/>
                  </a:lnTo>
                  <a:lnTo>
                    <a:pt x="125" y="110"/>
                  </a:lnTo>
                  <a:lnTo>
                    <a:pt x="126" y="109"/>
                  </a:lnTo>
                  <a:lnTo>
                    <a:pt x="126" y="107"/>
                  </a:lnTo>
                  <a:lnTo>
                    <a:pt x="126" y="107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8" name="Freeform 64"/>
            <p:cNvSpPr>
              <a:spLocks/>
            </p:cNvSpPr>
            <p:nvPr/>
          </p:nvSpPr>
          <p:spPr bwMode="auto">
            <a:xfrm>
              <a:off x="2679" y="2186"/>
              <a:ext cx="131" cy="116"/>
            </a:xfrm>
            <a:custGeom>
              <a:avLst/>
              <a:gdLst/>
              <a:ahLst/>
              <a:cxnLst>
                <a:cxn ang="0">
                  <a:pos x="2" y="101"/>
                </a:cxn>
                <a:cxn ang="0">
                  <a:pos x="6" y="85"/>
                </a:cxn>
                <a:cxn ang="0">
                  <a:pos x="12" y="56"/>
                </a:cxn>
                <a:cxn ang="0">
                  <a:pos x="15" y="39"/>
                </a:cxn>
                <a:cxn ang="0">
                  <a:pos x="19" y="20"/>
                </a:cxn>
                <a:cxn ang="0">
                  <a:pos x="21" y="14"/>
                </a:cxn>
                <a:cxn ang="0">
                  <a:pos x="24" y="6"/>
                </a:cxn>
                <a:cxn ang="0">
                  <a:pos x="25" y="3"/>
                </a:cxn>
                <a:cxn ang="0">
                  <a:pos x="27" y="1"/>
                </a:cxn>
                <a:cxn ang="0">
                  <a:pos x="28" y="0"/>
                </a:cxn>
                <a:cxn ang="0">
                  <a:pos x="28" y="0"/>
                </a:cxn>
                <a:cxn ang="0">
                  <a:pos x="29" y="0"/>
                </a:cxn>
                <a:cxn ang="0">
                  <a:pos x="30" y="0"/>
                </a:cxn>
                <a:cxn ang="0">
                  <a:pos x="31" y="0"/>
                </a:cxn>
                <a:cxn ang="0">
                  <a:pos x="32" y="1"/>
                </a:cxn>
                <a:cxn ang="0">
                  <a:pos x="33" y="3"/>
                </a:cxn>
                <a:cxn ang="0">
                  <a:pos x="35" y="7"/>
                </a:cxn>
                <a:cxn ang="0">
                  <a:pos x="38" y="19"/>
                </a:cxn>
                <a:cxn ang="0">
                  <a:pos x="41" y="32"/>
                </a:cxn>
                <a:cxn ang="0">
                  <a:pos x="48" y="66"/>
                </a:cxn>
                <a:cxn ang="0">
                  <a:pos x="53" y="92"/>
                </a:cxn>
                <a:cxn ang="0">
                  <a:pos x="55" y="99"/>
                </a:cxn>
                <a:cxn ang="0">
                  <a:pos x="57" y="107"/>
                </a:cxn>
                <a:cxn ang="0">
                  <a:pos x="59" y="112"/>
                </a:cxn>
                <a:cxn ang="0">
                  <a:pos x="61" y="114"/>
                </a:cxn>
                <a:cxn ang="0">
                  <a:pos x="62" y="115"/>
                </a:cxn>
                <a:cxn ang="0">
                  <a:pos x="62" y="115"/>
                </a:cxn>
                <a:cxn ang="0">
                  <a:pos x="63" y="116"/>
                </a:cxn>
                <a:cxn ang="0">
                  <a:pos x="64" y="115"/>
                </a:cxn>
                <a:cxn ang="0">
                  <a:pos x="65" y="115"/>
                </a:cxn>
                <a:cxn ang="0">
                  <a:pos x="66" y="114"/>
                </a:cxn>
                <a:cxn ang="0">
                  <a:pos x="67" y="111"/>
                </a:cxn>
                <a:cxn ang="0">
                  <a:pos x="69" y="107"/>
                </a:cxn>
                <a:cxn ang="0">
                  <a:pos x="72" y="98"/>
                </a:cxn>
                <a:cxn ang="0">
                  <a:pos x="76" y="78"/>
                </a:cxn>
                <a:cxn ang="0">
                  <a:pos x="82" y="45"/>
                </a:cxn>
                <a:cxn ang="0">
                  <a:pos x="85" y="28"/>
                </a:cxn>
                <a:cxn ang="0">
                  <a:pos x="89" y="13"/>
                </a:cxn>
                <a:cxn ang="0">
                  <a:pos x="91" y="6"/>
                </a:cxn>
                <a:cxn ang="0">
                  <a:pos x="93" y="3"/>
                </a:cxn>
                <a:cxn ang="0">
                  <a:pos x="94" y="1"/>
                </a:cxn>
                <a:cxn ang="0">
                  <a:pos x="95" y="0"/>
                </a:cxn>
                <a:cxn ang="0">
                  <a:pos x="96" y="0"/>
                </a:cxn>
                <a:cxn ang="0">
                  <a:pos x="96" y="0"/>
                </a:cxn>
                <a:cxn ang="0">
                  <a:pos x="97" y="0"/>
                </a:cxn>
                <a:cxn ang="0">
                  <a:pos x="98" y="0"/>
                </a:cxn>
                <a:cxn ang="0">
                  <a:pos x="99" y="2"/>
                </a:cxn>
                <a:cxn ang="0">
                  <a:pos x="100" y="4"/>
                </a:cxn>
                <a:cxn ang="0">
                  <a:pos x="102" y="10"/>
                </a:cxn>
                <a:cxn ang="0">
                  <a:pos x="105" y="21"/>
                </a:cxn>
                <a:cxn ang="0">
                  <a:pos x="112" y="54"/>
                </a:cxn>
                <a:cxn ang="0">
                  <a:pos x="117" y="81"/>
                </a:cxn>
                <a:cxn ang="0">
                  <a:pos x="118" y="90"/>
                </a:cxn>
                <a:cxn ang="0">
                  <a:pos x="121" y="102"/>
                </a:cxn>
                <a:cxn ang="0">
                  <a:pos x="124" y="109"/>
                </a:cxn>
                <a:cxn ang="0">
                  <a:pos x="125" y="112"/>
                </a:cxn>
                <a:cxn ang="0">
                  <a:pos x="126" y="114"/>
                </a:cxn>
                <a:cxn ang="0">
                  <a:pos x="127" y="115"/>
                </a:cxn>
                <a:cxn ang="0">
                  <a:pos x="128" y="116"/>
                </a:cxn>
                <a:cxn ang="0">
                  <a:pos x="129" y="116"/>
                </a:cxn>
                <a:cxn ang="0">
                  <a:pos x="129" y="115"/>
                </a:cxn>
                <a:cxn ang="0">
                  <a:pos x="130" y="115"/>
                </a:cxn>
              </a:cxnLst>
              <a:rect l="0" t="0" r="r" b="b"/>
              <a:pathLst>
                <a:path w="131" h="116">
                  <a:moveTo>
                    <a:pt x="0" y="107"/>
                  </a:moveTo>
                  <a:lnTo>
                    <a:pt x="1" y="106"/>
                  </a:lnTo>
                  <a:lnTo>
                    <a:pt x="1" y="106"/>
                  </a:lnTo>
                  <a:lnTo>
                    <a:pt x="1" y="105"/>
                  </a:lnTo>
                  <a:lnTo>
                    <a:pt x="2" y="103"/>
                  </a:lnTo>
                  <a:lnTo>
                    <a:pt x="2" y="102"/>
                  </a:lnTo>
                  <a:lnTo>
                    <a:pt x="2" y="102"/>
                  </a:lnTo>
                  <a:lnTo>
                    <a:pt x="2" y="101"/>
                  </a:lnTo>
                  <a:lnTo>
                    <a:pt x="3" y="100"/>
                  </a:lnTo>
                  <a:lnTo>
                    <a:pt x="3" y="97"/>
                  </a:lnTo>
                  <a:lnTo>
                    <a:pt x="4" y="97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6" y="85"/>
                  </a:lnTo>
                  <a:lnTo>
                    <a:pt x="6" y="84"/>
                  </a:lnTo>
                  <a:lnTo>
                    <a:pt x="7" y="84"/>
                  </a:lnTo>
                  <a:lnTo>
                    <a:pt x="7" y="83"/>
                  </a:lnTo>
                  <a:lnTo>
                    <a:pt x="7" y="81"/>
                  </a:lnTo>
                  <a:lnTo>
                    <a:pt x="8" y="78"/>
                  </a:lnTo>
                  <a:lnTo>
                    <a:pt x="9" y="71"/>
                  </a:lnTo>
                  <a:lnTo>
                    <a:pt x="12" y="56"/>
                  </a:lnTo>
                  <a:lnTo>
                    <a:pt x="12" y="56"/>
                  </a:lnTo>
                  <a:lnTo>
                    <a:pt x="12" y="56"/>
                  </a:lnTo>
                  <a:lnTo>
                    <a:pt x="12" y="54"/>
                  </a:lnTo>
                  <a:lnTo>
                    <a:pt x="13" y="52"/>
                  </a:lnTo>
                  <a:lnTo>
                    <a:pt x="14" y="49"/>
                  </a:lnTo>
                  <a:lnTo>
                    <a:pt x="15" y="41"/>
                  </a:lnTo>
                  <a:lnTo>
                    <a:pt x="15" y="40"/>
                  </a:lnTo>
                  <a:lnTo>
                    <a:pt x="15" y="40"/>
                  </a:lnTo>
                  <a:lnTo>
                    <a:pt x="15" y="39"/>
                  </a:lnTo>
                  <a:lnTo>
                    <a:pt x="16" y="37"/>
                  </a:lnTo>
                  <a:lnTo>
                    <a:pt x="17" y="33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9" y="25"/>
                  </a:lnTo>
                  <a:lnTo>
                    <a:pt x="19" y="23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19"/>
                  </a:lnTo>
                  <a:lnTo>
                    <a:pt x="20" y="18"/>
                  </a:lnTo>
                  <a:lnTo>
                    <a:pt x="21" y="15"/>
                  </a:lnTo>
                  <a:lnTo>
                    <a:pt x="21" y="15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3" y="9"/>
                  </a:lnTo>
                  <a:lnTo>
                    <a:pt x="23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5" y="5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5"/>
                  </a:lnTo>
                  <a:lnTo>
                    <a:pt x="34" y="5"/>
                  </a:lnTo>
                  <a:lnTo>
                    <a:pt x="34" y="5"/>
                  </a:lnTo>
                  <a:lnTo>
                    <a:pt x="34" y="6"/>
                  </a:lnTo>
                  <a:lnTo>
                    <a:pt x="35" y="7"/>
                  </a:lnTo>
                  <a:lnTo>
                    <a:pt x="35" y="9"/>
                  </a:lnTo>
                  <a:lnTo>
                    <a:pt x="35" y="9"/>
                  </a:lnTo>
                  <a:lnTo>
                    <a:pt x="35" y="9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7" y="13"/>
                  </a:lnTo>
                  <a:lnTo>
                    <a:pt x="38" y="18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20"/>
                  </a:lnTo>
                  <a:lnTo>
                    <a:pt x="39" y="21"/>
                  </a:lnTo>
                  <a:lnTo>
                    <a:pt x="39" y="24"/>
                  </a:lnTo>
                  <a:lnTo>
                    <a:pt x="41" y="31"/>
                  </a:lnTo>
                  <a:lnTo>
                    <a:pt x="41" y="31"/>
                  </a:lnTo>
                  <a:lnTo>
                    <a:pt x="41" y="32"/>
                  </a:lnTo>
                  <a:lnTo>
                    <a:pt x="41" y="32"/>
                  </a:lnTo>
                  <a:lnTo>
                    <a:pt x="42" y="34"/>
                  </a:lnTo>
                  <a:lnTo>
                    <a:pt x="43" y="38"/>
                  </a:lnTo>
                  <a:lnTo>
                    <a:pt x="44" y="46"/>
                  </a:lnTo>
                  <a:lnTo>
                    <a:pt x="47" y="62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4"/>
                  </a:lnTo>
                  <a:lnTo>
                    <a:pt x="48" y="66"/>
                  </a:lnTo>
                  <a:lnTo>
                    <a:pt x="49" y="70"/>
                  </a:lnTo>
                  <a:lnTo>
                    <a:pt x="50" y="78"/>
                  </a:lnTo>
                  <a:lnTo>
                    <a:pt x="50" y="78"/>
                  </a:lnTo>
                  <a:lnTo>
                    <a:pt x="50" y="79"/>
                  </a:lnTo>
                  <a:lnTo>
                    <a:pt x="50" y="80"/>
                  </a:lnTo>
                  <a:lnTo>
                    <a:pt x="51" y="82"/>
                  </a:lnTo>
                  <a:lnTo>
                    <a:pt x="51" y="85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3"/>
                  </a:lnTo>
                  <a:lnTo>
                    <a:pt x="53" y="93"/>
                  </a:lnTo>
                  <a:lnTo>
                    <a:pt x="54" y="95"/>
                  </a:lnTo>
                  <a:lnTo>
                    <a:pt x="54" y="98"/>
                  </a:lnTo>
                  <a:lnTo>
                    <a:pt x="55" y="98"/>
                  </a:lnTo>
                  <a:lnTo>
                    <a:pt x="55" y="98"/>
                  </a:lnTo>
                  <a:lnTo>
                    <a:pt x="55" y="99"/>
                  </a:lnTo>
                  <a:lnTo>
                    <a:pt x="55" y="100"/>
                  </a:lnTo>
                  <a:lnTo>
                    <a:pt x="56" y="103"/>
                  </a:lnTo>
                  <a:lnTo>
                    <a:pt x="56" y="103"/>
                  </a:lnTo>
                  <a:lnTo>
                    <a:pt x="56" y="103"/>
                  </a:lnTo>
                  <a:lnTo>
                    <a:pt x="56" y="104"/>
                  </a:lnTo>
                  <a:lnTo>
                    <a:pt x="57" y="105"/>
                  </a:lnTo>
                  <a:lnTo>
                    <a:pt x="57" y="107"/>
                  </a:lnTo>
                  <a:lnTo>
                    <a:pt x="57" y="107"/>
                  </a:lnTo>
                  <a:lnTo>
                    <a:pt x="57" y="108"/>
                  </a:lnTo>
                  <a:lnTo>
                    <a:pt x="57" y="108"/>
                  </a:lnTo>
                  <a:lnTo>
                    <a:pt x="58" y="109"/>
                  </a:lnTo>
                  <a:lnTo>
                    <a:pt x="59" y="111"/>
                  </a:lnTo>
                  <a:lnTo>
                    <a:pt x="59" y="111"/>
                  </a:lnTo>
                  <a:lnTo>
                    <a:pt x="59" y="111"/>
                  </a:lnTo>
                  <a:lnTo>
                    <a:pt x="59" y="111"/>
                  </a:lnTo>
                  <a:lnTo>
                    <a:pt x="59" y="112"/>
                  </a:lnTo>
                  <a:lnTo>
                    <a:pt x="59" y="112"/>
                  </a:lnTo>
                  <a:lnTo>
                    <a:pt x="59" y="112"/>
                  </a:lnTo>
                  <a:lnTo>
                    <a:pt x="60" y="113"/>
                  </a:lnTo>
                  <a:lnTo>
                    <a:pt x="60" y="113"/>
                  </a:lnTo>
                  <a:lnTo>
                    <a:pt x="60" y="114"/>
                  </a:lnTo>
                  <a:lnTo>
                    <a:pt x="60" y="114"/>
                  </a:lnTo>
                  <a:lnTo>
                    <a:pt x="60" y="114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6" y="114"/>
                  </a:lnTo>
                  <a:lnTo>
                    <a:pt x="66" y="113"/>
                  </a:lnTo>
                  <a:lnTo>
                    <a:pt x="66" y="113"/>
                  </a:lnTo>
                  <a:lnTo>
                    <a:pt x="66" y="113"/>
                  </a:lnTo>
                  <a:lnTo>
                    <a:pt x="66" y="113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1"/>
                  </a:lnTo>
                  <a:lnTo>
                    <a:pt x="67" y="111"/>
                  </a:lnTo>
                  <a:lnTo>
                    <a:pt x="67" y="110"/>
                  </a:lnTo>
                  <a:lnTo>
                    <a:pt x="68" y="110"/>
                  </a:lnTo>
                  <a:lnTo>
                    <a:pt x="68" y="110"/>
                  </a:lnTo>
                  <a:lnTo>
                    <a:pt x="68" y="109"/>
                  </a:lnTo>
                  <a:lnTo>
                    <a:pt x="69" y="107"/>
                  </a:lnTo>
                  <a:lnTo>
                    <a:pt x="69" y="107"/>
                  </a:lnTo>
                  <a:lnTo>
                    <a:pt x="69" y="107"/>
                  </a:lnTo>
                  <a:lnTo>
                    <a:pt x="69" y="106"/>
                  </a:lnTo>
                  <a:lnTo>
                    <a:pt x="69" y="105"/>
                  </a:lnTo>
                  <a:lnTo>
                    <a:pt x="70" y="103"/>
                  </a:lnTo>
                  <a:lnTo>
                    <a:pt x="70" y="102"/>
                  </a:lnTo>
                  <a:lnTo>
                    <a:pt x="70" y="102"/>
                  </a:lnTo>
                  <a:lnTo>
                    <a:pt x="71" y="102"/>
                  </a:lnTo>
                  <a:lnTo>
                    <a:pt x="71" y="100"/>
                  </a:lnTo>
                  <a:lnTo>
                    <a:pt x="72" y="98"/>
                  </a:lnTo>
                  <a:lnTo>
                    <a:pt x="73" y="92"/>
                  </a:lnTo>
                  <a:lnTo>
                    <a:pt x="73" y="91"/>
                  </a:lnTo>
                  <a:lnTo>
                    <a:pt x="73" y="91"/>
                  </a:lnTo>
                  <a:lnTo>
                    <a:pt x="73" y="90"/>
                  </a:lnTo>
                  <a:lnTo>
                    <a:pt x="74" y="89"/>
                  </a:lnTo>
                  <a:lnTo>
                    <a:pt x="74" y="85"/>
                  </a:lnTo>
                  <a:lnTo>
                    <a:pt x="76" y="78"/>
                  </a:lnTo>
                  <a:lnTo>
                    <a:pt x="76" y="78"/>
                  </a:lnTo>
                  <a:lnTo>
                    <a:pt x="76" y="78"/>
                  </a:lnTo>
                  <a:lnTo>
                    <a:pt x="76" y="77"/>
                  </a:lnTo>
                  <a:lnTo>
                    <a:pt x="77" y="75"/>
                  </a:lnTo>
                  <a:lnTo>
                    <a:pt x="77" y="71"/>
                  </a:lnTo>
                  <a:lnTo>
                    <a:pt x="79" y="62"/>
                  </a:lnTo>
                  <a:lnTo>
                    <a:pt x="82" y="46"/>
                  </a:lnTo>
                  <a:lnTo>
                    <a:pt x="82" y="46"/>
                  </a:lnTo>
                  <a:lnTo>
                    <a:pt x="82" y="45"/>
                  </a:lnTo>
                  <a:lnTo>
                    <a:pt x="82" y="44"/>
                  </a:lnTo>
                  <a:lnTo>
                    <a:pt x="82" y="42"/>
                  </a:lnTo>
                  <a:lnTo>
                    <a:pt x="83" y="39"/>
                  </a:lnTo>
                  <a:lnTo>
                    <a:pt x="85" y="32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5" y="30"/>
                  </a:lnTo>
                  <a:lnTo>
                    <a:pt x="85" y="28"/>
                  </a:lnTo>
                  <a:lnTo>
                    <a:pt x="86" y="25"/>
                  </a:lnTo>
                  <a:lnTo>
                    <a:pt x="87" y="19"/>
                  </a:lnTo>
                  <a:lnTo>
                    <a:pt x="88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88" y="16"/>
                  </a:lnTo>
                  <a:lnTo>
                    <a:pt x="89" y="13"/>
                  </a:lnTo>
                  <a:lnTo>
                    <a:pt x="89" y="13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0" y="10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1" y="8"/>
                  </a:lnTo>
                  <a:lnTo>
                    <a:pt x="91" y="7"/>
                  </a:lnTo>
                  <a:lnTo>
                    <a:pt x="91" y="6"/>
                  </a:lnTo>
                  <a:lnTo>
                    <a:pt x="91" y="6"/>
                  </a:lnTo>
                  <a:lnTo>
                    <a:pt x="91" y="6"/>
                  </a:lnTo>
                  <a:lnTo>
                    <a:pt x="92" y="5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3" y="2"/>
                  </a:lnTo>
                  <a:lnTo>
                    <a:pt x="93" y="2"/>
                  </a:lnTo>
                  <a:lnTo>
                    <a:pt x="94" y="2"/>
                  </a:lnTo>
                  <a:lnTo>
                    <a:pt x="94" y="1"/>
                  </a:lnTo>
                  <a:lnTo>
                    <a:pt x="94" y="1"/>
                  </a:lnTo>
                  <a:lnTo>
                    <a:pt x="94" y="1"/>
                  </a:lnTo>
                  <a:lnTo>
                    <a:pt x="94" y="1"/>
                  </a:lnTo>
                  <a:lnTo>
                    <a:pt x="94" y="1"/>
                  </a:lnTo>
                  <a:lnTo>
                    <a:pt x="94" y="1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5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8" y="1"/>
                  </a:lnTo>
                  <a:lnTo>
                    <a:pt x="98" y="1"/>
                  </a:lnTo>
                  <a:lnTo>
                    <a:pt x="98" y="1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2"/>
                  </a:lnTo>
                  <a:lnTo>
                    <a:pt x="99" y="2"/>
                  </a:lnTo>
                  <a:lnTo>
                    <a:pt x="99" y="2"/>
                  </a:lnTo>
                  <a:lnTo>
                    <a:pt x="99" y="2"/>
                  </a:lnTo>
                  <a:lnTo>
                    <a:pt x="100" y="3"/>
                  </a:lnTo>
                  <a:lnTo>
                    <a:pt x="100" y="3"/>
                  </a:lnTo>
                  <a:lnTo>
                    <a:pt x="100" y="3"/>
                  </a:lnTo>
                  <a:lnTo>
                    <a:pt x="100" y="4"/>
                  </a:lnTo>
                  <a:lnTo>
                    <a:pt x="100" y="4"/>
                  </a:lnTo>
                  <a:lnTo>
                    <a:pt x="100" y="4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6"/>
                  </a:lnTo>
                  <a:lnTo>
                    <a:pt x="101" y="6"/>
                  </a:lnTo>
                  <a:lnTo>
                    <a:pt x="101" y="6"/>
                  </a:lnTo>
                  <a:lnTo>
                    <a:pt x="102" y="7"/>
                  </a:lnTo>
                  <a:lnTo>
                    <a:pt x="102" y="9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3" y="10"/>
                  </a:lnTo>
                  <a:lnTo>
                    <a:pt x="103" y="12"/>
                  </a:lnTo>
                  <a:lnTo>
                    <a:pt x="104" y="14"/>
                  </a:lnTo>
                  <a:lnTo>
                    <a:pt x="105" y="19"/>
                  </a:lnTo>
                  <a:lnTo>
                    <a:pt x="105" y="20"/>
                  </a:lnTo>
                  <a:lnTo>
                    <a:pt x="105" y="20"/>
                  </a:lnTo>
                  <a:lnTo>
                    <a:pt x="105" y="21"/>
                  </a:lnTo>
                  <a:lnTo>
                    <a:pt x="106" y="23"/>
                  </a:lnTo>
                  <a:lnTo>
                    <a:pt x="106" y="26"/>
                  </a:lnTo>
                  <a:lnTo>
                    <a:pt x="108" y="34"/>
                  </a:lnTo>
                  <a:lnTo>
                    <a:pt x="111" y="50"/>
                  </a:lnTo>
                  <a:lnTo>
                    <a:pt x="111" y="50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2" y="54"/>
                  </a:lnTo>
                  <a:lnTo>
                    <a:pt x="112" y="58"/>
                  </a:lnTo>
                  <a:lnTo>
                    <a:pt x="114" y="66"/>
                  </a:lnTo>
                  <a:lnTo>
                    <a:pt x="114" y="66"/>
                  </a:lnTo>
                  <a:lnTo>
                    <a:pt x="114" y="66"/>
                  </a:lnTo>
                  <a:lnTo>
                    <a:pt x="114" y="68"/>
                  </a:lnTo>
                  <a:lnTo>
                    <a:pt x="114" y="69"/>
                  </a:lnTo>
                  <a:lnTo>
                    <a:pt x="115" y="73"/>
                  </a:lnTo>
                  <a:lnTo>
                    <a:pt x="117" y="81"/>
                  </a:lnTo>
                  <a:lnTo>
                    <a:pt x="117" y="81"/>
                  </a:lnTo>
                  <a:lnTo>
                    <a:pt x="117" y="82"/>
                  </a:lnTo>
                  <a:lnTo>
                    <a:pt x="117" y="83"/>
                  </a:lnTo>
                  <a:lnTo>
                    <a:pt x="117" y="85"/>
                  </a:lnTo>
                  <a:lnTo>
                    <a:pt x="118" y="88"/>
                  </a:lnTo>
                  <a:lnTo>
                    <a:pt x="118" y="89"/>
                  </a:lnTo>
                  <a:lnTo>
                    <a:pt x="118" y="89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20" y="95"/>
                  </a:lnTo>
                  <a:lnTo>
                    <a:pt x="120" y="96"/>
                  </a:lnTo>
                  <a:lnTo>
                    <a:pt x="120" y="96"/>
                  </a:lnTo>
                  <a:lnTo>
                    <a:pt x="120" y="97"/>
                  </a:lnTo>
                  <a:lnTo>
                    <a:pt x="120" y="98"/>
                  </a:lnTo>
                  <a:lnTo>
                    <a:pt x="121" y="101"/>
                  </a:lnTo>
                  <a:lnTo>
                    <a:pt x="121" y="102"/>
                  </a:lnTo>
                  <a:lnTo>
                    <a:pt x="121" y="102"/>
                  </a:lnTo>
                  <a:lnTo>
                    <a:pt x="122" y="103"/>
                  </a:lnTo>
                  <a:lnTo>
                    <a:pt x="122" y="104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3" y="108"/>
                  </a:lnTo>
                  <a:lnTo>
                    <a:pt x="124" y="109"/>
                  </a:lnTo>
                  <a:lnTo>
                    <a:pt x="124" y="109"/>
                  </a:lnTo>
                  <a:lnTo>
                    <a:pt x="124" y="109"/>
                  </a:lnTo>
                  <a:lnTo>
                    <a:pt x="124" y="110"/>
                  </a:lnTo>
                  <a:lnTo>
                    <a:pt x="124" y="111"/>
                  </a:lnTo>
                  <a:lnTo>
                    <a:pt x="124" y="111"/>
                  </a:lnTo>
                  <a:lnTo>
                    <a:pt x="124" y="111"/>
                  </a:lnTo>
                  <a:lnTo>
                    <a:pt x="125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5" y="113"/>
                  </a:lnTo>
                  <a:lnTo>
                    <a:pt x="126" y="113"/>
                  </a:lnTo>
                  <a:lnTo>
                    <a:pt x="126" y="114"/>
                  </a:lnTo>
                  <a:lnTo>
                    <a:pt x="126" y="114"/>
                  </a:lnTo>
                  <a:lnTo>
                    <a:pt x="126" y="114"/>
                  </a:lnTo>
                  <a:lnTo>
                    <a:pt x="126" y="114"/>
                  </a:lnTo>
                  <a:lnTo>
                    <a:pt x="126" y="114"/>
                  </a:lnTo>
                  <a:lnTo>
                    <a:pt x="126" y="114"/>
                  </a:lnTo>
                  <a:lnTo>
                    <a:pt x="126" y="114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7" y="115"/>
                  </a:lnTo>
                  <a:lnTo>
                    <a:pt x="128" y="115"/>
                  </a:lnTo>
                  <a:lnTo>
                    <a:pt x="128" y="115"/>
                  </a:lnTo>
                  <a:lnTo>
                    <a:pt x="128" y="115"/>
                  </a:lnTo>
                  <a:lnTo>
                    <a:pt x="128" y="115"/>
                  </a:lnTo>
                  <a:lnTo>
                    <a:pt x="128" y="115"/>
                  </a:lnTo>
                  <a:lnTo>
                    <a:pt x="128" y="116"/>
                  </a:lnTo>
                  <a:lnTo>
                    <a:pt x="128" y="116"/>
                  </a:lnTo>
                  <a:lnTo>
                    <a:pt x="128" y="116"/>
                  </a:lnTo>
                  <a:lnTo>
                    <a:pt x="128" y="116"/>
                  </a:lnTo>
                  <a:lnTo>
                    <a:pt x="128" y="116"/>
                  </a:lnTo>
                  <a:lnTo>
                    <a:pt x="128" y="116"/>
                  </a:lnTo>
                  <a:lnTo>
                    <a:pt x="128" y="116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9" y="115"/>
                  </a:lnTo>
                  <a:lnTo>
                    <a:pt x="129" y="115"/>
                  </a:lnTo>
                  <a:lnTo>
                    <a:pt x="129" y="115"/>
                  </a:lnTo>
                  <a:lnTo>
                    <a:pt x="129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5"/>
                  </a:lnTo>
                  <a:lnTo>
                    <a:pt x="130" y="114"/>
                  </a:lnTo>
                  <a:lnTo>
                    <a:pt x="130" y="114"/>
                  </a:lnTo>
                  <a:lnTo>
                    <a:pt x="131" y="1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49" name="Freeform 65"/>
            <p:cNvSpPr>
              <a:spLocks/>
            </p:cNvSpPr>
            <p:nvPr/>
          </p:nvSpPr>
          <p:spPr bwMode="auto">
            <a:xfrm>
              <a:off x="2810" y="2186"/>
              <a:ext cx="121" cy="116"/>
            </a:xfrm>
            <a:custGeom>
              <a:avLst/>
              <a:gdLst/>
              <a:ahLst/>
              <a:cxnLst>
                <a:cxn ang="0">
                  <a:pos x="1" y="113"/>
                </a:cxn>
                <a:cxn ang="0">
                  <a:pos x="2" y="110"/>
                </a:cxn>
                <a:cxn ang="0">
                  <a:pos x="5" y="101"/>
                </a:cxn>
                <a:cxn ang="0">
                  <a:pos x="9" y="80"/>
                </a:cxn>
                <a:cxn ang="0">
                  <a:pos x="15" y="47"/>
                </a:cxn>
                <a:cxn ang="0">
                  <a:pos x="18" y="30"/>
                </a:cxn>
                <a:cxn ang="0">
                  <a:pos x="22" y="13"/>
                </a:cxn>
                <a:cxn ang="0">
                  <a:pos x="24" y="6"/>
                </a:cxn>
                <a:cxn ang="0">
                  <a:pos x="26" y="3"/>
                </a:cxn>
                <a:cxn ang="0">
                  <a:pos x="27" y="1"/>
                </a:cxn>
                <a:cxn ang="0">
                  <a:pos x="28" y="0"/>
                </a:cxn>
                <a:cxn ang="0">
                  <a:pos x="29" y="0"/>
                </a:cxn>
                <a:cxn ang="0">
                  <a:pos x="29" y="0"/>
                </a:cxn>
                <a:cxn ang="0">
                  <a:pos x="30" y="0"/>
                </a:cxn>
                <a:cxn ang="0">
                  <a:pos x="31" y="0"/>
                </a:cxn>
                <a:cxn ang="0">
                  <a:pos x="32" y="2"/>
                </a:cxn>
                <a:cxn ang="0">
                  <a:pos x="33" y="4"/>
                </a:cxn>
                <a:cxn ang="0">
                  <a:pos x="35" y="10"/>
                </a:cxn>
                <a:cxn ang="0">
                  <a:pos x="39" y="24"/>
                </a:cxn>
                <a:cxn ang="0">
                  <a:pos x="45" y="59"/>
                </a:cxn>
                <a:cxn ang="0">
                  <a:pos x="50" y="86"/>
                </a:cxn>
                <a:cxn ang="0">
                  <a:pos x="52" y="96"/>
                </a:cxn>
                <a:cxn ang="0">
                  <a:pos x="54" y="104"/>
                </a:cxn>
                <a:cxn ang="0">
                  <a:pos x="56" y="110"/>
                </a:cxn>
                <a:cxn ang="0">
                  <a:pos x="57" y="113"/>
                </a:cxn>
                <a:cxn ang="0">
                  <a:pos x="58" y="115"/>
                </a:cxn>
                <a:cxn ang="0">
                  <a:pos x="59" y="115"/>
                </a:cxn>
                <a:cxn ang="0">
                  <a:pos x="60" y="116"/>
                </a:cxn>
                <a:cxn ang="0">
                  <a:pos x="60" y="116"/>
                </a:cxn>
                <a:cxn ang="0">
                  <a:pos x="61" y="115"/>
                </a:cxn>
                <a:cxn ang="0">
                  <a:pos x="62" y="114"/>
                </a:cxn>
                <a:cxn ang="0">
                  <a:pos x="64" y="112"/>
                </a:cxn>
                <a:cxn ang="0">
                  <a:pos x="65" y="108"/>
                </a:cxn>
                <a:cxn ang="0">
                  <a:pos x="67" y="101"/>
                </a:cxn>
                <a:cxn ang="0">
                  <a:pos x="71" y="84"/>
                </a:cxn>
                <a:cxn ang="0">
                  <a:pos x="76" y="54"/>
                </a:cxn>
                <a:cxn ang="0">
                  <a:pos x="79" y="37"/>
                </a:cxn>
                <a:cxn ang="0">
                  <a:pos x="82" y="22"/>
                </a:cxn>
                <a:cxn ang="0">
                  <a:pos x="83" y="14"/>
                </a:cxn>
                <a:cxn ang="0">
                  <a:pos x="86" y="7"/>
                </a:cxn>
                <a:cxn ang="0">
                  <a:pos x="87" y="3"/>
                </a:cxn>
                <a:cxn ang="0">
                  <a:pos x="88" y="1"/>
                </a:cxn>
                <a:cxn ang="0">
                  <a:pos x="89" y="0"/>
                </a:cxn>
                <a:cxn ang="0">
                  <a:pos x="90" y="0"/>
                </a:cxn>
                <a:cxn ang="0">
                  <a:pos x="91" y="0"/>
                </a:cxn>
                <a:cxn ang="0">
                  <a:pos x="91" y="0"/>
                </a:cxn>
                <a:cxn ang="0">
                  <a:pos x="92" y="0"/>
                </a:cxn>
                <a:cxn ang="0">
                  <a:pos x="93" y="2"/>
                </a:cxn>
                <a:cxn ang="0">
                  <a:pos x="95" y="5"/>
                </a:cxn>
                <a:cxn ang="0">
                  <a:pos x="97" y="12"/>
                </a:cxn>
                <a:cxn ang="0">
                  <a:pos x="99" y="22"/>
                </a:cxn>
                <a:cxn ang="0">
                  <a:pos x="103" y="41"/>
                </a:cxn>
                <a:cxn ang="0">
                  <a:pos x="109" y="80"/>
                </a:cxn>
                <a:cxn ang="0">
                  <a:pos x="112" y="97"/>
                </a:cxn>
                <a:cxn ang="0">
                  <a:pos x="114" y="106"/>
                </a:cxn>
                <a:cxn ang="0">
                  <a:pos x="116" y="110"/>
                </a:cxn>
                <a:cxn ang="0">
                  <a:pos x="117" y="113"/>
                </a:cxn>
                <a:cxn ang="0">
                  <a:pos x="118" y="114"/>
                </a:cxn>
                <a:cxn ang="0">
                  <a:pos x="119" y="115"/>
                </a:cxn>
                <a:cxn ang="0">
                  <a:pos x="120" y="116"/>
                </a:cxn>
                <a:cxn ang="0">
                  <a:pos x="120" y="116"/>
                </a:cxn>
                <a:cxn ang="0">
                  <a:pos x="121" y="115"/>
                </a:cxn>
              </a:cxnLst>
              <a:rect l="0" t="0" r="r" b="b"/>
              <a:pathLst>
                <a:path w="121" h="116">
                  <a:moveTo>
                    <a:pt x="0" y="114"/>
                  </a:moveTo>
                  <a:lnTo>
                    <a:pt x="0" y="114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2"/>
                  </a:lnTo>
                  <a:lnTo>
                    <a:pt x="1" y="112"/>
                  </a:lnTo>
                  <a:lnTo>
                    <a:pt x="1" y="112"/>
                  </a:lnTo>
                  <a:lnTo>
                    <a:pt x="1" y="111"/>
                  </a:lnTo>
                  <a:lnTo>
                    <a:pt x="1" y="111"/>
                  </a:lnTo>
                  <a:lnTo>
                    <a:pt x="2" y="110"/>
                  </a:lnTo>
                  <a:lnTo>
                    <a:pt x="2" y="110"/>
                  </a:lnTo>
                  <a:lnTo>
                    <a:pt x="2" y="110"/>
                  </a:lnTo>
                  <a:lnTo>
                    <a:pt x="2" y="109"/>
                  </a:lnTo>
                  <a:lnTo>
                    <a:pt x="3" y="108"/>
                  </a:lnTo>
                  <a:lnTo>
                    <a:pt x="3" y="106"/>
                  </a:lnTo>
                  <a:lnTo>
                    <a:pt x="3" y="106"/>
                  </a:lnTo>
                  <a:lnTo>
                    <a:pt x="3" y="106"/>
                  </a:lnTo>
                  <a:lnTo>
                    <a:pt x="4" y="105"/>
                  </a:lnTo>
                  <a:lnTo>
                    <a:pt x="4" y="104"/>
                  </a:lnTo>
                  <a:lnTo>
                    <a:pt x="5" y="101"/>
                  </a:lnTo>
                  <a:lnTo>
                    <a:pt x="6" y="95"/>
                  </a:lnTo>
                  <a:lnTo>
                    <a:pt x="6" y="94"/>
                  </a:lnTo>
                  <a:lnTo>
                    <a:pt x="7" y="94"/>
                  </a:lnTo>
                  <a:lnTo>
                    <a:pt x="7" y="93"/>
                  </a:lnTo>
                  <a:lnTo>
                    <a:pt x="7" y="92"/>
                  </a:lnTo>
                  <a:lnTo>
                    <a:pt x="8" y="88"/>
                  </a:lnTo>
                  <a:lnTo>
                    <a:pt x="9" y="80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10" y="78"/>
                  </a:lnTo>
                  <a:lnTo>
                    <a:pt x="10" y="76"/>
                  </a:lnTo>
                  <a:lnTo>
                    <a:pt x="11" y="72"/>
                  </a:lnTo>
                  <a:lnTo>
                    <a:pt x="12" y="64"/>
                  </a:lnTo>
                  <a:lnTo>
                    <a:pt x="15" y="48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6"/>
                  </a:lnTo>
                  <a:lnTo>
                    <a:pt x="16" y="44"/>
                  </a:lnTo>
                  <a:lnTo>
                    <a:pt x="16" y="4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2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6"/>
                  </a:lnTo>
                  <a:lnTo>
                    <a:pt x="21" y="20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8"/>
                  </a:lnTo>
                  <a:lnTo>
                    <a:pt x="21" y="16"/>
                  </a:lnTo>
                  <a:lnTo>
                    <a:pt x="22" y="14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2"/>
                  </a:lnTo>
                  <a:lnTo>
                    <a:pt x="23" y="11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6" y="4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5" y="10"/>
                  </a:lnTo>
                  <a:lnTo>
                    <a:pt x="35" y="10"/>
                  </a:lnTo>
                  <a:lnTo>
                    <a:pt x="35" y="11"/>
                  </a:lnTo>
                  <a:lnTo>
                    <a:pt x="36" y="12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8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4"/>
                  </a:lnTo>
                  <a:lnTo>
                    <a:pt x="39" y="26"/>
                  </a:lnTo>
                  <a:lnTo>
                    <a:pt x="40" y="30"/>
                  </a:lnTo>
                  <a:lnTo>
                    <a:pt x="41" y="38"/>
                  </a:lnTo>
                  <a:lnTo>
                    <a:pt x="44" y="55"/>
                  </a:lnTo>
                  <a:lnTo>
                    <a:pt x="44" y="56"/>
                  </a:lnTo>
                  <a:lnTo>
                    <a:pt x="44" y="56"/>
                  </a:lnTo>
                  <a:lnTo>
                    <a:pt x="45" y="57"/>
                  </a:lnTo>
                  <a:lnTo>
                    <a:pt x="45" y="59"/>
                  </a:lnTo>
                  <a:lnTo>
                    <a:pt x="46" y="63"/>
                  </a:lnTo>
                  <a:lnTo>
                    <a:pt x="47" y="71"/>
                  </a:lnTo>
                  <a:lnTo>
                    <a:pt x="47" y="72"/>
                  </a:lnTo>
                  <a:lnTo>
                    <a:pt x="47" y="72"/>
                  </a:lnTo>
                  <a:lnTo>
                    <a:pt x="47" y="73"/>
                  </a:lnTo>
                  <a:lnTo>
                    <a:pt x="48" y="75"/>
                  </a:lnTo>
                  <a:lnTo>
                    <a:pt x="48" y="79"/>
                  </a:lnTo>
                  <a:lnTo>
                    <a:pt x="50" y="86"/>
                  </a:lnTo>
                  <a:lnTo>
                    <a:pt x="50" y="87"/>
                  </a:lnTo>
                  <a:lnTo>
                    <a:pt x="50" y="87"/>
                  </a:lnTo>
                  <a:lnTo>
                    <a:pt x="50" y="88"/>
                  </a:lnTo>
                  <a:lnTo>
                    <a:pt x="50" y="90"/>
                  </a:lnTo>
                  <a:lnTo>
                    <a:pt x="51" y="94"/>
                  </a:lnTo>
                  <a:lnTo>
                    <a:pt x="51" y="94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3" y="100"/>
                  </a:lnTo>
                  <a:lnTo>
                    <a:pt x="53" y="101"/>
                  </a:lnTo>
                  <a:lnTo>
                    <a:pt x="53" y="101"/>
                  </a:lnTo>
                  <a:lnTo>
                    <a:pt x="53" y="102"/>
                  </a:lnTo>
                  <a:lnTo>
                    <a:pt x="54" y="103"/>
                  </a:lnTo>
                  <a:lnTo>
                    <a:pt x="54" y="104"/>
                  </a:lnTo>
                  <a:lnTo>
                    <a:pt x="54" y="104"/>
                  </a:lnTo>
                  <a:lnTo>
                    <a:pt x="54" y="105"/>
                  </a:lnTo>
                  <a:lnTo>
                    <a:pt x="54" y="106"/>
                  </a:lnTo>
                  <a:lnTo>
                    <a:pt x="54" y="106"/>
                  </a:lnTo>
                  <a:lnTo>
                    <a:pt x="54" y="106"/>
                  </a:lnTo>
                  <a:lnTo>
                    <a:pt x="55" y="107"/>
                  </a:lnTo>
                  <a:lnTo>
                    <a:pt x="55" y="108"/>
                  </a:lnTo>
                  <a:lnTo>
                    <a:pt x="56" y="110"/>
                  </a:lnTo>
                  <a:lnTo>
                    <a:pt x="56" y="110"/>
                  </a:lnTo>
                  <a:lnTo>
                    <a:pt x="56" y="111"/>
                  </a:lnTo>
                  <a:lnTo>
                    <a:pt x="56" y="111"/>
                  </a:lnTo>
                  <a:lnTo>
                    <a:pt x="56" y="112"/>
                  </a:lnTo>
                  <a:lnTo>
                    <a:pt x="57" y="112"/>
                  </a:lnTo>
                  <a:lnTo>
                    <a:pt x="57" y="112"/>
                  </a:lnTo>
                  <a:lnTo>
                    <a:pt x="57" y="112"/>
                  </a:lnTo>
                  <a:lnTo>
                    <a:pt x="57" y="113"/>
                  </a:lnTo>
                  <a:lnTo>
                    <a:pt x="57" y="113"/>
                  </a:lnTo>
                  <a:lnTo>
                    <a:pt x="57" y="113"/>
                  </a:lnTo>
                  <a:lnTo>
                    <a:pt x="58" y="114"/>
                  </a:lnTo>
                  <a:lnTo>
                    <a:pt x="58" y="114"/>
                  </a:lnTo>
                  <a:lnTo>
                    <a:pt x="58" y="114"/>
                  </a:lnTo>
                  <a:lnTo>
                    <a:pt x="58" y="114"/>
                  </a:lnTo>
                  <a:lnTo>
                    <a:pt x="58" y="114"/>
                  </a:lnTo>
                  <a:lnTo>
                    <a:pt x="58" y="114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1" y="116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3" y="112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64" y="111"/>
                  </a:lnTo>
                  <a:lnTo>
                    <a:pt x="64" y="110"/>
                  </a:lnTo>
                  <a:lnTo>
                    <a:pt x="64" y="110"/>
                  </a:lnTo>
                  <a:lnTo>
                    <a:pt x="64" y="110"/>
                  </a:lnTo>
                  <a:lnTo>
                    <a:pt x="64" y="109"/>
                  </a:lnTo>
                  <a:lnTo>
                    <a:pt x="65" y="108"/>
                  </a:lnTo>
                  <a:lnTo>
                    <a:pt x="66" y="106"/>
                  </a:lnTo>
                  <a:lnTo>
                    <a:pt x="66" y="106"/>
                  </a:lnTo>
                  <a:lnTo>
                    <a:pt x="66" y="106"/>
                  </a:lnTo>
                  <a:lnTo>
                    <a:pt x="66" y="105"/>
                  </a:lnTo>
                  <a:lnTo>
                    <a:pt x="66" y="104"/>
                  </a:lnTo>
                  <a:lnTo>
                    <a:pt x="67" y="101"/>
                  </a:lnTo>
                  <a:lnTo>
                    <a:pt x="67" y="101"/>
                  </a:lnTo>
                  <a:lnTo>
                    <a:pt x="67" y="101"/>
                  </a:lnTo>
                  <a:lnTo>
                    <a:pt x="67" y="100"/>
                  </a:lnTo>
                  <a:lnTo>
                    <a:pt x="68" y="98"/>
                  </a:lnTo>
                  <a:lnTo>
                    <a:pt x="68" y="95"/>
                  </a:lnTo>
                  <a:lnTo>
                    <a:pt x="70" y="88"/>
                  </a:lnTo>
                  <a:lnTo>
                    <a:pt x="70" y="87"/>
                  </a:lnTo>
                  <a:lnTo>
                    <a:pt x="70" y="87"/>
                  </a:lnTo>
                  <a:lnTo>
                    <a:pt x="70" y="86"/>
                  </a:lnTo>
                  <a:lnTo>
                    <a:pt x="71" y="84"/>
                  </a:lnTo>
                  <a:lnTo>
                    <a:pt x="71" y="80"/>
                  </a:lnTo>
                  <a:lnTo>
                    <a:pt x="73" y="71"/>
                  </a:lnTo>
                  <a:lnTo>
                    <a:pt x="73" y="71"/>
                  </a:lnTo>
                  <a:lnTo>
                    <a:pt x="73" y="70"/>
                  </a:lnTo>
                  <a:lnTo>
                    <a:pt x="73" y="69"/>
                  </a:lnTo>
                  <a:lnTo>
                    <a:pt x="74" y="67"/>
                  </a:lnTo>
                  <a:lnTo>
                    <a:pt x="75" y="63"/>
                  </a:lnTo>
                  <a:lnTo>
                    <a:pt x="76" y="54"/>
                  </a:lnTo>
                  <a:lnTo>
                    <a:pt x="76" y="54"/>
                  </a:lnTo>
                  <a:lnTo>
                    <a:pt x="76" y="54"/>
                  </a:lnTo>
                  <a:lnTo>
                    <a:pt x="76" y="52"/>
                  </a:lnTo>
                  <a:lnTo>
                    <a:pt x="77" y="50"/>
                  </a:lnTo>
                  <a:lnTo>
                    <a:pt x="77" y="46"/>
                  </a:lnTo>
                  <a:lnTo>
                    <a:pt x="79" y="38"/>
                  </a:lnTo>
                  <a:lnTo>
                    <a:pt x="79" y="38"/>
                  </a:lnTo>
                  <a:lnTo>
                    <a:pt x="79" y="37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80" y="30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1" y="28"/>
                  </a:lnTo>
                  <a:lnTo>
                    <a:pt x="81" y="26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2" y="21"/>
                  </a:lnTo>
                  <a:lnTo>
                    <a:pt x="82" y="20"/>
                  </a:lnTo>
                  <a:lnTo>
                    <a:pt x="82" y="19"/>
                  </a:lnTo>
                  <a:lnTo>
                    <a:pt x="83" y="15"/>
                  </a:lnTo>
                  <a:lnTo>
                    <a:pt x="83" y="15"/>
                  </a:lnTo>
                  <a:lnTo>
                    <a:pt x="83" y="15"/>
                  </a:lnTo>
                  <a:lnTo>
                    <a:pt x="83" y="14"/>
                  </a:lnTo>
                  <a:lnTo>
                    <a:pt x="84" y="12"/>
                  </a:lnTo>
                  <a:lnTo>
                    <a:pt x="85" y="10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8"/>
                  </a:lnTo>
                  <a:lnTo>
                    <a:pt x="85" y="7"/>
                  </a:lnTo>
                  <a:lnTo>
                    <a:pt x="85" y="7"/>
                  </a:lnTo>
                  <a:lnTo>
                    <a:pt x="86" y="7"/>
                  </a:lnTo>
                  <a:lnTo>
                    <a:pt x="86" y="6"/>
                  </a:lnTo>
                  <a:lnTo>
                    <a:pt x="86" y="5"/>
                  </a:lnTo>
                  <a:lnTo>
                    <a:pt x="86" y="5"/>
                  </a:lnTo>
                  <a:lnTo>
                    <a:pt x="86" y="5"/>
                  </a:lnTo>
                  <a:lnTo>
                    <a:pt x="87" y="4"/>
                  </a:lnTo>
                  <a:lnTo>
                    <a:pt x="87" y="4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2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89" y="1"/>
                  </a:lnTo>
                  <a:lnTo>
                    <a:pt x="89" y="1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92" y="1"/>
                  </a:lnTo>
                  <a:lnTo>
                    <a:pt x="92" y="1"/>
                  </a:lnTo>
                  <a:lnTo>
                    <a:pt x="92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2"/>
                  </a:lnTo>
                  <a:lnTo>
                    <a:pt x="93" y="2"/>
                  </a:lnTo>
                  <a:lnTo>
                    <a:pt x="93" y="2"/>
                  </a:lnTo>
                  <a:lnTo>
                    <a:pt x="93" y="2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4"/>
                  </a:lnTo>
                  <a:lnTo>
                    <a:pt x="94" y="4"/>
                  </a:lnTo>
                  <a:lnTo>
                    <a:pt x="94" y="4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5" y="6"/>
                  </a:lnTo>
                  <a:lnTo>
                    <a:pt x="95" y="7"/>
                  </a:lnTo>
                  <a:lnTo>
                    <a:pt x="96" y="9"/>
                  </a:lnTo>
                  <a:lnTo>
                    <a:pt x="96" y="9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97" y="12"/>
                  </a:lnTo>
                  <a:lnTo>
                    <a:pt x="97" y="15"/>
                  </a:lnTo>
                  <a:lnTo>
                    <a:pt x="97" y="15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8"/>
                  </a:lnTo>
                  <a:lnTo>
                    <a:pt x="99" y="21"/>
                  </a:lnTo>
                  <a:lnTo>
                    <a:pt x="99" y="22"/>
                  </a:lnTo>
                  <a:lnTo>
                    <a:pt x="99" y="22"/>
                  </a:lnTo>
                  <a:lnTo>
                    <a:pt x="99" y="23"/>
                  </a:lnTo>
                  <a:lnTo>
                    <a:pt x="100" y="25"/>
                  </a:lnTo>
                  <a:lnTo>
                    <a:pt x="100" y="29"/>
                  </a:lnTo>
                  <a:lnTo>
                    <a:pt x="102" y="37"/>
                  </a:lnTo>
                  <a:lnTo>
                    <a:pt x="102" y="38"/>
                  </a:lnTo>
                  <a:lnTo>
                    <a:pt x="102" y="38"/>
                  </a:lnTo>
                  <a:lnTo>
                    <a:pt x="102" y="39"/>
                  </a:lnTo>
                  <a:lnTo>
                    <a:pt x="103" y="41"/>
                  </a:lnTo>
                  <a:lnTo>
                    <a:pt x="103" y="46"/>
                  </a:lnTo>
                  <a:lnTo>
                    <a:pt x="105" y="54"/>
                  </a:lnTo>
                  <a:lnTo>
                    <a:pt x="107" y="71"/>
                  </a:lnTo>
                  <a:lnTo>
                    <a:pt x="108" y="72"/>
                  </a:lnTo>
                  <a:lnTo>
                    <a:pt x="108" y="72"/>
                  </a:lnTo>
                  <a:lnTo>
                    <a:pt x="108" y="74"/>
                  </a:lnTo>
                  <a:lnTo>
                    <a:pt x="108" y="76"/>
                  </a:lnTo>
                  <a:lnTo>
                    <a:pt x="109" y="80"/>
                  </a:lnTo>
                  <a:lnTo>
                    <a:pt x="111" y="88"/>
                  </a:lnTo>
                  <a:lnTo>
                    <a:pt x="111" y="89"/>
                  </a:lnTo>
                  <a:lnTo>
                    <a:pt x="111" y="89"/>
                  </a:lnTo>
                  <a:lnTo>
                    <a:pt x="111" y="90"/>
                  </a:lnTo>
                  <a:lnTo>
                    <a:pt x="111" y="92"/>
                  </a:lnTo>
                  <a:lnTo>
                    <a:pt x="112" y="96"/>
                  </a:lnTo>
                  <a:lnTo>
                    <a:pt x="112" y="96"/>
                  </a:lnTo>
                  <a:lnTo>
                    <a:pt x="112" y="97"/>
                  </a:lnTo>
                  <a:lnTo>
                    <a:pt x="113" y="98"/>
                  </a:lnTo>
                  <a:lnTo>
                    <a:pt x="113" y="99"/>
                  </a:lnTo>
                  <a:lnTo>
                    <a:pt x="114" y="102"/>
                  </a:lnTo>
                  <a:lnTo>
                    <a:pt x="114" y="103"/>
                  </a:lnTo>
                  <a:lnTo>
                    <a:pt x="114" y="103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4" y="106"/>
                  </a:lnTo>
                  <a:lnTo>
                    <a:pt x="115" y="106"/>
                  </a:lnTo>
                  <a:lnTo>
                    <a:pt x="115" y="106"/>
                  </a:lnTo>
                  <a:lnTo>
                    <a:pt x="115" y="108"/>
                  </a:lnTo>
                  <a:lnTo>
                    <a:pt x="115" y="108"/>
                  </a:lnTo>
                  <a:lnTo>
                    <a:pt x="115" y="108"/>
                  </a:lnTo>
                  <a:lnTo>
                    <a:pt x="115" y="109"/>
                  </a:lnTo>
                  <a:lnTo>
                    <a:pt x="116" y="110"/>
                  </a:lnTo>
                  <a:lnTo>
                    <a:pt x="116" y="110"/>
                  </a:lnTo>
                  <a:lnTo>
                    <a:pt x="116" y="110"/>
                  </a:lnTo>
                  <a:lnTo>
                    <a:pt x="116" y="111"/>
                  </a:lnTo>
                  <a:lnTo>
                    <a:pt x="117" y="112"/>
                  </a:lnTo>
                  <a:lnTo>
                    <a:pt x="117" y="112"/>
                  </a:lnTo>
                  <a:lnTo>
                    <a:pt x="117" y="112"/>
                  </a:lnTo>
                  <a:lnTo>
                    <a:pt x="117" y="112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3"/>
                  </a:lnTo>
                  <a:lnTo>
                    <a:pt x="117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4"/>
                  </a:lnTo>
                  <a:lnTo>
                    <a:pt x="118" y="115"/>
                  </a:lnTo>
                  <a:lnTo>
                    <a:pt x="118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5"/>
                  </a:lnTo>
                  <a:lnTo>
                    <a:pt x="119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0" y="116"/>
                  </a:lnTo>
                  <a:lnTo>
                    <a:pt x="121" y="116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  <a:lnTo>
                    <a:pt x="121" y="115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0" name="Freeform 66"/>
            <p:cNvSpPr>
              <a:spLocks/>
            </p:cNvSpPr>
            <p:nvPr/>
          </p:nvSpPr>
          <p:spPr bwMode="auto">
            <a:xfrm>
              <a:off x="2931" y="2186"/>
              <a:ext cx="118" cy="116"/>
            </a:xfrm>
            <a:custGeom>
              <a:avLst/>
              <a:gdLst/>
              <a:ahLst/>
              <a:cxnLst>
                <a:cxn ang="0">
                  <a:pos x="2" y="114"/>
                </a:cxn>
                <a:cxn ang="0">
                  <a:pos x="3" y="110"/>
                </a:cxn>
                <a:cxn ang="0">
                  <a:pos x="6" y="102"/>
                </a:cxn>
                <a:cxn ang="0">
                  <a:pos x="8" y="93"/>
                </a:cxn>
                <a:cxn ang="0">
                  <a:pos x="12" y="70"/>
                </a:cxn>
                <a:cxn ang="0">
                  <a:pos x="19" y="28"/>
                </a:cxn>
                <a:cxn ang="0">
                  <a:pos x="22" y="14"/>
                </a:cxn>
                <a:cxn ang="0">
                  <a:pos x="23" y="8"/>
                </a:cxn>
                <a:cxn ang="0">
                  <a:pos x="25" y="4"/>
                </a:cxn>
                <a:cxn ang="0">
                  <a:pos x="26" y="1"/>
                </a:cxn>
                <a:cxn ang="0">
                  <a:pos x="27" y="0"/>
                </a:cxn>
                <a:cxn ang="0">
                  <a:pos x="28" y="0"/>
                </a:cxn>
                <a:cxn ang="0">
                  <a:pos x="28" y="0"/>
                </a:cxn>
                <a:cxn ang="0">
                  <a:pos x="29" y="0"/>
                </a:cxn>
                <a:cxn ang="0">
                  <a:pos x="30" y="1"/>
                </a:cxn>
                <a:cxn ang="0">
                  <a:pos x="31" y="2"/>
                </a:cxn>
                <a:cxn ang="0">
                  <a:pos x="32" y="5"/>
                </a:cxn>
                <a:cxn ang="0">
                  <a:pos x="35" y="14"/>
                </a:cxn>
                <a:cxn ang="0">
                  <a:pos x="37" y="24"/>
                </a:cxn>
                <a:cxn ang="0">
                  <a:pos x="42" y="55"/>
                </a:cxn>
                <a:cxn ang="0">
                  <a:pos x="45" y="75"/>
                </a:cxn>
                <a:cxn ang="0">
                  <a:pos x="49" y="94"/>
                </a:cxn>
                <a:cxn ang="0">
                  <a:pos x="51" y="104"/>
                </a:cxn>
                <a:cxn ang="0">
                  <a:pos x="52" y="109"/>
                </a:cxn>
                <a:cxn ang="0">
                  <a:pos x="54" y="113"/>
                </a:cxn>
                <a:cxn ang="0">
                  <a:pos x="55" y="114"/>
                </a:cxn>
                <a:cxn ang="0">
                  <a:pos x="56" y="115"/>
                </a:cxn>
                <a:cxn ang="0">
                  <a:pos x="56" y="116"/>
                </a:cxn>
                <a:cxn ang="0">
                  <a:pos x="57" y="116"/>
                </a:cxn>
                <a:cxn ang="0">
                  <a:pos x="58" y="115"/>
                </a:cxn>
                <a:cxn ang="0">
                  <a:pos x="59" y="114"/>
                </a:cxn>
                <a:cxn ang="0">
                  <a:pos x="60" y="111"/>
                </a:cxn>
                <a:cxn ang="0">
                  <a:pos x="62" y="105"/>
                </a:cxn>
                <a:cxn ang="0">
                  <a:pos x="65" y="90"/>
                </a:cxn>
                <a:cxn ang="0">
                  <a:pos x="69" y="68"/>
                </a:cxn>
                <a:cxn ang="0">
                  <a:pos x="74" y="35"/>
                </a:cxn>
                <a:cxn ang="0">
                  <a:pos x="76" y="25"/>
                </a:cxn>
                <a:cxn ang="0">
                  <a:pos x="79" y="13"/>
                </a:cxn>
                <a:cxn ang="0">
                  <a:pos x="81" y="5"/>
                </a:cxn>
                <a:cxn ang="0">
                  <a:pos x="82" y="2"/>
                </a:cxn>
                <a:cxn ang="0">
                  <a:pos x="83" y="1"/>
                </a:cxn>
                <a:cxn ang="0">
                  <a:pos x="84" y="0"/>
                </a:cxn>
                <a:cxn ang="0">
                  <a:pos x="84" y="0"/>
                </a:cxn>
                <a:cxn ang="0">
                  <a:pos x="85" y="0"/>
                </a:cxn>
                <a:cxn ang="0">
                  <a:pos x="86" y="0"/>
                </a:cxn>
                <a:cxn ang="0">
                  <a:pos x="87" y="2"/>
                </a:cxn>
                <a:cxn ang="0">
                  <a:pos x="88" y="5"/>
                </a:cxn>
                <a:cxn ang="0">
                  <a:pos x="90" y="12"/>
                </a:cxn>
                <a:cxn ang="0">
                  <a:pos x="93" y="24"/>
                </a:cxn>
                <a:cxn ang="0">
                  <a:pos x="100" y="69"/>
                </a:cxn>
                <a:cxn ang="0">
                  <a:pos x="103" y="88"/>
                </a:cxn>
                <a:cxn ang="0">
                  <a:pos x="106" y="102"/>
                </a:cxn>
                <a:cxn ang="0">
                  <a:pos x="108" y="107"/>
                </a:cxn>
                <a:cxn ang="0">
                  <a:pos x="109" y="111"/>
                </a:cxn>
                <a:cxn ang="0">
                  <a:pos x="110" y="113"/>
                </a:cxn>
                <a:cxn ang="0">
                  <a:pos x="111" y="115"/>
                </a:cxn>
                <a:cxn ang="0">
                  <a:pos x="112" y="115"/>
                </a:cxn>
                <a:cxn ang="0">
                  <a:pos x="112" y="116"/>
                </a:cxn>
                <a:cxn ang="0">
                  <a:pos x="113" y="115"/>
                </a:cxn>
                <a:cxn ang="0">
                  <a:pos x="114" y="114"/>
                </a:cxn>
                <a:cxn ang="0">
                  <a:pos x="115" y="112"/>
                </a:cxn>
                <a:cxn ang="0">
                  <a:pos x="117" y="108"/>
                </a:cxn>
              </a:cxnLst>
              <a:rect l="0" t="0" r="r" b="b"/>
              <a:pathLst>
                <a:path w="118" h="116">
                  <a:moveTo>
                    <a:pt x="0" y="115"/>
                  </a:moveTo>
                  <a:lnTo>
                    <a:pt x="1" y="115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2" y="114"/>
                  </a:lnTo>
                  <a:lnTo>
                    <a:pt x="2" y="113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3" y="111"/>
                  </a:lnTo>
                  <a:lnTo>
                    <a:pt x="3" y="111"/>
                  </a:lnTo>
                  <a:lnTo>
                    <a:pt x="3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4" y="107"/>
                  </a:lnTo>
                  <a:lnTo>
                    <a:pt x="4" y="107"/>
                  </a:lnTo>
                  <a:lnTo>
                    <a:pt x="4" y="106"/>
                  </a:lnTo>
                  <a:lnTo>
                    <a:pt x="4" y="106"/>
                  </a:lnTo>
                  <a:lnTo>
                    <a:pt x="5" y="104"/>
                  </a:lnTo>
                  <a:lnTo>
                    <a:pt x="6" y="102"/>
                  </a:lnTo>
                  <a:lnTo>
                    <a:pt x="6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6" y="98"/>
                  </a:lnTo>
                  <a:lnTo>
                    <a:pt x="7" y="95"/>
                  </a:lnTo>
                  <a:lnTo>
                    <a:pt x="7" y="94"/>
                  </a:lnTo>
                  <a:lnTo>
                    <a:pt x="7" y="94"/>
                  </a:lnTo>
                  <a:lnTo>
                    <a:pt x="8" y="93"/>
                  </a:lnTo>
                  <a:lnTo>
                    <a:pt x="8" y="91"/>
                  </a:lnTo>
                  <a:lnTo>
                    <a:pt x="9" y="87"/>
                  </a:lnTo>
                  <a:lnTo>
                    <a:pt x="10" y="79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10" y="76"/>
                  </a:lnTo>
                  <a:lnTo>
                    <a:pt x="11" y="74"/>
                  </a:lnTo>
                  <a:lnTo>
                    <a:pt x="12" y="70"/>
                  </a:lnTo>
                  <a:lnTo>
                    <a:pt x="13" y="61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6" y="42"/>
                  </a:lnTo>
                  <a:lnTo>
                    <a:pt x="17" y="40"/>
                  </a:lnTo>
                  <a:lnTo>
                    <a:pt x="17" y="36"/>
                  </a:lnTo>
                  <a:lnTo>
                    <a:pt x="19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19" y="26"/>
                  </a:lnTo>
                  <a:lnTo>
                    <a:pt x="19" y="24"/>
                  </a:lnTo>
                  <a:lnTo>
                    <a:pt x="20" y="21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3"/>
                  </a:lnTo>
                  <a:lnTo>
                    <a:pt x="22" y="12"/>
                  </a:lnTo>
                  <a:lnTo>
                    <a:pt x="22" y="11"/>
                  </a:lnTo>
                  <a:lnTo>
                    <a:pt x="22" y="11"/>
                  </a:lnTo>
                  <a:lnTo>
                    <a:pt x="23" y="10"/>
                  </a:lnTo>
                  <a:lnTo>
                    <a:pt x="23" y="9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5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5" y="2"/>
                  </a:lnTo>
                  <a:lnTo>
                    <a:pt x="26" y="2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3"/>
                  </a:lnTo>
                  <a:lnTo>
                    <a:pt x="31" y="3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2" y="5"/>
                  </a:lnTo>
                  <a:lnTo>
                    <a:pt x="32" y="6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9"/>
                  </a:lnTo>
                  <a:lnTo>
                    <a:pt x="34" y="10"/>
                  </a:lnTo>
                  <a:lnTo>
                    <a:pt x="35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5"/>
                  </a:lnTo>
                  <a:lnTo>
                    <a:pt x="35" y="16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7" y="24"/>
                  </a:lnTo>
                  <a:lnTo>
                    <a:pt x="38" y="28"/>
                  </a:lnTo>
                  <a:lnTo>
                    <a:pt x="39" y="36"/>
                  </a:lnTo>
                  <a:lnTo>
                    <a:pt x="39" y="37"/>
                  </a:lnTo>
                  <a:lnTo>
                    <a:pt x="39" y="38"/>
                  </a:lnTo>
                  <a:lnTo>
                    <a:pt x="39" y="39"/>
                  </a:lnTo>
                  <a:lnTo>
                    <a:pt x="40" y="41"/>
                  </a:lnTo>
                  <a:lnTo>
                    <a:pt x="41" y="46"/>
                  </a:lnTo>
                  <a:lnTo>
                    <a:pt x="42" y="55"/>
                  </a:lnTo>
                  <a:lnTo>
                    <a:pt x="42" y="56"/>
                  </a:lnTo>
                  <a:lnTo>
                    <a:pt x="42" y="56"/>
                  </a:lnTo>
                  <a:lnTo>
                    <a:pt x="43" y="57"/>
                  </a:lnTo>
                  <a:lnTo>
                    <a:pt x="43" y="60"/>
                  </a:lnTo>
                  <a:lnTo>
                    <a:pt x="44" y="64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5" y="75"/>
                  </a:lnTo>
                  <a:lnTo>
                    <a:pt x="45" y="76"/>
                  </a:lnTo>
                  <a:lnTo>
                    <a:pt x="46" y="78"/>
                  </a:lnTo>
                  <a:lnTo>
                    <a:pt x="46" y="8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8" y="91"/>
                  </a:lnTo>
                  <a:lnTo>
                    <a:pt x="48" y="92"/>
                  </a:lnTo>
                  <a:lnTo>
                    <a:pt x="49" y="94"/>
                  </a:lnTo>
                  <a:lnTo>
                    <a:pt x="49" y="97"/>
                  </a:lnTo>
                  <a:lnTo>
                    <a:pt x="49" y="97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100"/>
                  </a:lnTo>
                  <a:lnTo>
                    <a:pt x="51" y="103"/>
                  </a:lnTo>
                  <a:lnTo>
                    <a:pt x="51" y="103"/>
                  </a:lnTo>
                  <a:lnTo>
                    <a:pt x="51" y="104"/>
                  </a:lnTo>
                  <a:lnTo>
                    <a:pt x="51" y="104"/>
                  </a:lnTo>
                  <a:lnTo>
                    <a:pt x="51" y="106"/>
                  </a:lnTo>
                  <a:lnTo>
                    <a:pt x="51" y="106"/>
                  </a:lnTo>
                  <a:lnTo>
                    <a:pt x="51" y="106"/>
                  </a:lnTo>
                  <a:lnTo>
                    <a:pt x="52" y="107"/>
                  </a:lnTo>
                  <a:lnTo>
                    <a:pt x="52" y="108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3" y="111"/>
                  </a:lnTo>
                  <a:lnTo>
                    <a:pt x="53" y="111"/>
                  </a:lnTo>
                  <a:lnTo>
                    <a:pt x="53" y="111"/>
                  </a:lnTo>
                  <a:lnTo>
                    <a:pt x="54" y="112"/>
                  </a:lnTo>
                  <a:lnTo>
                    <a:pt x="54" y="112"/>
                  </a:lnTo>
                  <a:lnTo>
                    <a:pt x="54" y="113"/>
                  </a:lnTo>
                  <a:lnTo>
                    <a:pt x="54" y="113"/>
                  </a:lnTo>
                  <a:lnTo>
                    <a:pt x="54" y="113"/>
                  </a:lnTo>
                  <a:lnTo>
                    <a:pt x="54" y="113"/>
                  </a:lnTo>
                  <a:lnTo>
                    <a:pt x="54" y="114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4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59" y="113"/>
                  </a:lnTo>
                  <a:lnTo>
                    <a:pt x="59" y="113"/>
                  </a:lnTo>
                  <a:lnTo>
                    <a:pt x="59" y="113"/>
                  </a:lnTo>
                  <a:lnTo>
                    <a:pt x="60" y="112"/>
                  </a:lnTo>
                  <a:lnTo>
                    <a:pt x="60" y="112"/>
                  </a:lnTo>
                  <a:lnTo>
                    <a:pt x="60" y="111"/>
                  </a:lnTo>
                  <a:lnTo>
                    <a:pt x="60" y="111"/>
                  </a:lnTo>
                  <a:lnTo>
                    <a:pt x="60" y="111"/>
                  </a:lnTo>
                  <a:lnTo>
                    <a:pt x="61" y="110"/>
                  </a:lnTo>
                  <a:lnTo>
                    <a:pt x="61" y="109"/>
                  </a:lnTo>
                  <a:lnTo>
                    <a:pt x="61" y="109"/>
                  </a:lnTo>
                  <a:lnTo>
                    <a:pt x="61" y="109"/>
                  </a:lnTo>
                  <a:lnTo>
                    <a:pt x="61" y="108"/>
                  </a:lnTo>
                  <a:lnTo>
                    <a:pt x="61" y="107"/>
                  </a:lnTo>
                  <a:lnTo>
                    <a:pt x="62" y="105"/>
                  </a:lnTo>
                  <a:lnTo>
                    <a:pt x="62" y="104"/>
                  </a:lnTo>
                  <a:lnTo>
                    <a:pt x="62" y="104"/>
                  </a:lnTo>
                  <a:lnTo>
                    <a:pt x="63" y="103"/>
                  </a:lnTo>
                  <a:lnTo>
                    <a:pt x="63" y="102"/>
                  </a:lnTo>
                  <a:lnTo>
                    <a:pt x="64" y="98"/>
                  </a:lnTo>
                  <a:lnTo>
                    <a:pt x="65" y="91"/>
                  </a:lnTo>
                  <a:lnTo>
                    <a:pt x="65" y="90"/>
                  </a:lnTo>
                  <a:lnTo>
                    <a:pt x="65" y="90"/>
                  </a:lnTo>
                  <a:lnTo>
                    <a:pt x="66" y="88"/>
                  </a:lnTo>
                  <a:lnTo>
                    <a:pt x="66" y="86"/>
                  </a:lnTo>
                  <a:lnTo>
                    <a:pt x="67" y="82"/>
                  </a:lnTo>
                  <a:lnTo>
                    <a:pt x="68" y="73"/>
                  </a:lnTo>
                  <a:lnTo>
                    <a:pt x="68" y="72"/>
                  </a:lnTo>
                  <a:lnTo>
                    <a:pt x="69" y="72"/>
                  </a:lnTo>
                  <a:lnTo>
                    <a:pt x="69" y="70"/>
                  </a:lnTo>
                  <a:lnTo>
                    <a:pt x="69" y="68"/>
                  </a:lnTo>
                  <a:lnTo>
                    <a:pt x="70" y="63"/>
                  </a:lnTo>
                  <a:lnTo>
                    <a:pt x="71" y="54"/>
                  </a:lnTo>
                  <a:lnTo>
                    <a:pt x="71" y="53"/>
                  </a:lnTo>
                  <a:lnTo>
                    <a:pt x="71" y="52"/>
                  </a:lnTo>
                  <a:lnTo>
                    <a:pt x="72" y="51"/>
                  </a:lnTo>
                  <a:lnTo>
                    <a:pt x="72" y="49"/>
                  </a:lnTo>
                  <a:lnTo>
                    <a:pt x="73" y="44"/>
                  </a:lnTo>
                  <a:lnTo>
                    <a:pt x="74" y="35"/>
                  </a:lnTo>
                  <a:lnTo>
                    <a:pt x="74" y="34"/>
                  </a:lnTo>
                  <a:lnTo>
                    <a:pt x="75" y="34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6" y="26"/>
                  </a:lnTo>
                  <a:lnTo>
                    <a:pt x="76" y="26"/>
                  </a:lnTo>
                  <a:lnTo>
                    <a:pt x="76" y="26"/>
                  </a:lnTo>
                  <a:lnTo>
                    <a:pt x="76" y="25"/>
                  </a:lnTo>
                  <a:lnTo>
                    <a:pt x="76" y="23"/>
                  </a:lnTo>
                  <a:lnTo>
                    <a:pt x="77" y="19"/>
                  </a:lnTo>
                  <a:lnTo>
                    <a:pt x="77" y="19"/>
                  </a:lnTo>
                  <a:lnTo>
                    <a:pt x="77" y="18"/>
                  </a:lnTo>
                  <a:lnTo>
                    <a:pt x="77" y="18"/>
                  </a:lnTo>
                  <a:lnTo>
                    <a:pt x="78" y="16"/>
                  </a:lnTo>
                  <a:lnTo>
                    <a:pt x="79" y="13"/>
                  </a:lnTo>
                  <a:lnTo>
                    <a:pt x="79" y="13"/>
                  </a:lnTo>
                  <a:lnTo>
                    <a:pt x="79" y="12"/>
                  </a:lnTo>
                  <a:lnTo>
                    <a:pt x="79" y="12"/>
                  </a:lnTo>
                  <a:lnTo>
                    <a:pt x="79" y="10"/>
                  </a:lnTo>
                  <a:lnTo>
                    <a:pt x="80" y="8"/>
                  </a:lnTo>
                  <a:lnTo>
                    <a:pt x="80" y="7"/>
                  </a:lnTo>
                  <a:lnTo>
                    <a:pt x="80" y="7"/>
                  </a:lnTo>
                  <a:lnTo>
                    <a:pt x="80" y="6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1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1"/>
                  </a:lnTo>
                  <a:lnTo>
                    <a:pt x="86" y="1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2"/>
                  </a:lnTo>
                  <a:lnTo>
                    <a:pt x="87" y="2"/>
                  </a:lnTo>
                  <a:lnTo>
                    <a:pt x="88" y="2"/>
                  </a:lnTo>
                  <a:lnTo>
                    <a:pt x="88" y="3"/>
                  </a:lnTo>
                  <a:lnTo>
                    <a:pt x="88" y="3"/>
                  </a:lnTo>
                  <a:lnTo>
                    <a:pt x="88" y="3"/>
                  </a:lnTo>
                  <a:lnTo>
                    <a:pt x="88" y="4"/>
                  </a:lnTo>
                  <a:lnTo>
                    <a:pt x="88" y="4"/>
                  </a:lnTo>
                  <a:lnTo>
                    <a:pt x="88" y="4"/>
                  </a:lnTo>
                  <a:lnTo>
                    <a:pt x="88" y="5"/>
                  </a:lnTo>
                  <a:lnTo>
                    <a:pt x="89" y="6"/>
                  </a:lnTo>
                  <a:lnTo>
                    <a:pt x="89" y="6"/>
                  </a:lnTo>
                  <a:lnTo>
                    <a:pt x="89" y="6"/>
                  </a:lnTo>
                  <a:lnTo>
                    <a:pt x="89" y="7"/>
                  </a:lnTo>
                  <a:lnTo>
                    <a:pt x="90" y="8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90" y="12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2" y="17"/>
                  </a:lnTo>
                  <a:lnTo>
                    <a:pt x="92" y="17"/>
                  </a:lnTo>
                  <a:lnTo>
                    <a:pt x="92" y="18"/>
                  </a:lnTo>
                  <a:lnTo>
                    <a:pt x="92" y="19"/>
                  </a:lnTo>
                  <a:lnTo>
                    <a:pt x="92" y="20"/>
                  </a:lnTo>
                  <a:lnTo>
                    <a:pt x="93" y="24"/>
                  </a:lnTo>
                  <a:lnTo>
                    <a:pt x="94" y="32"/>
                  </a:lnTo>
                  <a:lnTo>
                    <a:pt x="97" y="49"/>
                  </a:lnTo>
                  <a:lnTo>
                    <a:pt x="97" y="50"/>
                  </a:lnTo>
                  <a:lnTo>
                    <a:pt x="97" y="50"/>
                  </a:lnTo>
                  <a:lnTo>
                    <a:pt x="98" y="52"/>
                  </a:lnTo>
                  <a:lnTo>
                    <a:pt x="98" y="54"/>
                  </a:lnTo>
                  <a:lnTo>
                    <a:pt x="99" y="59"/>
                  </a:lnTo>
                  <a:lnTo>
                    <a:pt x="100" y="69"/>
                  </a:lnTo>
                  <a:lnTo>
                    <a:pt x="100" y="70"/>
                  </a:lnTo>
                  <a:lnTo>
                    <a:pt x="100" y="70"/>
                  </a:lnTo>
                  <a:lnTo>
                    <a:pt x="101" y="72"/>
                  </a:lnTo>
                  <a:lnTo>
                    <a:pt x="101" y="74"/>
                  </a:lnTo>
                  <a:lnTo>
                    <a:pt x="102" y="79"/>
                  </a:lnTo>
                  <a:lnTo>
                    <a:pt x="103" y="88"/>
                  </a:lnTo>
                  <a:lnTo>
                    <a:pt x="103" y="88"/>
                  </a:lnTo>
                  <a:lnTo>
                    <a:pt x="103" y="88"/>
                  </a:lnTo>
                  <a:lnTo>
                    <a:pt x="104" y="90"/>
                  </a:lnTo>
                  <a:lnTo>
                    <a:pt x="104" y="92"/>
                  </a:lnTo>
                  <a:lnTo>
                    <a:pt x="105" y="95"/>
                  </a:lnTo>
                  <a:lnTo>
                    <a:pt x="105" y="96"/>
                  </a:lnTo>
                  <a:lnTo>
                    <a:pt x="105" y="96"/>
                  </a:lnTo>
                  <a:lnTo>
                    <a:pt x="105" y="97"/>
                  </a:lnTo>
                  <a:lnTo>
                    <a:pt x="105" y="98"/>
                  </a:lnTo>
                  <a:lnTo>
                    <a:pt x="106" y="102"/>
                  </a:lnTo>
                  <a:lnTo>
                    <a:pt x="106" y="102"/>
                  </a:lnTo>
                  <a:lnTo>
                    <a:pt x="106" y="102"/>
                  </a:lnTo>
                  <a:lnTo>
                    <a:pt x="106" y="103"/>
                  </a:lnTo>
                  <a:lnTo>
                    <a:pt x="107" y="105"/>
                  </a:lnTo>
                  <a:lnTo>
                    <a:pt x="107" y="105"/>
                  </a:lnTo>
                  <a:lnTo>
                    <a:pt x="107" y="105"/>
                  </a:lnTo>
                  <a:lnTo>
                    <a:pt x="107" y="106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8" y="108"/>
                  </a:lnTo>
                  <a:lnTo>
                    <a:pt x="108" y="108"/>
                  </a:lnTo>
                  <a:lnTo>
                    <a:pt x="108" y="109"/>
                  </a:lnTo>
                  <a:lnTo>
                    <a:pt x="108" y="110"/>
                  </a:lnTo>
                  <a:lnTo>
                    <a:pt x="108" y="110"/>
                  </a:lnTo>
                  <a:lnTo>
                    <a:pt x="108" y="110"/>
                  </a:lnTo>
                  <a:lnTo>
                    <a:pt x="109" y="111"/>
                  </a:lnTo>
                  <a:lnTo>
                    <a:pt x="109" y="112"/>
                  </a:lnTo>
                  <a:lnTo>
                    <a:pt x="109" y="112"/>
                  </a:lnTo>
                  <a:lnTo>
                    <a:pt x="109" y="112"/>
                  </a:lnTo>
                  <a:lnTo>
                    <a:pt x="109" y="112"/>
                  </a:lnTo>
                  <a:lnTo>
                    <a:pt x="109" y="113"/>
                  </a:lnTo>
                  <a:lnTo>
                    <a:pt x="110" y="113"/>
                  </a:lnTo>
                  <a:lnTo>
                    <a:pt x="110" y="113"/>
                  </a:lnTo>
                  <a:lnTo>
                    <a:pt x="110" y="113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1" y="114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1" y="115"/>
                  </a:lnTo>
                  <a:lnTo>
                    <a:pt x="112" y="115"/>
                  </a:lnTo>
                  <a:lnTo>
                    <a:pt x="112" y="115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2" y="116"/>
                  </a:lnTo>
                  <a:lnTo>
                    <a:pt x="113" y="116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4" y="115"/>
                  </a:lnTo>
                  <a:lnTo>
                    <a:pt x="114" y="115"/>
                  </a:lnTo>
                  <a:lnTo>
                    <a:pt x="114" y="114"/>
                  </a:lnTo>
                  <a:lnTo>
                    <a:pt x="114" y="114"/>
                  </a:lnTo>
                  <a:lnTo>
                    <a:pt x="114" y="114"/>
                  </a:lnTo>
                  <a:lnTo>
                    <a:pt x="114" y="114"/>
                  </a:lnTo>
                  <a:lnTo>
                    <a:pt x="114" y="114"/>
                  </a:lnTo>
                  <a:lnTo>
                    <a:pt x="114" y="114"/>
                  </a:lnTo>
                  <a:lnTo>
                    <a:pt x="114" y="113"/>
                  </a:lnTo>
                  <a:lnTo>
                    <a:pt x="115" y="113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6" y="111"/>
                  </a:lnTo>
                  <a:lnTo>
                    <a:pt x="116" y="111"/>
                  </a:lnTo>
                  <a:lnTo>
                    <a:pt x="116" y="110"/>
                  </a:lnTo>
                  <a:lnTo>
                    <a:pt x="116" y="110"/>
                  </a:lnTo>
                  <a:lnTo>
                    <a:pt x="116" y="109"/>
                  </a:lnTo>
                  <a:lnTo>
                    <a:pt x="116" y="108"/>
                  </a:lnTo>
                  <a:lnTo>
                    <a:pt x="117" y="108"/>
                  </a:lnTo>
                  <a:lnTo>
                    <a:pt x="117" y="108"/>
                  </a:lnTo>
                  <a:lnTo>
                    <a:pt x="117" y="106"/>
                  </a:lnTo>
                  <a:lnTo>
                    <a:pt x="118" y="103"/>
                  </a:lnTo>
                  <a:lnTo>
                    <a:pt x="118" y="103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1" name="Freeform 67"/>
            <p:cNvSpPr>
              <a:spLocks/>
            </p:cNvSpPr>
            <p:nvPr/>
          </p:nvSpPr>
          <p:spPr bwMode="auto">
            <a:xfrm>
              <a:off x="3049" y="2186"/>
              <a:ext cx="122" cy="116"/>
            </a:xfrm>
            <a:custGeom>
              <a:avLst/>
              <a:gdLst/>
              <a:ahLst/>
              <a:cxnLst>
                <a:cxn ang="0">
                  <a:pos x="3" y="87"/>
                </a:cxn>
                <a:cxn ang="0">
                  <a:pos x="9" y="50"/>
                </a:cxn>
                <a:cxn ang="0">
                  <a:pos x="13" y="24"/>
                </a:cxn>
                <a:cxn ang="0">
                  <a:pos x="16" y="12"/>
                </a:cxn>
                <a:cxn ang="0">
                  <a:pos x="18" y="5"/>
                </a:cxn>
                <a:cxn ang="0">
                  <a:pos x="19" y="2"/>
                </a:cxn>
                <a:cxn ang="0">
                  <a:pos x="20" y="0"/>
                </a:cxn>
                <a:cxn ang="0">
                  <a:pos x="20" y="0"/>
                </a:cxn>
                <a:cxn ang="0">
                  <a:pos x="21" y="0"/>
                </a:cxn>
                <a:cxn ang="0">
                  <a:pos x="22" y="0"/>
                </a:cxn>
                <a:cxn ang="0">
                  <a:pos x="23" y="0"/>
                </a:cxn>
                <a:cxn ang="0">
                  <a:pos x="24" y="2"/>
                </a:cxn>
                <a:cxn ang="0">
                  <a:pos x="25" y="5"/>
                </a:cxn>
                <a:cxn ang="0">
                  <a:pos x="27" y="14"/>
                </a:cxn>
                <a:cxn ang="0">
                  <a:pos x="30" y="29"/>
                </a:cxn>
                <a:cxn ang="0">
                  <a:pos x="35" y="58"/>
                </a:cxn>
                <a:cxn ang="0">
                  <a:pos x="38" y="79"/>
                </a:cxn>
                <a:cxn ang="0">
                  <a:pos x="41" y="95"/>
                </a:cxn>
                <a:cxn ang="0">
                  <a:pos x="43" y="105"/>
                </a:cxn>
                <a:cxn ang="0">
                  <a:pos x="45" y="111"/>
                </a:cxn>
                <a:cxn ang="0">
                  <a:pos x="46" y="114"/>
                </a:cxn>
                <a:cxn ang="0">
                  <a:pos x="47" y="115"/>
                </a:cxn>
                <a:cxn ang="0">
                  <a:pos x="47" y="116"/>
                </a:cxn>
                <a:cxn ang="0">
                  <a:pos x="48" y="116"/>
                </a:cxn>
                <a:cxn ang="0">
                  <a:pos x="49" y="115"/>
                </a:cxn>
                <a:cxn ang="0">
                  <a:pos x="50" y="114"/>
                </a:cxn>
                <a:cxn ang="0">
                  <a:pos x="51" y="112"/>
                </a:cxn>
                <a:cxn ang="0">
                  <a:pos x="52" y="107"/>
                </a:cxn>
                <a:cxn ang="0">
                  <a:pos x="55" y="96"/>
                </a:cxn>
                <a:cxn ang="0">
                  <a:pos x="61" y="57"/>
                </a:cxn>
                <a:cxn ang="0">
                  <a:pos x="64" y="36"/>
                </a:cxn>
                <a:cxn ang="0">
                  <a:pos x="68" y="13"/>
                </a:cxn>
                <a:cxn ang="0">
                  <a:pos x="70" y="6"/>
                </a:cxn>
                <a:cxn ang="0">
                  <a:pos x="71" y="2"/>
                </a:cxn>
                <a:cxn ang="0">
                  <a:pos x="72" y="1"/>
                </a:cxn>
                <a:cxn ang="0">
                  <a:pos x="73" y="0"/>
                </a:cxn>
                <a:cxn ang="0">
                  <a:pos x="74" y="0"/>
                </a:cxn>
                <a:cxn ang="0">
                  <a:pos x="75" y="0"/>
                </a:cxn>
                <a:cxn ang="0">
                  <a:pos x="75" y="1"/>
                </a:cxn>
                <a:cxn ang="0">
                  <a:pos x="76" y="2"/>
                </a:cxn>
                <a:cxn ang="0">
                  <a:pos x="79" y="9"/>
                </a:cxn>
                <a:cxn ang="0">
                  <a:pos x="80" y="17"/>
                </a:cxn>
                <a:cxn ang="0">
                  <a:pos x="84" y="40"/>
                </a:cxn>
                <a:cxn ang="0">
                  <a:pos x="88" y="62"/>
                </a:cxn>
                <a:cxn ang="0">
                  <a:pos x="91" y="86"/>
                </a:cxn>
                <a:cxn ang="0">
                  <a:pos x="93" y="99"/>
                </a:cxn>
                <a:cxn ang="0">
                  <a:pos x="95" y="105"/>
                </a:cxn>
                <a:cxn ang="0">
                  <a:pos x="96" y="110"/>
                </a:cxn>
                <a:cxn ang="0">
                  <a:pos x="98" y="114"/>
                </a:cxn>
                <a:cxn ang="0">
                  <a:pos x="98" y="115"/>
                </a:cxn>
                <a:cxn ang="0">
                  <a:pos x="99" y="115"/>
                </a:cxn>
                <a:cxn ang="0">
                  <a:pos x="100" y="116"/>
                </a:cxn>
                <a:cxn ang="0">
                  <a:pos x="100" y="115"/>
                </a:cxn>
                <a:cxn ang="0">
                  <a:pos x="101" y="114"/>
                </a:cxn>
                <a:cxn ang="0">
                  <a:pos x="102" y="112"/>
                </a:cxn>
                <a:cxn ang="0">
                  <a:pos x="104" y="105"/>
                </a:cxn>
                <a:cxn ang="0">
                  <a:pos x="106" y="96"/>
                </a:cxn>
                <a:cxn ang="0">
                  <a:pos x="110" y="72"/>
                </a:cxn>
                <a:cxn ang="0">
                  <a:pos x="116" y="30"/>
                </a:cxn>
                <a:cxn ang="0">
                  <a:pos x="118" y="17"/>
                </a:cxn>
                <a:cxn ang="0">
                  <a:pos x="120" y="9"/>
                </a:cxn>
                <a:cxn ang="0">
                  <a:pos x="122" y="4"/>
                </a:cxn>
              </a:cxnLst>
              <a:rect l="0" t="0" r="r" b="b"/>
              <a:pathLst>
                <a:path w="122" h="116">
                  <a:moveTo>
                    <a:pt x="0" y="103"/>
                  </a:moveTo>
                  <a:lnTo>
                    <a:pt x="0" y="102"/>
                  </a:lnTo>
                  <a:lnTo>
                    <a:pt x="0" y="102"/>
                  </a:lnTo>
                  <a:lnTo>
                    <a:pt x="1" y="100"/>
                  </a:lnTo>
                  <a:lnTo>
                    <a:pt x="1" y="96"/>
                  </a:lnTo>
                  <a:lnTo>
                    <a:pt x="3" y="88"/>
                  </a:lnTo>
                  <a:lnTo>
                    <a:pt x="3" y="88"/>
                  </a:lnTo>
                  <a:lnTo>
                    <a:pt x="3" y="87"/>
                  </a:lnTo>
                  <a:lnTo>
                    <a:pt x="3" y="86"/>
                  </a:lnTo>
                  <a:lnTo>
                    <a:pt x="4" y="84"/>
                  </a:lnTo>
                  <a:lnTo>
                    <a:pt x="4" y="80"/>
                  </a:lnTo>
                  <a:lnTo>
                    <a:pt x="6" y="71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9" y="51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10" y="43"/>
                  </a:lnTo>
                  <a:lnTo>
                    <a:pt x="12" y="33"/>
                  </a:lnTo>
                  <a:lnTo>
                    <a:pt x="12" y="32"/>
                  </a:lnTo>
                  <a:lnTo>
                    <a:pt x="12" y="32"/>
                  </a:lnTo>
                  <a:lnTo>
                    <a:pt x="12" y="31"/>
                  </a:lnTo>
                  <a:lnTo>
                    <a:pt x="12" y="28"/>
                  </a:lnTo>
                  <a:lnTo>
                    <a:pt x="13" y="24"/>
                  </a:lnTo>
                  <a:lnTo>
                    <a:pt x="14" y="16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5"/>
                  </a:lnTo>
                  <a:lnTo>
                    <a:pt x="15" y="13"/>
                  </a:lnTo>
                  <a:lnTo>
                    <a:pt x="15" y="13"/>
                  </a:lnTo>
                  <a:lnTo>
                    <a:pt x="15" y="12"/>
                  </a:lnTo>
                  <a:lnTo>
                    <a:pt x="16" y="12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6" y="9"/>
                  </a:lnTo>
                  <a:lnTo>
                    <a:pt x="17" y="8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18" y="5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3" y="0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4" y="2"/>
                  </a:lnTo>
                  <a:lnTo>
                    <a:pt x="24" y="2"/>
                  </a:lnTo>
                  <a:lnTo>
                    <a:pt x="24" y="2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5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9"/>
                  </a:lnTo>
                  <a:lnTo>
                    <a:pt x="27" y="10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8" y="15"/>
                  </a:lnTo>
                  <a:lnTo>
                    <a:pt x="28" y="17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29" y="22"/>
                  </a:lnTo>
                  <a:lnTo>
                    <a:pt x="29" y="23"/>
                  </a:lnTo>
                  <a:lnTo>
                    <a:pt x="29" y="25"/>
                  </a:lnTo>
                  <a:lnTo>
                    <a:pt x="30" y="29"/>
                  </a:lnTo>
                  <a:lnTo>
                    <a:pt x="32" y="39"/>
                  </a:lnTo>
                  <a:lnTo>
                    <a:pt x="32" y="39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2" y="43"/>
                  </a:lnTo>
                  <a:lnTo>
                    <a:pt x="33" y="48"/>
                  </a:lnTo>
                  <a:lnTo>
                    <a:pt x="35" y="57"/>
                  </a:lnTo>
                  <a:lnTo>
                    <a:pt x="35" y="58"/>
                  </a:lnTo>
                  <a:lnTo>
                    <a:pt x="35" y="59"/>
                  </a:lnTo>
                  <a:lnTo>
                    <a:pt x="35" y="60"/>
                  </a:lnTo>
                  <a:lnTo>
                    <a:pt x="35" y="62"/>
                  </a:lnTo>
                  <a:lnTo>
                    <a:pt x="36" y="67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7" y="78"/>
                  </a:lnTo>
                  <a:lnTo>
                    <a:pt x="38" y="79"/>
                  </a:lnTo>
                  <a:lnTo>
                    <a:pt x="38" y="81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7"/>
                  </a:lnTo>
                  <a:lnTo>
                    <a:pt x="39" y="88"/>
                  </a:lnTo>
                  <a:lnTo>
                    <a:pt x="40" y="90"/>
                  </a:lnTo>
                  <a:lnTo>
                    <a:pt x="40" y="94"/>
                  </a:lnTo>
                  <a:lnTo>
                    <a:pt x="41" y="95"/>
                  </a:lnTo>
                  <a:lnTo>
                    <a:pt x="41" y="95"/>
                  </a:lnTo>
                  <a:lnTo>
                    <a:pt x="41" y="96"/>
                  </a:lnTo>
                  <a:lnTo>
                    <a:pt x="41" y="98"/>
                  </a:lnTo>
                  <a:lnTo>
                    <a:pt x="42" y="102"/>
                  </a:lnTo>
                  <a:lnTo>
                    <a:pt x="42" y="102"/>
                  </a:lnTo>
                  <a:lnTo>
                    <a:pt x="42" y="103"/>
                  </a:lnTo>
                  <a:lnTo>
                    <a:pt x="42" y="104"/>
                  </a:lnTo>
                  <a:lnTo>
                    <a:pt x="43" y="105"/>
                  </a:lnTo>
                  <a:lnTo>
                    <a:pt x="43" y="108"/>
                  </a:lnTo>
                  <a:lnTo>
                    <a:pt x="43" y="108"/>
                  </a:lnTo>
                  <a:lnTo>
                    <a:pt x="44" y="108"/>
                  </a:lnTo>
                  <a:lnTo>
                    <a:pt x="44" y="109"/>
                  </a:lnTo>
                  <a:lnTo>
                    <a:pt x="44" y="110"/>
                  </a:lnTo>
                  <a:lnTo>
                    <a:pt x="44" y="110"/>
                  </a:lnTo>
                  <a:lnTo>
                    <a:pt x="44" y="111"/>
                  </a:lnTo>
                  <a:lnTo>
                    <a:pt x="45" y="111"/>
                  </a:lnTo>
                  <a:lnTo>
                    <a:pt x="45" y="112"/>
                  </a:lnTo>
                  <a:lnTo>
                    <a:pt x="45" y="112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4"/>
                  </a:lnTo>
                  <a:lnTo>
                    <a:pt x="49" y="114"/>
                  </a:lnTo>
                  <a:lnTo>
                    <a:pt x="49" y="114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3"/>
                  </a:lnTo>
                  <a:lnTo>
                    <a:pt x="50" y="113"/>
                  </a:lnTo>
                  <a:lnTo>
                    <a:pt x="50" y="113"/>
                  </a:lnTo>
                  <a:lnTo>
                    <a:pt x="50" y="113"/>
                  </a:lnTo>
                  <a:lnTo>
                    <a:pt x="51" y="112"/>
                  </a:lnTo>
                  <a:lnTo>
                    <a:pt x="51" y="112"/>
                  </a:lnTo>
                  <a:lnTo>
                    <a:pt x="51" y="112"/>
                  </a:lnTo>
                  <a:lnTo>
                    <a:pt x="51" y="111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52" y="110"/>
                  </a:lnTo>
                  <a:lnTo>
                    <a:pt x="52" y="109"/>
                  </a:lnTo>
                  <a:lnTo>
                    <a:pt x="52" y="108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3" y="107"/>
                  </a:lnTo>
                  <a:lnTo>
                    <a:pt x="53" y="105"/>
                  </a:lnTo>
                  <a:lnTo>
                    <a:pt x="53" y="102"/>
                  </a:lnTo>
                  <a:lnTo>
                    <a:pt x="54" y="102"/>
                  </a:lnTo>
                  <a:lnTo>
                    <a:pt x="54" y="102"/>
                  </a:lnTo>
                  <a:lnTo>
                    <a:pt x="54" y="101"/>
                  </a:lnTo>
                  <a:lnTo>
                    <a:pt x="54" y="99"/>
                  </a:lnTo>
                  <a:lnTo>
                    <a:pt x="55" y="96"/>
                  </a:lnTo>
                  <a:lnTo>
                    <a:pt x="55" y="95"/>
                  </a:lnTo>
                  <a:lnTo>
                    <a:pt x="55" y="95"/>
                  </a:lnTo>
                  <a:lnTo>
                    <a:pt x="55" y="94"/>
                  </a:lnTo>
                  <a:lnTo>
                    <a:pt x="56" y="92"/>
                  </a:lnTo>
                  <a:lnTo>
                    <a:pt x="56" y="87"/>
                  </a:lnTo>
                  <a:lnTo>
                    <a:pt x="58" y="78"/>
                  </a:lnTo>
                  <a:lnTo>
                    <a:pt x="61" y="57"/>
                  </a:lnTo>
                  <a:lnTo>
                    <a:pt x="61" y="57"/>
                  </a:lnTo>
                  <a:lnTo>
                    <a:pt x="61" y="56"/>
                  </a:lnTo>
                  <a:lnTo>
                    <a:pt x="61" y="55"/>
                  </a:lnTo>
                  <a:lnTo>
                    <a:pt x="62" y="52"/>
                  </a:lnTo>
                  <a:lnTo>
                    <a:pt x="62" y="47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6"/>
                  </a:lnTo>
                  <a:lnTo>
                    <a:pt x="64" y="33"/>
                  </a:lnTo>
                  <a:lnTo>
                    <a:pt x="65" y="29"/>
                  </a:lnTo>
                  <a:lnTo>
                    <a:pt x="67" y="21"/>
                  </a:lnTo>
                  <a:lnTo>
                    <a:pt x="67" y="20"/>
                  </a:lnTo>
                  <a:lnTo>
                    <a:pt x="67" y="20"/>
                  </a:lnTo>
                  <a:lnTo>
                    <a:pt x="67" y="19"/>
                  </a:lnTo>
                  <a:lnTo>
                    <a:pt x="67" y="17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2"/>
                  </a:lnTo>
                  <a:lnTo>
                    <a:pt x="68" y="12"/>
                  </a:lnTo>
                  <a:lnTo>
                    <a:pt x="69" y="10"/>
                  </a:lnTo>
                  <a:lnTo>
                    <a:pt x="69" y="7"/>
                  </a:lnTo>
                  <a:lnTo>
                    <a:pt x="70" y="7"/>
                  </a:lnTo>
                  <a:lnTo>
                    <a:pt x="70" y="7"/>
                  </a:lnTo>
                  <a:lnTo>
                    <a:pt x="70" y="6"/>
                  </a:lnTo>
                  <a:lnTo>
                    <a:pt x="70" y="5"/>
                  </a:lnTo>
                  <a:lnTo>
                    <a:pt x="70" y="4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1" y="3"/>
                  </a:lnTo>
                  <a:lnTo>
                    <a:pt x="71" y="3"/>
                  </a:lnTo>
                  <a:lnTo>
                    <a:pt x="71" y="2"/>
                  </a:lnTo>
                  <a:lnTo>
                    <a:pt x="71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6" y="1"/>
                  </a:lnTo>
                  <a:lnTo>
                    <a:pt x="76" y="1"/>
                  </a:lnTo>
                  <a:lnTo>
                    <a:pt x="76" y="1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7" y="3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5"/>
                  </a:lnTo>
                  <a:lnTo>
                    <a:pt x="77" y="5"/>
                  </a:lnTo>
                  <a:lnTo>
                    <a:pt x="78" y="6"/>
                  </a:lnTo>
                  <a:lnTo>
                    <a:pt x="79" y="9"/>
                  </a:lnTo>
                  <a:lnTo>
                    <a:pt x="79" y="9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79" y="12"/>
                  </a:lnTo>
                  <a:lnTo>
                    <a:pt x="80" y="15"/>
                  </a:lnTo>
                  <a:lnTo>
                    <a:pt x="80" y="16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81" y="23"/>
                  </a:lnTo>
                  <a:lnTo>
                    <a:pt x="81" y="23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3" y="31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41"/>
                  </a:lnTo>
                  <a:lnTo>
                    <a:pt x="85" y="42"/>
                  </a:lnTo>
                  <a:lnTo>
                    <a:pt x="85" y="45"/>
                  </a:lnTo>
                  <a:lnTo>
                    <a:pt x="86" y="50"/>
                  </a:lnTo>
                  <a:lnTo>
                    <a:pt x="87" y="61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4"/>
                  </a:lnTo>
                  <a:lnTo>
                    <a:pt x="88" y="66"/>
                  </a:lnTo>
                  <a:lnTo>
                    <a:pt x="89" y="72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0" y="83"/>
                  </a:lnTo>
                  <a:lnTo>
                    <a:pt x="91" y="84"/>
                  </a:lnTo>
                  <a:lnTo>
                    <a:pt x="91" y="86"/>
                  </a:lnTo>
                  <a:lnTo>
                    <a:pt x="92" y="90"/>
                  </a:lnTo>
                  <a:lnTo>
                    <a:pt x="92" y="91"/>
                  </a:lnTo>
                  <a:lnTo>
                    <a:pt x="92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3" y="98"/>
                  </a:lnTo>
                  <a:lnTo>
                    <a:pt x="93" y="99"/>
                  </a:lnTo>
                  <a:lnTo>
                    <a:pt x="93" y="99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4" y="102"/>
                  </a:lnTo>
                  <a:lnTo>
                    <a:pt x="94" y="102"/>
                  </a:lnTo>
                  <a:lnTo>
                    <a:pt x="94" y="103"/>
                  </a:lnTo>
                  <a:lnTo>
                    <a:pt x="94" y="105"/>
                  </a:lnTo>
                  <a:lnTo>
                    <a:pt x="95" y="105"/>
                  </a:lnTo>
                  <a:lnTo>
                    <a:pt x="95" y="105"/>
                  </a:lnTo>
                  <a:lnTo>
                    <a:pt x="95" y="106"/>
                  </a:lnTo>
                  <a:lnTo>
                    <a:pt x="95" y="108"/>
                  </a:lnTo>
                  <a:lnTo>
                    <a:pt x="95" y="108"/>
                  </a:lnTo>
                  <a:lnTo>
                    <a:pt x="95" y="108"/>
                  </a:lnTo>
                  <a:lnTo>
                    <a:pt x="96" y="109"/>
                  </a:lnTo>
                  <a:lnTo>
                    <a:pt x="96" y="110"/>
                  </a:lnTo>
                  <a:lnTo>
                    <a:pt x="96" y="110"/>
                  </a:lnTo>
                  <a:lnTo>
                    <a:pt x="96" y="110"/>
                  </a:lnTo>
                  <a:lnTo>
                    <a:pt x="96" y="111"/>
                  </a:lnTo>
                  <a:lnTo>
                    <a:pt x="97" y="112"/>
                  </a:lnTo>
                  <a:lnTo>
                    <a:pt x="97" y="112"/>
                  </a:lnTo>
                  <a:lnTo>
                    <a:pt x="97" y="112"/>
                  </a:lnTo>
                  <a:lnTo>
                    <a:pt x="97" y="113"/>
                  </a:lnTo>
                  <a:lnTo>
                    <a:pt x="97" y="113"/>
                  </a:lnTo>
                  <a:lnTo>
                    <a:pt x="97" y="114"/>
                  </a:lnTo>
                  <a:lnTo>
                    <a:pt x="98" y="114"/>
                  </a:lnTo>
                  <a:lnTo>
                    <a:pt x="98" y="114"/>
                  </a:lnTo>
                  <a:lnTo>
                    <a:pt x="98" y="114"/>
                  </a:lnTo>
                  <a:lnTo>
                    <a:pt x="98" y="114"/>
                  </a:lnTo>
                  <a:lnTo>
                    <a:pt x="98" y="114"/>
                  </a:lnTo>
                  <a:lnTo>
                    <a:pt x="98" y="115"/>
                  </a:lnTo>
                  <a:lnTo>
                    <a:pt x="98" y="115"/>
                  </a:lnTo>
                  <a:lnTo>
                    <a:pt x="98" y="115"/>
                  </a:lnTo>
                  <a:lnTo>
                    <a:pt x="98" y="115"/>
                  </a:lnTo>
                  <a:lnTo>
                    <a:pt x="98" y="115"/>
                  </a:lnTo>
                  <a:lnTo>
                    <a:pt x="98" y="115"/>
                  </a:lnTo>
                  <a:lnTo>
                    <a:pt x="99" y="115"/>
                  </a:lnTo>
                  <a:lnTo>
                    <a:pt x="99" y="115"/>
                  </a:lnTo>
                  <a:lnTo>
                    <a:pt x="99" y="115"/>
                  </a:lnTo>
                  <a:lnTo>
                    <a:pt x="99" y="115"/>
                  </a:lnTo>
                  <a:lnTo>
                    <a:pt x="99" y="115"/>
                  </a:lnTo>
                  <a:lnTo>
                    <a:pt x="99" y="115"/>
                  </a:lnTo>
                  <a:lnTo>
                    <a:pt x="99" y="116"/>
                  </a:lnTo>
                  <a:lnTo>
                    <a:pt x="99" y="116"/>
                  </a:lnTo>
                  <a:lnTo>
                    <a:pt x="99" y="116"/>
                  </a:lnTo>
                  <a:lnTo>
                    <a:pt x="99" y="116"/>
                  </a:lnTo>
                  <a:lnTo>
                    <a:pt x="100" y="116"/>
                  </a:lnTo>
                  <a:lnTo>
                    <a:pt x="100" y="116"/>
                  </a:lnTo>
                  <a:lnTo>
                    <a:pt x="100" y="116"/>
                  </a:lnTo>
                  <a:lnTo>
                    <a:pt x="100" y="116"/>
                  </a:lnTo>
                  <a:lnTo>
                    <a:pt x="100" y="116"/>
                  </a:lnTo>
                  <a:lnTo>
                    <a:pt x="100" y="116"/>
                  </a:lnTo>
                  <a:lnTo>
                    <a:pt x="100" y="116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1" y="115"/>
                  </a:lnTo>
                  <a:lnTo>
                    <a:pt x="101" y="115"/>
                  </a:lnTo>
                  <a:lnTo>
                    <a:pt x="101" y="115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2" y="114"/>
                  </a:lnTo>
                  <a:lnTo>
                    <a:pt x="102" y="114"/>
                  </a:lnTo>
                  <a:lnTo>
                    <a:pt x="102" y="114"/>
                  </a:lnTo>
                  <a:lnTo>
                    <a:pt x="102" y="113"/>
                  </a:lnTo>
                  <a:lnTo>
                    <a:pt x="102" y="113"/>
                  </a:lnTo>
                  <a:lnTo>
                    <a:pt x="102" y="113"/>
                  </a:lnTo>
                  <a:lnTo>
                    <a:pt x="102" y="112"/>
                  </a:lnTo>
                  <a:lnTo>
                    <a:pt x="102" y="112"/>
                  </a:lnTo>
                  <a:lnTo>
                    <a:pt x="102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3" y="110"/>
                  </a:lnTo>
                  <a:lnTo>
                    <a:pt x="103" y="110"/>
                  </a:lnTo>
                  <a:lnTo>
                    <a:pt x="103" y="109"/>
                  </a:lnTo>
                  <a:lnTo>
                    <a:pt x="104" y="108"/>
                  </a:lnTo>
                  <a:lnTo>
                    <a:pt x="104" y="105"/>
                  </a:lnTo>
                  <a:lnTo>
                    <a:pt x="104" y="105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2"/>
                  </a:lnTo>
                  <a:lnTo>
                    <a:pt x="106" y="98"/>
                  </a:lnTo>
                  <a:lnTo>
                    <a:pt x="106" y="98"/>
                  </a:lnTo>
                  <a:lnTo>
                    <a:pt x="106" y="97"/>
                  </a:lnTo>
                  <a:lnTo>
                    <a:pt x="106" y="96"/>
                  </a:lnTo>
                  <a:lnTo>
                    <a:pt x="107" y="94"/>
                  </a:lnTo>
                  <a:lnTo>
                    <a:pt x="108" y="90"/>
                  </a:lnTo>
                  <a:lnTo>
                    <a:pt x="108" y="89"/>
                  </a:lnTo>
                  <a:lnTo>
                    <a:pt x="108" y="89"/>
                  </a:lnTo>
                  <a:lnTo>
                    <a:pt x="108" y="88"/>
                  </a:lnTo>
                  <a:lnTo>
                    <a:pt x="108" y="86"/>
                  </a:lnTo>
                  <a:lnTo>
                    <a:pt x="109" y="81"/>
                  </a:lnTo>
                  <a:lnTo>
                    <a:pt x="110" y="72"/>
                  </a:lnTo>
                  <a:lnTo>
                    <a:pt x="113" y="52"/>
                  </a:lnTo>
                  <a:lnTo>
                    <a:pt x="113" y="51"/>
                  </a:lnTo>
                  <a:lnTo>
                    <a:pt x="113" y="50"/>
                  </a:lnTo>
                  <a:lnTo>
                    <a:pt x="113" y="49"/>
                  </a:lnTo>
                  <a:lnTo>
                    <a:pt x="114" y="46"/>
                  </a:lnTo>
                  <a:lnTo>
                    <a:pt x="115" y="41"/>
                  </a:lnTo>
                  <a:lnTo>
                    <a:pt x="116" y="31"/>
                  </a:lnTo>
                  <a:lnTo>
                    <a:pt x="116" y="30"/>
                  </a:lnTo>
                  <a:lnTo>
                    <a:pt x="116" y="30"/>
                  </a:lnTo>
                  <a:lnTo>
                    <a:pt x="116" y="28"/>
                  </a:lnTo>
                  <a:lnTo>
                    <a:pt x="117" y="26"/>
                  </a:lnTo>
                  <a:lnTo>
                    <a:pt x="118" y="22"/>
                  </a:lnTo>
                  <a:lnTo>
                    <a:pt x="118" y="21"/>
                  </a:lnTo>
                  <a:lnTo>
                    <a:pt x="118" y="20"/>
                  </a:lnTo>
                  <a:lnTo>
                    <a:pt x="118" y="19"/>
                  </a:lnTo>
                  <a:lnTo>
                    <a:pt x="118" y="17"/>
                  </a:lnTo>
                  <a:lnTo>
                    <a:pt x="119" y="14"/>
                  </a:lnTo>
                  <a:lnTo>
                    <a:pt x="119" y="13"/>
                  </a:lnTo>
                  <a:lnTo>
                    <a:pt x="119" y="13"/>
                  </a:lnTo>
                  <a:lnTo>
                    <a:pt x="120" y="12"/>
                  </a:lnTo>
                  <a:lnTo>
                    <a:pt x="120" y="10"/>
                  </a:lnTo>
                  <a:lnTo>
                    <a:pt x="120" y="10"/>
                  </a:lnTo>
                  <a:lnTo>
                    <a:pt x="120" y="10"/>
                  </a:lnTo>
                  <a:lnTo>
                    <a:pt x="120" y="9"/>
                  </a:lnTo>
                  <a:lnTo>
                    <a:pt x="121" y="7"/>
                  </a:lnTo>
                  <a:lnTo>
                    <a:pt x="121" y="7"/>
                  </a:lnTo>
                  <a:lnTo>
                    <a:pt x="121" y="7"/>
                  </a:lnTo>
                  <a:lnTo>
                    <a:pt x="121" y="6"/>
                  </a:lnTo>
                  <a:lnTo>
                    <a:pt x="121" y="5"/>
                  </a:lnTo>
                  <a:lnTo>
                    <a:pt x="122" y="5"/>
                  </a:lnTo>
                  <a:lnTo>
                    <a:pt x="122" y="4"/>
                  </a:lnTo>
                  <a:lnTo>
                    <a:pt x="122" y="4"/>
                  </a:lnTo>
                  <a:lnTo>
                    <a:pt x="122" y="3"/>
                  </a:lnTo>
                  <a:lnTo>
                    <a:pt x="122" y="3"/>
                  </a:lnTo>
                  <a:lnTo>
                    <a:pt x="122" y="2"/>
                  </a:lnTo>
                  <a:lnTo>
                    <a:pt x="122" y="2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2" name="Freeform 68"/>
            <p:cNvSpPr>
              <a:spLocks/>
            </p:cNvSpPr>
            <p:nvPr/>
          </p:nvSpPr>
          <p:spPr bwMode="auto">
            <a:xfrm>
              <a:off x="3171" y="2186"/>
              <a:ext cx="103" cy="116"/>
            </a:xfrm>
            <a:custGeom>
              <a:avLst/>
              <a:gdLst/>
              <a:ahLst/>
              <a:cxnLst>
                <a:cxn ang="0">
                  <a:pos x="1" y="1"/>
                </a:cxn>
                <a:cxn ang="0">
                  <a:pos x="2" y="0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4" y="1"/>
                </a:cxn>
                <a:cxn ang="0">
                  <a:pos x="5" y="2"/>
                </a:cxn>
                <a:cxn ang="0">
                  <a:pos x="7" y="6"/>
                </a:cxn>
                <a:cxn ang="0">
                  <a:pos x="8" y="11"/>
                </a:cxn>
                <a:cxn ang="0">
                  <a:pos x="12" y="33"/>
                </a:cxn>
                <a:cxn ang="0">
                  <a:pos x="15" y="56"/>
                </a:cxn>
                <a:cxn ang="0">
                  <a:pos x="19" y="83"/>
                </a:cxn>
                <a:cxn ang="0">
                  <a:pos x="22" y="101"/>
                </a:cxn>
                <a:cxn ang="0">
                  <a:pos x="24" y="109"/>
                </a:cxn>
                <a:cxn ang="0">
                  <a:pos x="25" y="112"/>
                </a:cxn>
                <a:cxn ang="0">
                  <a:pos x="26" y="114"/>
                </a:cxn>
                <a:cxn ang="0">
                  <a:pos x="27" y="115"/>
                </a:cxn>
                <a:cxn ang="0">
                  <a:pos x="28" y="116"/>
                </a:cxn>
                <a:cxn ang="0">
                  <a:pos x="28" y="115"/>
                </a:cxn>
                <a:cxn ang="0">
                  <a:pos x="29" y="115"/>
                </a:cxn>
                <a:cxn ang="0">
                  <a:pos x="30" y="112"/>
                </a:cxn>
                <a:cxn ang="0">
                  <a:pos x="32" y="108"/>
                </a:cxn>
                <a:cxn ang="0">
                  <a:pos x="34" y="100"/>
                </a:cxn>
                <a:cxn ang="0">
                  <a:pos x="37" y="76"/>
                </a:cxn>
                <a:cxn ang="0">
                  <a:pos x="41" y="52"/>
                </a:cxn>
                <a:cxn ang="0">
                  <a:pos x="44" y="28"/>
                </a:cxn>
                <a:cxn ang="0">
                  <a:pos x="47" y="14"/>
                </a:cxn>
                <a:cxn ang="0">
                  <a:pos x="48" y="8"/>
                </a:cxn>
                <a:cxn ang="0">
                  <a:pos x="49" y="4"/>
                </a:cxn>
                <a:cxn ang="0">
                  <a:pos x="50" y="1"/>
                </a:cxn>
                <a:cxn ang="0">
                  <a:pos x="51" y="0"/>
                </a:cxn>
                <a:cxn ang="0">
                  <a:pos x="52" y="0"/>
                </a:cxn>
                <a:cxn ang="0">
                  <a:pos x="53" y="0"/>
                </a:cxn>
                <a:cxn ang="0">
                  <a:pos x="53" y="0"/>
                </a:cxn>
                <a:cxn ang="0">
                  <a:pos x="54" y="1"/>
                </a:cxn>
                <a:cxn ang="0">
                  <a:pos x="55" y="5"/>
                </a:cxn>
                <a:cxn ang="0">
                  <a:pos x="57" y="10"/>
                </a:cxn>
                <a:cxn ang="0">
                  <a:pos x="61" y="32"/>
                </a:cxn>
                <a:cxn ang="0">
                  <a:pos x="64" y="55"/>
                </a:cxn>
                <a:cxn ang="0">
                  <a:pos x="68" y="84"/>
                </a:cxn>
                <a:cxn ang="0">
                  <a:pos x="70" y="96"/>
                </a:cxn>
                <a:cxn ang="0">
                  <a:pos x="71" y="104"/>
                </a:cxn>
                <a:cxn ang="0">
                  <a:pos x="73" y="110"/>
                </a:cxn>
                <a:cxn ang="0">
                  <a:pos x="74" y="114"/>
                </a:cxn>
                <a:cxn ang="0">
                  <a:pos x="75" y="115"/>
                </a:cxn>
                <a:cxn ang="0">
                  <a:pos x="76" y="116"/>
                </a:cxn>
                <a:cxn ang="0">
                  <a:pos x="77" y="116"/>
                </a:cxn>
                <a:cxn ang="0">
                  <a:pos x="77" y="115"/>
                </a:cxn>
                <a:cxn ang="0">
                  <a:pos x="78" y="113"/>
                </a:cxn>
                <a:cxn ang="0">
                  <a:pos x="80" y="110"/>
                </a:cxn>
                <a:cxn ang="0">
                  <a:pos x="81" y="102"/>
                </a:cxn>
                <a:cxn ang="0">
                  <a:pos x="85" y="78"/>
                </a:cxn>
                <a:cxn ang="0">
                  <a:pos x="90" y="43"/>
                </a:cxn>
                <a:cxn ang="0">
                  <a:pos x="92" y="29"/>
                </a:cxn>
                <a:cxn ang="0">
                  <a:pos x="94" y="15"/>
                </a:cxn>
                <a:cxn ang="0">
                  <a:pos x="96" y="6"/>
                </a:cxn>
                <a:cxn ang="0">
                  <a:pos x="98" y="3"/>
                </a:cxn>
                <a:cxn ang="0">
                  <a:pos x="99" y="1"/>
                </a:cxn>
                <a:cxn ang="0">
                  <a:pos x="99" y="0"/>
                </a:cxn>
                <a:cxn ang="0">
                  <a:pos x="100" y="0"/>
                </a:cxn>
                <a:cxn ang="0">
                  <a:pos x="101" y="0"/>
                </a:cxn>
                <a:cxn ang="0">
                  <a:pos x="101" y="0"/>
                </a:cxn>
                <a:cxn ang="0">
                  <a:pos x="102" y="2"/>
                </a:cxn>
              </a:cxnLst>
              <a:rect l="0" t="0" r="r" b="b"/>
              <a:pathLst>
                <a:path w="103" h="116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5"/>
                  </a:lnTo>
                  <a:lnTo>
                    <a:pt x="7" y="6"/>
                  </a:lnTo>
                  <a:lnTo>
                    <a:pt x="7" y="6"/>
                  </a:lnTo>
                  <a:lnTo>
                    <a:pt x="7" y="7"/>
                  </a:lnTo>
                  <a:lnTo>
                    <a:pt x="7" y="7"/>
                  </a:lnTo>
                  <a:lnTo>
                    <a:pt x="7" y="8"/>
                  </a:lnTo>
                  <a:lnTo>
                    <a:pt x="7" y="9"/>
                  </a:lnTo>
                  <a:lnTo>
                    <a:pt x="7" y="9"/>
                  </a:lnTo>
                  <a:lnTo>
                    <a:pt x="8" y="10"/>
                  </a:lnTo>
                  <a:lnTo>
                    <a:pt x="8" y="11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6"/>
                  </a:lnTo>
                  <a:lnTo>
                    <a:pt x="9" y="16"/>
                  </a:lnTo>
                  <a:lnTo>
                    <a:pt x="9" y="18"/>
                  </a:lnTo>
                  <a:lnTo>
                    <a:pt x="10" y="23"/>
                  </a:lnTo>
                  <a:lnTo>
                    <a:pt x="12" y="32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5"/>
                  </a:lnTo>
                  <a:lnTo>
                    <a:pt x="12" y="37"/>
                  </a:lnTo>
                  <a:lnTo>
                    <a:pt x="13" y="42"/>
                  </a:lnTo>
                  <a:lnTo>
                    <a:pt x="15" y="53"/>
                  </a:lnTo>
                  <a:lnTo>
                    <a:pt x="15" y="54"/>
                  </a:lnTo>
                  <a:lnTo>
                    <a:pt x="15" y="55"/>
                  </a:lnTo>
                  <a:lnTo>
                    <a:pt x="15" y="56"/>
                  </a:lnTo>
                  <a:lnTo>
                    <a:pt x="15" y="58"/>
                  </a:lnTo>
                  <a:lnTo>
                    <a:pt x="16" y="6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5"/>
                  </a:lnTo>
                  <a:lnTo>
                    <a:pt x="18" y="76"/>
                  </a:lnTo>
                  <a:lnTo>
                    <a:pt x="18" y="79"/>
                  </a:lnTo>
                  <a:lnTo>
                    <a:pt x="19" y="83"/>
                  </a:lnTo>
                  <a:lnTo>
                    <a:pt x="20" y="92"/>
                  </a:lnTo>
                  <a:lnTo>
                    <a:pt x="20" y="93"/>
                  </a:lnTo>
                  <a:lnTo>
                    <a:pt x="20" y="93"/>
                  </a:lnTo>
                  <a:lnTo>
                    <a:pt x="21" y="94"/>
                  </a:lnTo>
                  <a:lnTo>
                    <a:pt x="21" y="96"/>
                  </a:lnTo>
                  <a:lnTo>
                    <a:pt x="22" y="100"/>
                  </a:lnTo>
                  <a:lnTo>
                    <a:pt x="22" y="100"/>
                  </a:lnTo>
                  <a:lnTo>
                    <a:pt x="22" y="101"/>
                  </a:lnTo>
                  <a:lnTo>
                    <a:pt x="22" y="101"/>
                  </a:lnTo>
                  <a:lnTo>
                    <a:pt x="22" y="103"/>
                  </a:lnTo>
                  <a:lnTo>
                    <a:pt x="23" y="106"/>
                  </a:lnTo>
                  <a:lnTo>
                    <a:pt x="23" y="106"/>
                  </a:lnTo>
                  <a:lnTo>
                    <a:pt x="23" y="107"/>
                  </a:lnTo>
                  <a:lnTo>
                    <a:pt x="23" y="107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5" y="111"/>
                  </a:lnTo>
                  <a:lnTo>
                    <a:pt x="25" y="112"/>
                  </a:lnTo>
                  <a:lnTo>
                    <a:pt x="25" y="112"/>
                  </a:lnTo>
                  <a:lnTo>
                    <a:pt x="25" y="112"/>
                  </a:lnTo>
                  <a:lnTo>
                    <a:pt x="25" y="113"/>
                  </a:lnTo>
                  <a:lnTo>
                    <a:pt x="25" y="113"/>
                  </a:lnTo>
                  <a:lnTo>
                    <a:pt x="25" y="113"/>
                  </a:lnTo>
                  <a:lnTo>
                    <a:pt x="26" y="113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6"/>
                  </a:lnTo>
                  <a:lnTo>
                    <a:pt x="27" y="116"/>
                  </a:lnTo>
                  <a:lnTo>
                    <a:pt x="27" y="116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5"/>
                  </a:lnTo>
                  <a:lnTo>
                    <a:pt x="28" y="115"/>
                  </a:lnTo>
                  <a:lnTo>
                    <a:pt x="28" y="115"/>
                  </a:lnTo>
                  <a:lnTo>
                    <a:pt x="29" y="115"/>
                  </a:lnTo>
                  <a:lnTo>
                    <a:pt x="29" y="115"/>
                  </a:lnTo>
                  <a:lnTo>
                    <a:pt x="29" y="115"/>
                  </a:lnTo>
                  <a:lnTo>
                    <a:pt x="29" y="115"/>
                  </a:lnTo>
                  <a:lnTo>
                    <a:pt x="29" y="115"/>
                  </a:lnTo>
                  <a:lnTo>
                    <a:pt x="29" y="115"/>
                  </a:lnTo>
                  <a:lnTo>
                    <a:pt x="29" y="115"/>
                  </a:lnTo>
                  <a:lnTo>
                    <a:pt x="29" y="114"/>
                  </a:lnTo>
                  <a:lnTo>
                    <a:pt x="29" y="114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0" y="112"/>
                  </a:lnTo>
                  <a:lnTo>
                    <a:pt x="31" y="112"/>
                  </a:lnTo>
                  <a:lnTo>
                    <a:pt x="31" y="112"/>
                  </a:lnTo>
                  <a:lnTo>
                    <a:pt x="31" y="111"/>
                  </a:lnTo>
                  <a:lnTo>
                    <a:pt x="31" y="110"/>
                  </a:lnTo>
                  <a:lnTo>
                    <a:pt x="31" y="110"/>
                  </a:lnTo>
                  <a:lnTo>
                    <a:pt x="31" y="110"/>
                  </a:lnTo>
                  <a:lnTo>
                    <a:pt x="31" y="109"/>
                  </a:lnTo>
                  <a:lnTo>
                    <a:pt x="32" y="108"/>
                  </a:lnTo>
                  <a:lnTo>
                    <a:pt x="32" y="107"/>
                  </a:lnTo>
                  <a:lnTo>
                    <a:pt x="32" y="107"/>
                  </a:lnTo>
                  <a:lnTo>
                    <a:pt x="32" y="106"/>
                  </a:lnTo>
                  <a:lnTo>
                    <a:pt x="33" y="105"/>
                  </a:lnTo>
                  <a:lnTo>
                    <a:pt x="33" y="102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4" y="100"/>
                  </a:lnTo>
                  <a:lnTo>
                    <a:pt x="34" y="98"/>
                  </a:lnTo>
                  <a:lnTo>
                    <a:pt x="35" y="94"/>
                  </a:lnTo>
                  <a:lnTo>
                    <a:pt x="35" y="94"/>
                  </a:lnTo>
                  <a:lnTo>
                    <a:pt x="35" y="93"/>
                  </a:lnTo>
                  <a:lnTo>
                    <a:pt x="35" y="92"/>
                  </a:lnTo>
                  <a:lnTo>
                    <a:pt x="35" y="90"/>
                  </a:lnTo>
                  <a:lnTo>
                    <a:pt x="36" y="86"/>
                  </a:lnTo>
                  <a:lnTo>
                    <a:pt x="37" y="76"/>
                  </a:lnTo>
                  <a:lnTo>
                    <a:pt x="38" y="75"/>
                  </a:lnTo>
                  <a:lnTo>
                    <a:pt x="38" y="75"/>
                  </a:lnTo>
                  <a:lnTo>
                    <a:pt x="38" y="73"/>
                  </a:lnTo>
                  <a:lnTo>
                    <a:pt x="38" y="71"/>
                  </a:lnTo>
                  <a:lnTo>
                    <a:pt x="39" y="65"/>
                  </a:lnTo>
                  <a:lnTo>
                    <a:pt x="41" y="54"/>
                  </a:lnTo>
                  <a:lnTo>
                    <a:pt x="41" y="53"/>
                  </a:lnTo>
                  <a:lnTo>
                    <a:pt x="41" y="52"/>
                  </a:lnTo>
                  <a:lnTo>
                    <a:pt x="41" y="51"/>
                  </a:lnTo>
                  <a:lnTo>
                    <a:pt x="41" y="48"/>
                  </a:lnTo>
                  <a:lnTo>
                    <a:pt x="42" y="43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1"/>
                  </a:lnTo>
                  <a:lnTo>
                    <a:pt x="44" y="30"/>
                  </a:lnTo>
                  <a:lnTo>
                    <a:pt x="44" y="28"/>
                  </a:lnTo>
                  <a:lnTo>
                    <a:pt x="45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19"/>
                  </a:lnTo>
                  <a:lnTo>
                    <a:pt x="46" y="15"/>
                  </a:lnTo>
                  <a:lnTo>
                    <a:pt x="47" y="15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7" y="12"/>
                  </a:lnTo>
                  <a:lnTo>
                    <a:pt x="47" y="12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8" y="9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7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0" y="3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51" y="1"/>
                  </a:lnTo>
                  <a:lnTo>
                    <a:pt x="51" y="1"/>
                  </a:lnTo>
                  <a:lnTo>
                    <a:pt x="51" y="1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5" y="4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6"/>
                  </a:lnTo>
                  <a:lnTo>
                    <a:pt x="56" y="7"/>
                  </a:lnTo>
                  <a:lnTo>
                    <a:pt x="56" y="8"/>
                  </a:lnTo>
                  <a:lnTo>
                    <a:pt x="56" y="8"/>
                  </a:lnTo>
                  <a:lnTo>
                    <a:pt x="57" y="9"/>
                  </a:lnTo>
                  <a:lnTo>
                    <a:pt x="57" y="10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5"/>
                  </a:lnTo>
                  <a:lnTo>
                    <a:pt x="58" y="16"/>
                  </a:lnTo>
                  <a:lnTo>
                    <a:pt x="59" y="18"/>
                  </a:lnTo>
                  <a:lnTo>
                    <a:pt x="59" y="22"/>
                  </a:lnTo>
                  <a:lnTo>
                    <a:pt x="61" y="32"/>
                  </a:lnTo>
                  <a:lnTo>
                    <a:pt x="61" y="32"/>
                  </a:lnTo>
                  <a:lnTo>
                    <a:pt x="61" y="33"/>
                  </a:lnTo>
                  <a:lnTo>
                    <a:pt x="61" y="34"/>
                  </a:lnTo>
                  <a:lnTo>
                    <a:pt x="61" y="37"/>
                  </a:lnTo>
                  <a:lnTo>
                    <a:pt x="62" y="42"/>
                  </a:lnTo>
                  <a:lnTo>
                    <a:pt x="63" y="52"/>
                  </a:lnTo>
                  <a:lnTo>
                    <a:pt x="64" y="53"/>
                  </a:lnTo>
                  <a:lnTo>
                    <a:pt x="64" y="53"/>
                  </a:lnTo>
                  <a:lnTo>
                    <a:pt x="64" y="55"/>
                  </a:lnTo>
                  <a:lnTo>
                    <a:pt x="64" y="57"/>
                  </a:lnTo>
                  <a:lnTo>
                    <a:pt x="65" y="63"/>
                  </a:lnTo>
                  <a:lnTo>
                    <a:pt x="66" y="73"/>
                  </a:lnTo>
                  <a:lnTo>
                    <a:pt x="66" y="74"/>
                  </a:lnTo>
                  <a:lnTo>
                    <a:pt x="67" y="74"/>
                  </a:lnTo>
                  <a:lnTo>
                    <a:pt x="67" y="76"/>
                  </a:lnTo>
                  <a:lnTo>
                    <a:pt x="67" y="78"/>
                  </a:lnTo>
                  <a:lnTo>
                    <a:pt x="68" y="84"/>
                  </a:lnTo>
                  <a:lnTo>
                    <a:pt x="68" y="84"/>
                  </a:lnTo>
                  <a:lnTo>
                    <a:pt x="68" y="85"/>
                  </a:lnTo>
                  <a:lnTo>
                    <a:pt x="68" y="86"/>
                  </a:lnTo>
                  <a:lnTo>
                    <a:pt x="69" y="89"/>
                  </a:lnTo>
                  <a:lnTo>
                    <a:pt x="69" y="94"/>
                  </a:lnTo>
                  <a:lnTo>
                    <a:pt x="69" y="94"/>
                  </a:lnTo>
                  <a:lnTo>
                    <a:pt x="70" y="95"/>
                  </a:lnTo>
                  <a:lnTo>
                    <a:pt x="70" y="96"/>
                  </a:lnTo>
                  <a:lnTo>
                    <a:pt x="70" y="98"/>
                  </a:lnTo>
                  <a:lnTo>
                    <a:pt x="70" y="98"/>
                  </a:lnTo>
                  <a:lnTo>
                    <a:pt x="70" y="99"/>
                  </a:lnTo>
                  <a:lnTo>
                    <a:pt x="71" y="100"/>
                  </a:lnTo>
                  <a:lnTo>
                    <a:pt x="71" y="102"/>
                  </a:lnTo>
                  <a:lnTo>
                    <a:pt x="71" y="102"/>
                  </a:lnTo>
                  <a:lnTo>
                    <a:pt x="71" y="103"/>
                  </a:lnTo>
                  <a:lnTo>
                    <a:pt x="71" y="104"/>
                  </a:lnTo>
                  <a:lnTo>
                    <a:pt x="72" y="105"/>
                  </a:lnTo>
                  <a:lnTo>
                    <a:pt x="72" y="106"/>
                  </a:lnTo>
                  <a:lnTo>
                    <a:pt x="72" y="106"/>
                  </a:lnTo>
                  <a:lnTo>
                    <a:pt x="72" y="107"/>
                  </a:lnTo>
                  <a:lnTo>
                    <a:pt x="72" y="108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3" y="110"/>
                  </a:lnTo>
                  <a:lnTo>
                    <a:pt x="73" y="111"/>
                  </a:lnTo>
                  <a:lnTo>
                    <a:pt x="73" y="111"/>
                  </a:lnTo>
                  <a:lnTo>
                    <a:pt x="73" y="111"/>
                  </a:lnTo>
                  <a:lnTo>
                    <a:pt x="73" y="112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4"/>
                  </a:lnTo>
                  <a:lnTo>
                    <a:pt x="74" y="114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8" y="115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3"/>
                  </a:lnTo>
                  <a:lnTo>
                    <a:pt x="79" y="113"/>
                  </a:lnTo>
                  <a:lnTo>
                    <a:pt x="79" y="113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79" y="111"/>
                  </a:lnTo>
                  <a:lnTo>
                    <a:pt x="79" y="111"/>
                  </a:lnTo>
                  <a:lnTo>
                    <a:pt x="79" y="111"/>
                  </a:lnTo>
                  <a:lnTo>
                    <a:pt x="80" y="110"/>
                  </a:lnTo>
                  <a:lnTo>
                    <a:pt x="80" y="109"/>
                  </a:lnTo>
                  <a:lnTo>
                    <a:pt x="80" y="109"/>
                  </a:lnTo>
                  <a:lnTo>
                    <a:pt x="80" y="108"/>
                  </a:lnTo>
                  <a:lnTo>
                    <a:pt x="81" y="107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3"/>
                  </a:lnTo>
                  <a:lnTo>
                    <a:pt x="81" y="102"/>
                  </a:lnTo>
                  <a:lnTo>
                    <a:pt x="82" y="100"/>
                  </a:lnTo>
                  <a:lnTo>
                    <a:pt x="83" y="97"/>
                  </a:lnTo>
                  <a:lnTo>
                    <a:pt x="84" y="88"/>
                  </a:lnTo>
                  <a:lnTo>
                    <a:pt x="84" y="88"/>
                  </a:lnTo>
                  <a:lnTo>
                    <a:pt x="84" y="87"/>
                  </a:lnTo>
                  <a:lnTo>
                    <a:pt x="84" y="86"/>
                  </a:lnTo>
                  <a:lnTo>
                    <a:pt x="85" y="83"/>
                  </a:lnTo>
                  <a:lnTo>
                    <a:pt x="85" y="78"/>
                  </a:lnTo>
                  <a:lnTo>
                    <a:pt x="87" y="67"/>
                  </a:lnTo>
                  <a:lnTo>
                    <a:pt x="87" y="66"/>
                  </a:lnTo>
                  <a:lnTo>
                    <a:pt x="87" y="66"/>
                  </a:lnTo>
                  <a:lnTo>
                    <a:pt x="87" y="64"/>
                  </a:lnTo>
                  <a:lnTo>
                    <a:pt x="88" y="61"/>
                  </a:lnTo>
                  <a:lnTo>
                    <a:pt x="89" y="55"/>
                  </a:lnTo>
                  <a:lnTo>
                    <a:pt x="90" y="44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90" y="41"/>
                  </a:lnTo>
                  <a:lnTo>
                    <a:pt x="91" y="39"/>
                  </a:lnTo>
                  <a:lnTo>
                    <a:pt x="92" y="34"/>
                  </a:lnTo>
                  <a:lnTo>
                    <a:pt x="92" y="33"/>
                  </a:lnTo>
                  <a:lnTo>
                    <a:pt x="92" y="32"/>
                  </a:lnTo>
                  <a:lnTo>
                    <a:pt x="92" y="31"/>
                  </a:lnTo>
                  <a:lnTo>
                    <a:pt x="92" y="29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3" y="23"/>
                  </a:lnTo>
                  <a:lnTo>
                    <a:pt x="93" y="22"/>
                  </a:lnTo>
                  <a:lnTo>
                    <a:pt x="94" y="20"/>
                  </a:lnTo>
                  <a:lnTo>
                    <a:pt x="94" y="16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5" y="14"/>
                  </a:lnTo>
                  <a:lnTo>
                    <a:pt x="95" y="12"/>
                  </a:lnTo>
                  <a:lnTo>
                    <a:pt x="96" y="9"/>
                  </a:lnTo>
                  <a:lnTo>
                    <a:pt x="96" y="9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7" y="6"/>
                  </a:lnTo>
                  <a:lnTo>
                    <a:pt x="97" y="5"/>
                  </a:lnTo>
                  <a:lnTo>
                    <a:pt x="97" y="4"/>
                  </a:lnTo>
                  <a:lnTo>
                    <a:pt x="97" y="4"/>
                  </a:lnTo>
                  <a:lnTo>
                    <a:pt x="97" y="4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2"/>
                  </a:lnTo>
                  <a:lnTo>
                    <a:pt x="98" y="2"/>
                  </a:lnTo>
                  <a:lnTo>
                    <a:pt x="98" y="2"/>
                  </a:lnTo>
                  <a:lnTo>
                    <a:pt x="98" y="2"/>
                  </a:lnTo>
                  <a:lnTo>
                    <a:pt x="98" y="2"/>
                  </a:lnTo>
                  <a:lnTo>
                    <a:pt x="98" y="1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1" y="0"/>
                  </a:lnTo>
                  <a:lnTo>
                    <a:pt x="102" y="0"/>
                  </a:lnTo>
                  <a:lnTo>
                    <a:pt x="102" y="1"/>
                  </a:lnTo>
                  <a:lnTo>
                    <a:pt x="102" y="1"/>
                  </a:lnTo>
                  <a:lnTo>
                    <a:pt x="102" y="1"/>
                  </a:lnTo>
                  <a:lnTo>
                    <a:pt x="102" y="1"/>
                  </a:lnTo>
                  <a:lnTo>
                    <a:pt x="102" y="1"/>
                  </a:lnTo>
                  <a:lnTo>
                    <a:pt x="102" y="2"/>
                  </a:lnTo>
                  <a:lnTo>
                    <a:pt x="102" y="2"/>
                  </a:lnTo>
                  <a:lnTo>
                    <a:pt x="102" y="2"/>
                  </a:lnTo>
                  <a:lnTo>
                    <a:pt x="103" y="3"/>
                  </a:lnTo>
                  <a:lnTo>
                    <a:pt x="103" y="3"/>
                  </a:lnTo>
                  <a:lnTo>
                    <a:pt x="103" y="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3" name="Freeform 69"/>
            <p:cNvSpPr>
              <a:spLocks/>
            </p:cNvSpPr>
            <p:nvPr/>
          </p:nvSpPr>
          <p:spPr bwMode="auto">
            <a:xfrm>
              <a:off x="3274" y="2186"/>
              <a:ext cx="109" cy="116"/>
            </a:xfrm>
            <a:custGeom>
              <a:avLst/>
              <a:gdLst/>
              <a:ahLst/>
              <a:cxnLst>
                <a:cxn ang="0">
                  <a:pos x="1" y="9"/>
                </a:cxn>
                <a:cxn ang="0">
                  <a:pos x="3" y="19"/>
                </a:cxn>
                <a:cxn ang="0">
                  <a:pos x="10" y="65"/>
                </a:cxn>
                <a:cxn ang="0">
                  <a:pos x="12" y="79"/>
                </a:cxn>
                <a:cxn ang="0">
                  <a:pos x="15" y="97"/>
                </a:cxn>
                <a:cxn ang="0">
                  <a:pos x="17" y="108"/>
                </a:cxn>
                <a:cxn ang="0">
                  <a:pos x="18" y="112"/>
                </a:cxn>
                <a:cxn ang="0">
                  <a:pos x="19" y="114"/>
                </a:cxn>
                <a:cxn ang="0">
                  <a:pos x="20" y="115"/>
                </a:cxn>
                <a:cxn ang="0">
                  <a:pos x="20" y="116"/>
                </a:cxn>
                <a:cxn ang="0">
                  <a:pos x="21" y="115"/>
                </a:cxn>
                <a:cxn ang="0">
                  <a:pos x="22" y="114"/>
                </a:cxn>
                <a:cxn ang="0">
                  <a:pos x="23" y="113"/>
                </a:cxn>
                <a:cxn ang="0">
                  <a:pos x="24" y="108"/>
                </a:cxn>
                <a:cxn ang="0">
                  <a:pos x="26" y="99"/>
                </a:cxn>
                <a:cxn ang="0">
                  <a:pos x="29" y="82"/>
                </a:cxn>
                <a:cxn ang="0">
                  <a:pos x="33" y="47"/>
                </a:cxn>
                <a:cxn ang="0">
                  <a:pos x="35" y="32"/>
                </a:cxn>
                <a:cxn ang="0">
                  <a:pos x="38" y="17"/>
                </a:cxn>
                <a:cxn ang="0">
                  <a:pos x="40" y="7"/>
                </a:cxn>
                <a:cxn ang="0">
                  <a:pos x="41" y="3"/>
                </a:cxn>
                <a:cxn ang="0">
                  <a:pos x="42" y="1"/>
                </a:cxn>
                <a:cxn ang="0">
                  <a:pos x="43" y="0"/>
                </a:cxn>
                <a:cxn ang="0">
                  <a:pos x="44" y="0"/>
                </a:cxn>
                <a:cxn ang="0">
                  <a:pos x="45" y="0"/>
                </a:cxn>
                <a:cxn ang="0">
                  <a:pos x="45" y="1"/>
                </a:cxn>
                <a:cxn ang="0">
                  <a:pos x="47" y="4"/>
                </a:cxn>
                <a:cxn ang="0">
                  <a:pos x="48" y="10"/>
                </a:cxn>
                <a:cxn ang="0">
                  <a:pos x="50" y="20"/>
                </a:cxn>
                <a:cxn ang="0">
                  <a:pos x="54" y="49"/>
                </a:cxn>
                <a:cxn ang="0">
                  <a:pos x="57" y="72"/>
                </a:cxn>
                <a:cxn ang="0">
                  <a:pos x="60" y="92"/>
                </a:cxn>
                <a:cxn ang="0">
                  <a:pos x="61" y="101"/>
                </a:cxn>
                <a:cxn ang="0">
                  <a:pos x="63" y="108"/>
                </a:cxn>
                <a:cxn ang="0">
                  <a:pos x="64" y="111"/>
                </a:cxn>
                <a:cxn ang="0">
                  <a:pos x="65" y="114"/>
                </a:cxn>
                <a:cxn ang="0">
                  <a:pos x="66" y="115"/>
                </a:cxn>
                <a:cxn ang="0">
                  <a:pos x="66" y="116"/>
                </a:cxn>
                <a:cxn ang="0">
                  <a:pos x="67" y="115"/>
                </a:cxn>
                <a:cxn ang="0">
                  <a:pos x="68" y="114"/>
                </a:cxn>
                <a:cxn ang="0">
                  <a:pos x="69" y="112"/>
                </a:cxn>
                <a:cxn ang="0">
                  <a:pos x="70" y="109"/>
                </a:cxn>
                <a:cxn ang="0">
                  <a:pos x="72" y="100"/>
                </a:cxn>
                <a:cxn ang="0">
                  <a:pos x="77" y="64"/>
                </a:cxn>
                <a:cxn ang="0">
                  <a:pos x="80" y="38"/>
                </a:cxn>
                <a:cxn ang="0">
                  <a:pos x="83" y="20"/>
                </a:cxn>
                <a:cxn ang="0">
                  <a:pos x="84" y="12"/>
                </a:cxn>
                <a:cxn ang="0">
                  <a:pos x="86" y="6"/>
                </a:cxn>
                <a:cxn ang="0">
                  <a:pos x="87" y="3"/>
                </a:cxn>
                <a:cxn ang="0">
                  <a:pos x="88" y="1"/>
                </a:cxn>
                <a:cxn ang="0">
                  <a:pos x="88" y="0"/>
                </a:cxn>
                <a:cxn ang="0">
                  <a:pos x="89" y="0"/>
                </a:cxn>
                <a:cxn ang="0">
                  <a:pos x="90" y="0"/>
                </a:cxn>
                <a:cxn ang="0">
                  <a:pos x="91" y="1"/>
                </a:cxn>
                <a:cxn ang="0">
                  <a:pos x="92" y="5"/>
                </a:cxn>
                <a:cxn ang="0">
                  <a:pos x="93" y="11"/>
                </a:cxn>
                <a:cxn ang="0">
                  <a:pos x="96" y="27"/>
                </a:cxn>
                <a:cxn ang="0">
                  <a:pos x="100" y="62"/>
                </a:cxn>
                <a:cxn ang="0">
                  <a:pos x="104" y="86"/>
                </a:cxn>
                <a:cxn ang="0">
                  <a:pos x="106" y="103"/>
                </a:cxn>
                <a:cxn ang="0">
                  <a:pos x="108" y="109"/>
                </a:cxn>
                <a:cxn ang="0">
                  <a:pos x="109" y="113"/>
                </a:cxn>
              </a:cxnLst>
              <a:rect l="0" t="0" r="r" b="b"/>
              <a:pathLst>
                <a:path w="109" h="116">
                  <a:moveTo>
                    <a:pt x="0" y="4"/>
                  </a:moveTo>
                  <a:lnTo>
                    <a:pt x="0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1" y="9"/>
                  </a:lnTo>
                  <a:lnTo>
                    <a:pt x="1" y="9"/>
                  </a:lnTo>
                  <a:lnTo>
                    <a:pt x="2" y="10"/>
                  </a:lnTo>
                  <a:lnTo>
                    <a:pt x="2" y="12"/>
                  </a:lnTo>
                  <a:lnTo>
                    <a:pt x="3" y="15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3" y="17"/>
                  </a:lnTo>
                  <a:lnTo>
                    <a:pt x="3" y="19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5"/>
                  </a:lnTo>
                  <a:lnTo>
                    <a:pt x="5" y="26"/>
                  </a:lnTo>
                  <a:lnTo>
                    <a:pt x="5" y="28"/>
                  </a:lnTo>
                  <a:lnTo>
                    <a:pt x="6" y="33"/>
                  </a:lnTo>
                  <a:lnTo>
                    <a:pt x="7" y="44"/>
                  </a:lnTo>
                  <a:lnTo>
                    <a:pt x="10" y="65"/>
                  </a:lnTo>
                  <a:lnTo>
                    <a:pt x="10" y="66"/>
                  </a:lnTo>
                  <a:lnTo>
                    <a:pt x="10" y="67"/>
                  </a:lnTo>
                  <a:lnTo>
                    <a:pt x="10" y="68"/>
                  </a:lnTo>
                  <a:lnTo>
                    <a:pt x="11" y="71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8"/>
                  </a:lnTo>
                  <a:lnTo>
                    <a:pt x="12" y="79"/>
                  </a:lnTo>
                  <a:lnTo>
                    <a:pt x="12" y="82"/>
                  </a:lnTo>
                  <a:lnTo>
                    <a:pt x="13" y="87"/>
                  </a:lnTo>
                  <a:lnTo>
                    <a:pt x="13" y="88"/>
                  </a:lnTo>
                  <a:lnTo>
                    <a:pt x="13" y="89"/>
                  </a:lnTo>
                  <a:lnTo>
                    <a:pt x="13" y="90"/>
                  </a:lnTo>
                  <a:lnTo>
                    <a:pt x="14" y="92"/>
                  </a:lnTo>
                  <a:lnTo>
                    <a:pt x="14" y="97"/>
                  </a:lnTo>
                  <a:lnTo>
                    <a:pt x="15" y="97"/>
                  </a:lnTo>
                  <a:lnTo>
                    <a:pt x="15" y="98"/>
                  </a:lnTo>
                  <a:lnTo>
                    <a:pt x="15" y="99"/>
                  </a:lnTo>
                  <a:lnTo>
                    <a:pt x="15" y="101"/>
                  </a:lnTo>
                  <a:lnTo>
                    <a:pt x="16" y="105"/>
                  </a:lnTo>
                  <a:lnTo>
                    <a:pt x="16" y="105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7" y="108"/>
                  </a:lnTo>
                  <a:lnTo>
                    <a:pt x="17" y="108"/>
                  </a:lnTo>
                  <a:lnTo>
                    <a:pt x="17" y="108"/>
                  </a:lnTo>
                  <a:lnTo>
                    <a:pt x="17" y="109"/>
                  </a:lnTo>
                  <a:lnTo>
                    <a:pt x="17" y="110"/>
                  </a:lnTo>
                  <a:lnTo>
                    <a:pt x="17" y="111"/>
                  </a:lnTo>
                  <a:lnTo>
                    <a:pt x="18" y="111"/>
                  </a:lnTo>
                  <a:lnTo>
                    <a:pt x="18" y="112"/>
                  </a:lnTo>
                  <a:lnTo>
                    <a:pt x="18" y="112"/>
                  </a:lnTo>
                  <a:lnTo>
                    <a:pt x="18" y="112"/>
                  </a:lnTo>
                  <a:lnTo>
                    <a:pt x="18" y="112"/>
                  </a:lnTo>
                  <a:lnTo>
                    <a:pt x="18" y="113"/>
                  </a:lnTo>
                  <a:lnTo>
                    <a:pt x="18" y="113"/>
                  </a:lnTo>
                  <a:lnTo>
                    <a:pt x="19" y="113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6"/>
                  </a:lnTo>
                  <a:lnTo>
                    <a:pt x="20" y="116"/>
                  </a:lnTo>
                  <a:lnTo>
                    <a:pt x="20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3" y="113"/>
                  </a:lnTo>
                  <a:lnTo>
                    <a:pt x="23" y="113"/>
                  </a:lnTo>
                  <a:lnTo>
                    <a:pt x="23" y="113"/>
                  </a:lnTo>
                  <a:lnTo>
                    <a:pt x="23" y="113"/>
                  </a:lnTo>
                  <a:lnTo>
                    <a:pt x="23" y="112"/>
                  </a:lnTo>
                  <a:lnTo>
                    <a:pt x="23" y="111"/>
                  </a:lnTo>
                  <a:lnTo>
                    <a:pt x="23" y="111"/>
                  </a:lnTo>
                  <a:lnTo>
                    <a:pt x="24" y="111"/>
                  </a:lnTo>
                  <a:lnTo>
                    <a:pt x="24" y="110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8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5"/>
                  </a:lnTo>
                  <a:lnTo>
                    <a:pt x="25" y="104"/>
                  </a:lnTo>
                  <a:lnTo>
                    <a:pt x="26" y="100"/>
                  </a:lnTo>
                  <a:lnTo>
                    <a:pt x="26" y="100"/>
                  </a:lnTo>
                  <a:lnTo>
                    <a:pt x="26" y="99"/>
                  </a:lnTo>
                  <a:lnTo>
                    <a:pt x="26" y="98"/>
                  </a:lnTo>
                  <a:lnTo>
                    <a:pt x="27" y="96"/>
                  </a:lnTo>
                  <a:lnTo>
                    <a:pt x="27" y="92"/>
                  </a:lnTo>
                  <a:lnTo>
                    <a:pt x="27" y="92"/>
                  </a:lnTo>
                  <a:lnTo>
                    <a:pt x="28" y="91"/>
                  </a:lnTo>
                  <a:lnTo>
                    <a:pt x="28" y="90"/>
                  </a:lnTo>
                  <a:lnTo>
                    <a:pt x="28" y="87"/>
                  </a:lnTo>
                  <a:lnTo>
                    <a:pt x="29" y="82"/>
                  </a:lnTo>
                  <a:lnTo>
                    <a:pt x="30" y="71"/>
                  </a:lnTo>
                  <a:lnTo>
                    <a:pt x="31" y="70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31" y="65"/>
                  </a:lnTo>
                  <a:lnTo>
                    <a:pt x="32" y="5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4" y="46"/>
                  </a:lnTo>
                  <a:lnTo>
                    <a:pt x="34" y="44"/>
                  </a:lnTo>
                  <a:lnTo>
                    <a:pt x="34" y="42"/>
                  </a:lnTo>
                  <a:lnTo>
                    <a:pt x="35" y="37"/>
                  </a:lnTo>
                  <a:lnTo>
                    <a:pt x="35" y="36"/>
                  </a:lnTo>
                  <a:lnTo>
                    <a:pt x="35" y="35"/>
                  </a:lnTo>
                  <a:lnTo>
                    <a:pt x="35" y="34"/>
                  </a:lnTo>
                  <a:lnTo>
                    <a:pt x="35" y="32"/>
                  </a:lnTo>
                  <a:lnTo>
                    <a:pt x="36" y="27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8" y="18"/>
                  </a:lnTo>
                  <a:lnTo>
                    <a:pt x="38" y="17"/>
                  </a:lnTo>
                  <a:lnTo>
                    <a:pt x="38" y="17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39" y="9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0" y="6"/>
                  </a:lnTo>
                  <a:lnTo>
                    <a:pt x="41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2" y="1"/>
                  </a:lnTo>
                  <a:lnTo>
                    <a:pt x="42" y="1"/>
                  </a:lnTo>
                  <a:lnTo>
                    <a:pt x="42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1"/>
                  </a:lnTo>
                  <a:lnTo>
                    <a:pt x="45" y="1"/>
                  </a:lnTo>
                  <a:lnTo>
                    <a:pt x="45" y="1"/>
                  </a:lnTo>
                  <a:lnTo>
                    <a:pt x="45" y="1"/>
                  </a:lnTo>
                  <a:lnTo>
                    <a:pt x="45" y="2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4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7" y="6"/>
                  </a:lnTo>
                  <a:lnTo>
                    <a:pt x="47" y="7"/>
                  </a:lnTo>
                  <a:lnTo>
                    <a:pt x="47" y="8"/>
                  </a:lnTo>
                  <a:lnTo>
                    <a:pt x="48" y="8"/>
                  </a:lnTo>
                  <a:lnTo>
                    <a:pt x="48" y="9"/>
                  </a:lnTo>
                  <a:lnTo>
                    <a:pt x="48" y="10"/>
                  </a:lnTo>
                  <a:lnTo>
                    <a:pt x="48" y="11"/>
                  </a:lnTo>
                  <a:lnTo>
                    <a:pt x="48" y="11"/>
                  </a:lnTo>
                  <a:lnTo>
                    <a:pt x="49" y="12"/>
                  </a:lnTo>
                  <a:lnTo>
                    <a:pt x="49" y="14"/>
                  </a:lnTo>
                  <a:lnTo>
                    <a:pt x="50" y="18"/>
                  </a:lnTo>
                  <a:lnTo>
                    <a:pt x="50" y="19"/>
                  </a:lnTo>
                  <a:lnTo>
                    <a:pt x="50" y="19"/>
                  </a:lnTo>
                  <a:lnTo>
                    <a:pt x="50" y="20"/>
                  </a:lnTo>
                  <a:lnTo>
                    <a:pt x="50" y="23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9"/>
                  </a:lnTo>
                  <a:lnTo>
                    <a:pt x="52" y="30"/>
                  </a:lnTo>
                  <a:lnTo>
                    <a:pt x="52" y="33"/>
                  </a:lnTo>
                  <a:lnTo>
                    <a:pt x="53" y="38"/>
                  </a:lnTo>
                  <a:lnTo>
                    <a:pt x="54" y="49"/>
                  </a:lnTo>
                  <a:lnTo>
                    <a:pt x="54" y="49"/>
                  </a:lnTo>
                  <a:lnTo>
                    <a:pt x="54" y="50"/>
                  </a:lnTo>
                  <a:lnTo>
                    <a:pt x="54" y="51"/>
                  </a:lnTo>
                  <a:lnTo>
                    <a:pt x="55" y="54"/>
                  </a:lnTo>
                  <a:lnTo>
                    <a:pt x="55" y="60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8" y="77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4"/>
                  </a:lnTo>
                  <a:lnTo>
                    <a:pt x="59" y="85"/>
                  </a:lnTo>
                  <a:lnTo>
                    <a:pt x="59" y="88"/>
                  </a:lnTo>
                  <a:lnTo>
                    <a:pt x="60" y="92"/>
                  </a:lnTo>
                  <a:lnTo>
                    <a:pt x="60" y="93"/>
                  </a:lnTo>
                  <a:lnTo>
                    <a:pt x="60" y="94"/>
                  </a:lnTo>
                  <a:lnTo>
                    <a:pt x="60" y="95"/>
                  </a:lnTo>
                  <a:lnTo>
                    <a:pt x="61" y="97"/>
                  </a:lnTo>
                  <a:lnTo>
                    <a:pt x="61" y="98"/>
                  </a:lnTo>
                  <a:lnTo>
                    <a:pt x="61" y="98"/>
                  </a:lnTo>
                  <a:lnTo>
                    <a:pt x="61" y="99"/>
                  </a:lnTo>
                  <a:lnTo>
                    <a:pt x="61" y="101"/>
                  </a:lnTo>
                  <a:lnTo>
                    <a:pt x="61" y="102"/>
                  </a:lnTo>
                  <a:lnTo>
                    <a:pt x="62" y="102"/>
                  </a:lnTo>
                  <a:lnTo>
                    <a:pt x="62" y="103"/>
                  </a:lnTo>
                  <a:lnTo>
                    <a:pt x="62" y="105"/>
                  </a:lnTo>
                  <a:lnTo>
                    <a:pt x="62" y="106"/>
                  </a:lnTo>
                  <a:lnTo>
                    <a:pt x="62" y="106"/>
                  </a:lnTo>
                  <a:lnTo>
                    <a:pt x="62" y="107"/>
                  </a:lnTo>
                  <a:lnTo>
                    <a:pt x="63" y="108"/>
                  </a:lnTo>
                  <a:lnTo>
                    <a:pt x="63" y="109"/>
                  </a:lnTo>
                  <a:lnTo>
                    <a:pt x="63" y="109"/>
                  </a:lnTo>
                  <a:lnTo>
                    <a:pt x="63" y="110"/>
                  </a:lnTo>
                  <a:lnTo>
                    <a:pt x="63" y="110"/>
                  </a:lnTo>
                  <a:lnTo>
                    <a:pt x="63" y="110"/>
                  </a:lnTo>
                  <a:lnTo>
                    <a:pt x="64" y="111"/>
                  </a:lnTo>
                  <a:lnTo>
                    <a:pt x="64" y="111"/>
                  </a:lnTo>
                  <a:lnTo>
                    <a:pt x="64" y="111"/>
                  </a:lnTo>
                  <a:lnTo>
                    <a:pt x="64" y="112"/>
                  </a:lnTo>
                  <a:lnTo>
                    <a:pt x="64" y="113"/>
                  </a:lnTo>
                  <a:lnTo>
                    <a:pt x="64" y="113"/>
                  </a:lnTo>
                  <a:lnTo>
                    <a:pt x="64" y="113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6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68" y="113"/>
                  </a:lnTo>
                  <a:lnTo>
                    <a:pt x="69" y="113"/>
                  </a:lnTo>
                  <a:lnTo>
                    <a:pt x="69" y="113"/>
                  </a:lnTo>
                  <a:lnTo>
                    <a:pt x="69" y="112"/>
                  </a:lnTo>
                  <a:lnTo>
                    <a:pt x="69" y="112"/>
                  </a:lnTo>
                  <a:lnTo>
                    <a:pt x="69" y="112"/>
                  </a:lnTo>
                  <a:lnTo>
                    <a:pt x="69" y="112"/>
                  </a:lnTo>
                  <a:lnTo>
                    <a:pt x="69" y="111"/>
                  </a:lnTo>
                  <a:lnTo>
                    <a:pt x="69" y="111"/>
                  </a:lnTo>
                  <a:lnTo>
                    <a:pt x="70" y="110"/>
                  </a:lnTo>
                  <a:lnTo>
                    <a:pt x="70" y="109"/>
                  </a:lnTo>
                  <a:lnTo>
                    <a:pt x="70" y="109"/>
                  </a:lnTo>
                  <a:lnTo>
                    <a:pt x="70" y="109"/>
                  </a:lnTo>
                  <a:lnTo>
                    <a:pt x="70" y="108"/>
                  </a:lnTo>
                  <a:lnTo>
                    <a:pt x="71" y="106"/>
                  </a:lnTo>
                  <a:lnTo>
                    <a:pt x="71" y="103"/>
                  </a:lnTo>
                  <a:lnTo>
                    <a:pt x="71" y="103"/>
                  </a:lnTo>
                  <a:lnTo>
                    <a:pt x="71" y="102"/>
                  </a:lnTo>
                  <a:lnTo>
                    <a:pt x="72" y="102"/>
                  </a:lnTo>
                  <a:lnTo>
                    <a:pt x="72" y="100"/>
                  </a:lnTo>
                  <a:lnTo>
                    <a:pt x="73" y="96"/>
                  </a:lnTo>
                  <a:lnTo>
                    <a:pt x="74" y="86"/>
                  </a:lnTo>
                  <a:lnTo>
                    <a:pt x="74" y="86"/>
                  </a:lnTo>
                  <a:lnTo>
                    <a:pt x="74" y="85"/>
                  </a:lnTo>
                  <a:lnTo>
                    <a:pt x="74" y="84"/>
                  </a:lnTo>
                  <a:lnTo>
                    <a:pt x="75" y="81"/>
                  </a:lnTo>
                  <a:lnTo>
                    <a:pt x="76" y="75"/>
                  </a:lnTo>
                  <a:lnTo>
                    <a:pt x="77" y="64"/>
                  </a:lnTo>
                  <a:lnTo>
                    <a:pt x="77" y="63"/>
                  </a:lnTo>
                  <a:lnTo>
                    <a:pt x="77" y="62"/>
                  </a:lnTo>
                  <a:lnTo>
                    <a:pt x="77" y="60"/>
                  </a:lnTo>
                  <a:lnTo>
                    <a:pt x="78" y="57"/>
                  </a:lnTo>
                  <a:lnTo>
                    <a:pt x="78" y="51"/>
                  </a:lnTo>
                  <a:lnTo>
                    <a:pt x="80" y="39"/>
                  </a:lnTo>
                  <a:lnTo>
                    <a:pt x="80" y="39"/>
                  </a:lnTo>
                  <a:lnTo>
                    <a:pt x="80" y="38"/>
                  </a:lnTo>
                  <a:lnTo>
                    <a:pt x="80" y="37"/>
                  </a:lnTo>
                  <a:lnTo>
                    <a:pt x="81" y="34"/>
                  </a:lnTo>
                  <a:lnTo>
                    <a:pt x="81" y="29"/>
                  </a:lnTo>
                  <a:lnTo>
                    <a:pt x="82" y="28"/>
                  </a:lnTo>
                  <a:lnTo>
                    <a:pt x="82" y="28"/>
                  </a:lnTo>
                  <a:lnTo>
                    <a:pt x="82" y="27"/>
                  </a:lnTo>
                  <a:lnTo>
                    <a:pt x="82" y="24"/>
                  </a:lnTo>
                  <a:lnTo>
                    <a:pt x="83" y="20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8"/>
                  </a:lnTo>
                  <a:lnTo>
                    <a:pt x="84" y="16"/>
                  </a:lnTo>
                  <a:lnTo>
                    <a:pt x="84" y="15"/>
                  </a:lnTo>
                  <a:lnTo>
                    <a:pt x="84" y="15"/>
                  </a:lnTo>
                  <a:lnTo>
                    <a:pt x="84" y="14"/>
                  </a:lnTo>
                  <a:lnTo>
                    <a:pt x="84" y="12"/>
                  </a:lnTo>
                  <a:lnTo>
                    <a:pt x="84" y="12"/>
                  </a:lnTo>
                  <a:lnTo>
                    <a:pt x="84" y="11"/>
                  </a:lnTo>
                  <a:lnTo>
                    <a:pt x="85" y="10"/>
                  </a:lnTo>
                  <a:lnTo>
                    <a:pt x="85" y="9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7"/>
                  </a:lnTo>
                  <a:lnTo>
                    <a:pt x="86" y="6"/>
                  </a:lnTo>
                  <a:lnTo>
                    <a:pt x="86" y="6"/>
                  </a:lnTo>
                  <a:lnTo>
                    <a:pt x="86" y="5"/>
                  </a:lnTo>
                  <a:lnTo>
                    <a:pt x="86" y="4"/>
                  </a:lnTo>
                  <a:lnTo>
                    <a:pt x="86" y="4"/>
                  </a:lnTo>
                  <a:lnTo>
                    <a:pt x="86" y="4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87" y="2"/>
                  </a:lnTo>
                  <a:lnTo>
                    <a:pt x="87" y="2"/>
                  </a:lnTo>
                  <a:lnTo>
                    <a:pt x="87" y="2"/>
                  </a:lnTo>
                  <a:lnTo>
                    <a:pt x="87" y="2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91" y="1"/>
                  </a:lnTo>
                  <a:lnTo>
                    <a:pt x="91" y="1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1" y="3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7"/>
                  </a:lnTo>
                  <a:lnTo>
                    <a:pt x="92" y="7"/>
                  </a:lnTo>
                  <a:lnTo>
                    <a:pt x="93" y="7"/>
                  </a:lnTo>
                  <a:lnTo>
                    <a:pt x="93" y="8"/>
                  </a:lnTo>
                  <a:lnTo>
                    <a:pt x="93" y="10"/>
                  </a:lnTo>
                  <a:lnTo>
                    <a:pt x="93" y="10"/>
                  </a:lnTo>
                  <a:lnTo>
                    <a:pt x="93" y="11"/>
                  </a:lnTo>
                  <a:lnTo>
                    <a:pt x="94" y="12"/>
                  </a:lnTo>
                  <a:lnTo>
                    <a:pt x="94" y="13"/>
                  </a:lnTo>
                  <a:lnTo>
                    <a:pt x="95" y="18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0"/>
                  </a:lnTo>
                  <a:lnTo>
                    <a:pt x="95" y="22"/>
                  </a:lnTo>
                  <a:lnTo>
                    <a:pt x="96" y="27"/>
                  </a:lnTo>
                  <a:lnTo>
                    <a:pt x="98" y="38"/>
                  </a:lnTo>
                  <a:lnTo>
                    <a:pt x="98" y="39"/>
                  </a:lnTo>
                  <a:lnTo>
                    <a:pt x="98" y="40"/>
                  </a:lnTo>
                  <a:lnTo>
                    <a:pt x="98" y="41"/>
                  </a:lnTo>
                  <a:lnTo>
                    <a:pt x="98" y="44"/>
                  </a:lnTo>
                  <a:lnTo>
                    <a:pt x="99" y="49"/>
                  </a:lnTo>
                  <a:lnTo>
                    <a:pt x="100" y="61"/>
                  </a:lnTo>
                  <a:lnTo>
                    <a:pt x="100" y="62"/>
                  </a:lnTo>
                  <a:lnTo>
                    <a:pt x="101" y="62"/>
                  </a:lnTo>
                  <a:lnTo>
                    <a:pt x="101" y="64"/>
                  </a:lnTo>
                  <a:lnTo>
                    <a:pt x="101" y="66"/>
                  </a:lnTo>
                  <a:lnTo>
                    <a:pt x="102" y="72"/>
                  </a:lnTo>
                  <a:lnTo>
                    <a:pt x="103" y="83"/>
                  </a:lnTo>
                  <a:lnTo>
                    <a:pt x="103" y="83"/>
                  </a:lnTo>
                  <a:lnTo>
                    <a:pt x="103" y="84"/>
                  </a:lnTo>
                  <a:lnTo>
                    <a:pt x="104" y="86"/>
                  </a:lnTo>
                  <a:lnTo>
                    <a:pt x="104" y="88"/>
                  </a:lnTo>
                  <a:lnTo>
                    <a:pt x="105" y="93"/>
                  </a:lnTo>
                  <a:lnTo>
                    <a:pt x="105" y="94"/>
                  </a:lnTo>
                  <a:lnTo>
                    <a:pt x="105" y="94"/>
                  </a:lnTo>
                  <a:lnTo>
                    <a:pt x="105" y="96"/>
                  </a:lnTo>
                  <a:lnTo>
                    <a:pt x="106" y="98"/>
                  </a:lnTo>
                  <a:lnTo>
                    <a:pt x="106" y="102"/>
                  </a:lnTo>
                  <a:lnTo>
                    <a:pt x="106" y="103"/>
                  </a:lnTo>
                  <a:lnTo>
                    <a:pt x="106" y="103"/>
                  </a:lnTo>
                  <a:lnTo>
                    <a:pt x="107" y="104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8"/>
                  </a:lnTo>
                  <a:lnTo>
                    <a:pt x="108" y="109"/>
                  </a:lnTo>
                  <a:lnTo>
                    <a:pt x="108" y="109"/>
                  </a:lnTo>
                  <a:lnTo>
                    <a:pt x="108" y="110"/>
                  </a:lnTo>
                  <a:lnTo>
                    <a:pt x="108" y="110"/>
                  </a:lnTo>
                  <a:lnTo>
                    <a:pt x="108" y="111"/>
                  </a:lnTo>
                  <a:lnTo>
                    <a:pt x="108" y="111"/>
                  </a:lnTo>
                  <a:lnTo>
                    <a:pt x="108" y="112"/>
                  </a:lnTo>
                  <a:lnTo>
                    <a:pt x="109" y="112"/>
                  </a:lnTo>
                  <a:lnTo>
                    <a:pt x="109" y="112"/>
                  </a:lnTo>
                  <a:lnTo>
                    <a:pt x="109" y="113"/>
                  </a:lnTo>
                  <a:lnTo>
                    <a:pt x="109" y="113"/>
                  </a:lnTo>
                  <a:lnTo>
                    <a:pt x="109" y="113"/>
                  </a:lnTo>
                  <a:lnTo>
                    <a:pt x="109" y="114"/>
                  </a:lnTo>
                  <a:lnTo>
                    <a:pt x="109" y="1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4" name="Freeform 70"/>
            <p:cNvSpPr>
              <a:spLocks/>
            </p:cNvSpPr>
            <p:nvPr/>
          </p:nvSpPr>
          <p:spPr bwMode="auto">
            <a:xfrm>
              <a:off x="3383" y="2186"/>
              <a:ext cx="106" cy="116"/>
            </a:xfrm>
            <a:custGeom>
              <a:avLst/>
              <a:gdLst/>
              <a:ahLst/>
              <a:cxnLst>
                <a:cxn ang="0">
                  <a:pos x="1" y="115"/>
                </a:cxn>
                <a:cxn ang="0">
                  <a:pos x="2" y="116"/>
                </a:cxn>
                <a:cxn ang="0">
                  <a:pos x="3" y="116"/>
                </a:cxn>
                <a:cxn ang="0">
                  <a:pos x="3" y="115"/>
                </a:cxn>
                <a:cxn ang="0">
                  <a:pos x="4" y="114"/>
                </a:cxn>
                <a:cxn ang="0">
                  <a:pos x="6" y="109"/>
                </a:cxn>
                <a:cxn ang="0">
                  <a:pos x="8" y="100"/>
                </a:cxn>
                <a:cxn ang="0">
                  <a:pos x="10" y="87"/>
                </a:cxn>
                <a:cxn ang="0">
                  <a:pos x="14" y="47"/>
                </a:cxn>
                <a:cxn ang="0">
                  <a:pos x="18" y="23"/>
                </a:cxn>
                <a:cxn ang="0">
                  <a:pos x="20" y="8"/>
                </a:cxn>
                <a:cxn ang="0">
                  <a:pos x="22" y="3"/>
                </a:cxn>
                <a:cxn ang="0">
                  <a:pos x="23" y="1"/>
                </a:cxn>
                <a:cxn ang="0">
                  <a:pos x="23" y="0"/>
                </a:cxn>
                <a:cxn ang="0">
                  <a:pos x="24" y="0"/>
                </a:cxn>
                <a:cxn ang="0">
                  <a:pos x="25" y="0"/>
                </a:cxn>
                <a:cxn ang="0">
                  <a:pos x="26" y="1"/>
                </a:cxn>
                <a:cxn ang="0">
                  <a:pos x="27" y="3"/>
                </a:cxn>
                <a:cxn ang="0">
                  <a:pos x="28" y="8"/>
                </a:cxn>
                <a:cxn ang="0">
                  <a:pos x="31" y="23"/>
                </a:cxn>
                <a:cxn ang="0">
                  <a:pos x="35" y="57"/>
                </a:cxn>
                <a:cxn ang="0">
                  <a:pos x="38" y="82"/>
                </a:cxn>
                <a:cxn ang="0">
                  <a:pos x="40" y="99"/>
                </a:cxn>
                <a:cxn ang="0">
                  <a:pos x="42" y="107"/>
                </a:cxn>
                <a:cxn ang="0">
                  <a:pos x="43" y="112"/>
                </a:cxn>
                <a:cxn ang="0">
                  <a:pos x="44" y="114"/>
                </a:cxn>
                <a:cxn ang="0">
                  <a:pos x="45" y="115"/>
                </a:cxn>
                <a:cxn ang="0">
                  <a:pos x="46" y="116"/>
                </a:cxn>
                <a:cxn ang="0">
                  <a:pos x="47" y="115"/>
                </a:cxn>
                <a:cxn ang="0">
                  <a:pos x="48" y="114"/>
                </a:cxn>
                <a:cxn ang="0">
                  <a:pos x="49" y="110"/>
                </a:cxn>
                <a:cxn ang="0">
                  <a:pos x="51" y="101"/>
                </a:cxn>
                <a:cxn ang="0">
                  <a:pos x="53" y="87"/>
                </a:cxn>
                <a:cxn ang="0">
                  <a:pos x="58" y="44"/>
                </a:cxn>
                <a:cxn ang="0">
                  <a:pos x="60" y="29"/>
                </a:cxn>
                <a:cxn ang="0">
                  <a:pos x="62" y="15"/>
                </a:cxn>
                <a:cxn ang="0">
                  <a:pos x="64" y="8"/>
                </a:cxn>
                <a:cxn ang="0">
                  <a:pos x="65" y="3"/>
                </a:cxn>
                <a:cxn ang="0">
                  <a:pos x="66" y="1"/>
                </a:cxn>
                <a:cxn ang="0">
                  <a:pos x="66" y="0"/>
                </a:cxn>
                <a:cxn ang="0">
                  <a:pos x="67" y="0"/>
                </a:cxn>
                <a:cxn ang="0">
                  <a:pos x="68" y="0"/>
                </a:cxn>
                <a:cxn ang="0">
                  <a:pos x="69" y="1"/>
                </a:cxn>
                <a:cxn ang="0">
                  <a:pos x="70" y="4"/>
                </a:cxn>
                <a:cxn ang="0">
                  <a:pos x="71" y="10"/>
                </a:cxn>
                <a:cxn ang="0">
                  <a:pos x="73" y="21"/>
                </a:cxn>
                <a:cxn ang="0">
                  <a:pos x="77" y="53"/>
                </a:cxn>
                <a:cxn ang="0">
                  <a:pos x="81" y="88"/>
                </a:cxn>
                <a:cxn ang="0">
                  <a:pos x="83" y="101"/>
                </a:cxn>
                <a:cxn ang="0">
                  <a:pos x="85" y="110"/>
                </a:cxn>
                <a:cxn ang="0">
                  <a:pos x="86" y="113"/>
                </a:cxn>
                <a:cxn ang="0">
                  <a:pos x="87" y="115"/>
                </a:cxn>
                <a:cxn ang="0">
                  <a:pos x="88" y="116"/>
                </a:cxn>
                <a:cxn ang="0">
                  <a:pos x="89" y="115"/>
                </a:cxn>
                <a:cxn ang="0">
                  <a:pos x="89" y="115"/>
                </a:cxn>
                <a:cxn ang="0">
                  <a:pos x="90" y="112"/>
                </a:cxn>
                <a:cxn ang="0">
                  <a:pos x="92" y="108"/>
                </a:cxn>
                <a:cxn ang="0">
                  <a:pos x="94" y="93"/>
                </a:cxn>
                <a:cxn ang="0">
                  <a:pos x="99" y="58"/>
                </a:cxn>
                <a:cxn ang="0">
                  <a:pos x="101" y="39"/>
                </a:cxn>
                <a:cxn ang="0">
                  <a:pos x="103" y="21"/>
                </a:cxn>
                <a:cxn ang="0">
                  <a:pos x="105" y="8"/>
                </a:cxn>
              </a:cxnLst>
              <a:rect l="0" t="0" r="r" b="b"/>
              <a:pathLst>
                <a:path w="106" h="116">
                  <a:moveTo>
                    <a:pt x="0" y="114"/>
                  </a:moveTo>
                  <a:lnTo>
                    <a:pt x="0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3" y="116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4"/>
                  </a:lnTo>
                  <a:lnTo>
                    <a:pt x="3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3"/>
                  </a:lnTo>
                  <a:lnTo>
                    <a:pt x="5" y="112"/>
                  </a:lnTo>
                  <a:lnTo>
                    <a:pt x="5" y="112"/>
                  </a:lnTo>
                  <a:lnTo>
                    <a:pt x="5" y="112"/>
                  </a:lnTo>
                  <a:lnTo>
                    <a:pt x="5" y="111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6" y="109"/>
                  </a:lnTo>
                  <a:lnTo>
                    <a:pt x="6" y="109"/>
                  </a:lnTo>
                  <a:lnTo>
                    <a:pt x="6" y="107"/>
                  </a:lnTo>
                  <a:lnTo>
                    <a:pt x="6" y="107"/>
                  </a:lnTo>
                  <a:lnTo>
                    <a:pt x="6" y="107"/>
                  </a:lnTo>
                  <a:lnTo>
                    <a:pt x="6" y="106"/>
                  </a:lnTo>
                  <a:lnTo>
                    <a:pt x="7" y="104"/>
                  </a:lnTo>
                  <a:lnTo>
                    <a:pt x="7" y="100"/>
                  </a:lnTo>
                  <a:lnTo>
                    <a:pt x="8" y="100"/>
                  </a:lnTo>
                  <a:lnTo>
                    <a:pt x="8" y="100"/>
                  </a:lnTo>
                  <a:lnTo>
                    <a:pt x="8" y="98"/>
                  </a:lnTo>
                  <a:lnTo>
                    <a:pt x="8" y="96"/>
                  </a:lnTo>
                  <a:lnTo>
                    <a:pt x="9" y="92"/>
                  </a:lnTo>
                  <a:lnTo>
                    <a:pt x="9" y="92"/>
                  </a:lnTo>
                  <a:lnTo>
                    <a:pt x="9" y="91"/>
                  </a:lnTo>
                  <a:lnTo>
                    <a:pt x="9" y="90"/>
                  </a:lnTo>
                  <a:lnTo>
                    <a:pt x="10" y="87"/>
                  </a:lnTo>
                  <a:lnTo>
                    <a:pt x="10" y="82"/>
                  </a:lnTo>
                  <a:lnTo>
                    <a:pt x="12" y="71"/>
                  </a:lnTo>
                  <a:lnTo>
                    <a:pt x="12" y="71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2" y="65"/>
                  </a:lnTo>
                  <a:lnTo>
                    <a:pt x="13" y="59"/>
                  </a:lnTo>
                  <a:lnTo>
                    <a:pt x="14" y="47"/>
                  </a:lnTo>
                  <a:lnTo>
                    <a:pt x="15" y="46"/>
                  </a:lnTo>
                  <a:lnTo>
                    <a:pt x="15" y="45"/>
                  </a:lnTo>
                  <a:lnTo>
                    <a:pt x="15" y="44"/>
                  </a:lnTo>
                  <a:lnTo>
                    <a:pt x="15" y="41"/>
                  </a:lnTo>
                  <a:lnTo>
                    <a:pt x="16" y="35"/>
                  </a:lnTo>
                  <a:lnTo>
                    <a:pt x="18" y="24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19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4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4"/>
                  </a:lnTo>
                  <a:lnTo>
                    <a:pt x="27" y="4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6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28" y="8"/>
                  </a:lnTo>
                  <a:lnTo>
                    <a:pt x="28" y="9"/>
                  </a:lnTo>
                  <a:lnTo>
                    <a:pt x="28" y="10"/>
                  </a:lnTo>
                  <a:lnTo>
                    <a:pt x="29" y="1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1" y="23"/>
                  </a:lnTo>
                  <a:lnTo>
                    <a:pt x="32" y="33"/>
                  </a:lnTo>
                  <a:lnTo>
                    <a:pt x="32" y="34"/>
                  </a:lnTo>
                  <a:lnTo>
                    <a:pt x="32" y="35"/>
                  </a:lnTo>
                  <a:lnTo>
                    <a:pt x="32" y="36"/>
                  </a:lnTo>
                  <a:lnTo>
                    <a:pt x="33" y="39"/>
                  </a:lnTo>
                  <a:lnTo>
                    <a:pt x="33" y="45"/>
                  </a:lnTo>
                  <a:lnTo>
                    <a:pt x="35" y="56"/>
                  </a:lnTo>
                  <a:lnTo>
                    <a:pt x="35" y="57"/>
                  </a:lnTo>
                  <a:lnTo>
                    <a:pt x="35" y="58"/>
                  </a:lnTo>
                  <a:lnTo>
                    <a:pt x="35" y="59"/>
                  </a:lnTo>
                  <a:lnTo>
                    <a:pt x="36" y="62"/>
                  </a:lnTo>
                  <a:lnTo>
                    <a:pt x="36" y="68"/>
                  </a:lnTo>
                  <a:lnTo>
                    <a:pt x="38" y="79"/>
                  </a:lnTo>
                  <a:lnTo>
                    <a:pt x="38" y="80"/>
                  </a:lnTo>
                  <a:lnTo>
                    <a:pt x="38" y="81"/>
                  </a:lnTo>
                  <a:lnTo>
                    <a:pt x="38" y="82"/>
                  </a:lnTo>
                  <a:lnTo>
                    <a:pt x="38" y="85"/>
                  </a:lnTo>
                  <a:lnTo>
                    <a:pt x="39" y="90"/>
                  </a:lnTo>
                  <a:lnTo>
                    <a:pt x="39" y="90"/>
                  </a:lnTo>
                  <a:lnTo>
                    <a:pt x="39" y="91"/>
                  </a:lnTo>
                  <a:lnTo>
                    <a:pt x="39" y="92"/>
                  </a:lnTo>
                  <a:lnTo>
                    <a:pt x="40" y="94"/>
                  </a:lnTo>
                  <a:lnTo>
                    <a:pt x="40" y="99"/>
                  </a:lnTo>
                  <a:lnTo>
                    <a:pt x="40" y="99"/>
                  </a:lnTo>
                  <a:lnTo>
                    <a:pt x="40" y="100"/>
                  </a:lnTo>
                  <a:lnTo>
                    <a:pt x="41" y="101"/>
                  </a:lnTo>
                  <a:lnTo>
                    <a:pt x="41" y="103"/>
                  </a:lnTo>
                  <a:lnTo>
                    <a:pt x="41" y="103"/>
                  </a:lnTo>
                  <a:lnTo>
                    <a:pt x="41" y="104"/>
                  </a:lnTo>
                  <a:lnTo>
                    <a:pt x="42" y="105"/>
                  </a:lnTo>
                  <a:lnTo>
                    <a:pt x="42" y="107"/>
                  </a:lnTo>
                  <a:lnTo>
                    <a:pt x="42" y="107"/>
                  </a:lnTo>
                  <a:lnTo>
                    <a:pt x="42" y="107"/>
                  </a:lnTo>
                  <a:lnTo>
                    <a:pt x="42" y="108"/>
                  </a:lnTo>
                  <a:lnTo>
                    <a:pt x="43" y="110"/>
                  </a:lnTo>
                  <a:lnTo>
                    <a:pt x="43" y="110"/>
                  </a:lnTo>
                  <a:lnTo>
                    <a:pt x="43" y="110"/>
                  </a:lnTo>
                  <a:lnTo>
                    <a:pt x="43" y="111"/>
                  </a:lnTo>
                  <a:lnTo>
                    <a:pt x="43" y="112"/>
                  </a:lnTo>
                  <a:lnTo>
                    <a:pt x="43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8" y="114"/>
                  </a:lnTo>
                  <a:lnTo>
                    <a:pt x="48" y="113"/>
                  </a:lnTo>
                  <a:lnTo>
                    <a:pt x="48" y="113"/>
                  </a:lnTo>
                  <a:lnTo>
                    <a:pt x="48" y="113"/>
                  </a:lnTo>
                  <a:lnTo>
                    <a:pt x="48" y="112"/>
                  </a:lnTo>
                  <a:lnTo>
                    <a:pt x="48" y="112"/>
                  </a:lnTo>
                  <a:lnTo>
                    <a:pt x="48" y="111"/>
                  </a:lnTo>
                  <a:lnTo>
                    <a:pt x="48" y="111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08"/>
                  </a:lnTo>
                  <a:lnTo>
                    <a:pt x="49" y="108"/>
                  </a:lnTo>
                  <a:lnTo>
                    <a:pt x="49" y="108"/>
                  </a:lnTo>
                  <a:lnTo>
                    <a:pt x="50" y="107"/>
                  </a:lnTo>
                  <a:lnTo>
                    <a:pt x="50" y="105"/>
                  </a:lnTo>
                  <a:lnTo>
                    <a:pt x="51" y="101"/>
                  </a:lnTo>
                  <a:lnTo>
                    <a:pt x="51" y="101"/>
                  </a:lnTo>
                  <a:lnTo>
                    <a:pt x="51" y="100"/>
                  </a:lnTo>
                  <a:lnTo>
                    <a:pt x="51" y="99"/>
                  </a:lnTo>
                  <a:lnTo>
                    <a:pt x="51" y="97"/>
                  </a:lnTo>
                  <a:lnTo>
                    <a:pt x="52" y="93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2" y="90"/>
                  </a:lnTo>
                  <a:lnTo>
                    <a:pt x="53" y="87"/>
                  </a:lnTo>
                  <a:lnTo>
                    <a:pt x="54" y="82"/>
                  </a:lnTo>
                  <a:lnTo>
                    <a:pt x="55" y="69"/>
                  </a:lnTo>
                  <a:lnTo>
                    <a:pt x="55" y="69"/>
                  </a:lnTo>
                  <a:lnTo>
                    <a:pt x="55" y="68"/>
                  </a:lnTo>
                  <a:lnTo>
                    <a:pt x="55" y="66"/>
                  </a:lnTo>
                  <a:lnTo>
                    <a:pt x="56" y="63"/>
                  </a:lnTo>
                  <a:lnTo>
                    <a:pt x="56" y="56"/>
                  </a:lnTo>
                  <a:lnTo>
                    <a:pt x="58" y="44"/>
                  </a:lnTo>
                  <a:lnTo>
                    <a:pt x="58" y="43"/>
                  </a:lnTo>
                  <a:lnTo>
                    <a:pt x="58" y="42"/>
                  </a:lnTo>
                  <a:lnTo>
                    <a:pt x="58" y="41"/>
                  </a:lnTo>
                  <a:lnTo>
                    <a:pt x="59" y="38"/>
                  </a:lnTo>
                  <a:lnTo>
                    <a:pt x="60" y="32"/>
                  </a:lnTo>
                  <a:lnTo>
                    <a:pt x="60" y="31"/>
                  </a:lnTo>
                  <a:lnTo>
                    <a:pt x="60" y="30"/>
                  </a:lnTo>
                  <a:lnTo>
                    <a:pt x="60" y="29"/>
                  </a:lnTo>
                  <a:lnTo>
                    <a:pt x="60" y="26"/>
                  </a:lnTo>
                  <a:lnTo>
                    <a:pt x="61" y="21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9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5"/>
                  </a:lnTo>
                  <a:lnTo>
                    <a:pt x="62" y="14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1"/>
                  </a:lnTo>
                  <a:lnTo>
                    <a:pt x="63" y="10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4" y="8"/>
                  </a:lnTo>
                  <a:lnTo>
                    <a:pt x="64" y="7"/>
                  </a:lnTo>
                  <a:lnTo>
                    <a:pt x="64" y="5"/>
                  </a:lnTo>
                  <a:lnTo>
                    <a:pt x="64" y="5"/>
                  </a:lnTo>
                  <a:lnTo>
                    <a:pt x="64" y="5"/>
                  </a:lnTo>
                  <a:lnTo>
                    <a:pt x="64" y="4"/>
                  </a:lnTo>
                  <a:lnTo>
                    <a:pt x="64" y="4"/>
                  </a:lnTo>
                  <a:lnTo>
                    <a:pt x="64" y="4"/>
                  </a:lnTo>
                  <a:lnTo>
                    <a:pt x="65" y="3"/>
                  </a:lnTo>
                  <a:lnTo>
                    <a:pt x="65" y="3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6" y="1"/>
                  </a:lnTo>
                  <a:lnTo>
                    <a:pt x="66" y="1"/>
                  </a:lnTo>
                  <a:lnTo>
                    <a:pt x="66" y="1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1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69" y="2"/>
                  </a:lnTo>
                  <a:lnTo>
                    <a:pt x="69" y="2"/>
                  </a:lnTo>
                  <a:lnTo>
                    <a:pt x="69" y="2"/>
                  </a:lnTo>
                  <a:lnTo>
                    <a:pt x="69" y="3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5"/>
                  </a:lnTo>
                  <a:lnTo>
                    <a:pt x="71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1" y="8"/>
                  </a:lnTo>
                  <a:lnTo>
                    <a:pt x="71" y="10"/>
                  </a:lnTo>
                  <a:lnTo>
                    <a:pt x="71" y="10"/>
                  </a:lnTo>
                  <a:lnTo>
                    <a:pt x="71" y="11"/>
                  </a:lnTo>
                  <a:lnTo>
                    <a:pt x="72" y="12"/>
                  </a:lnTo>
                  <a:lnTo>
                    <a:pt x="72" y="14"/>
                  </a:lnTo>
                  <a:lnTo>
                    <a:pt x="73" y="18"/>
                  </a:lnTo>
                  <a:lnTo>
                    <a:pt x="73" y="19"/>
                  </a:lnTo>
                  <a:lnTo>
                    <a:pt x="73" y="20"/>
                  </a:lnTo>
                  <a:lnTo>
                    <a:pt x="73" y="21"/>
                  </a:lnTo>
                  <a:lnTo>
                    <a:pt x="73" y="23"/>
                  </a:lnTo>
                  <a:lnTo>
                    <a:pt x="74" y="29"/>
                  </a:lnTo>
                  <a:lnTo>
                    <a:pt x="76" y="41"/>
                  </a:lnTo>
                  <a:lnTo>
                    <a:pt x="76" y="42"/>
                  </a:lnTo>
                  <a:lnTo>
                    <a:pt x="76" y="42"/>
                  </a:lnTo>
                  <a:lnTo>
                    <a:pt x="76" y="44"/>
                  </a:lnTo>
                  <a:lnTo>
                    <a:pt x="77" y="47"/>
                  </a:lnTo>
                  <a:lnTo>
                    <a:pt x="77" y="53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9" y="71"/>
                  </a:lnTo>
                  <a:lnTo>
                    <a:pt x="80" y="77"/>
                  </a:lnTo>
                  <a:lnTo>
                    <a:pt x="81" y="88"/>
                  </a:lnTo>
                  <a:lnTo>
                    <a:pt x="81" y="88"/>
                  </a:lnTo>
                  <a:lnTo>
                    <a:pt x="81" y="89"/>
                  </a:lnTo>
                  <a:lnTo>
                    <a:pt x="82" y="90"/>
                  </a:lnTo>
                  <a:lnTo>
                    <a:pt x="82" y="93"/>
                  </a:lnTo>
                  <a:lnTo>
                    <a:pt x="83" y="97"/>
                  </a:lnTo>
                  <a:lnTo>
                    <a:pt x="83" y="98"/>
                  </a:lnTo>
                  <a:lnTo>
                    <a:pt x="83" y="98"/>
                  </a:lnTo>
                  <a:lnTo>
                    <a:pt x="83" y="99"/>
                  </a:lnTo>
                  <a:lnTo>
                    <a:pt x="83" y="101"/>
                  </a:lnTo>
                  <a:lnTo>
                    <a:pt x="84" y="105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7"/>
                  </a:lnTo>
                  <a:lnTo>
                    <a:pt x="85" y="108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10"/>
                  </a:lnTo>
                  <a:lnTo>
                    <a:pt x="85" y="111"/>
                  </a:lnTo>
                  <a:lnTo>
                    <a:pt x="86" y="111"/>
                  </a:lnTo>
                  <a:lnTo>
                    <a:pt x="86" y="112"/>
                  </a:lnTo>
                  <a:lnTo>
                    <a:pt x="86" y="112"/>
                  </a:lnTo>
                  <a:lnTo>
                    <a:pt x="86" y="112"/>
                  </a:lnTo>
                  <a:lnTo>
                    <a:pt x="86" y="112"/>
                  </a:lnTo>
                  <a:lnTo>
                    <a:pt x="86" y="113"/>
                  </a:lnTo>
                  <a:lnTo>
                    <a:pt x="86" y="113"/>
                  </a:lnTo>
                  <a:lnTo>
                    <a:pt x="86" y="113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8" y="115"/>
                  </a:lnTo>
                  <a:lnTo>
                    <a:pt x="88" y="115"/>
                  </a:lnTo>
                  <a:lnTo>
                    <a:pt x="88" y="115"/>
                  </a:lnTo>
                  <a:lnTo>
                    <a:pt x="88" y="116"/>
                  </a:lnTo>
                  <a:lnTo>
                    <a:pt x="88" y="116"/>
                  </a:lnTo>
                  <a:lnTo>
                    <a:pt x="88" y="116"/>
                  </a:lnTo>
                  <a:lnTo>
                    <a:pt x="88" y="116"/>
                  </a:lnTo>
                  <a:lnTo>
                    <a:pt x="88" y="116"/>
                  </a:lnTo>
                  <a:lnTo>
                    <a:pt x="88" y="116"/>
                  </a:lnTo>
                  <a:lnTo>
                    <a:pt x="88" y="116"/>
                  </a:lnTo>
                  <a:lnTo>
                    <a:pt x="89" y="116"/>
                  </a:lnTo>
                  <a:lnTo>
                    <a:pt x="89" y="116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5"/>
                  </a:lnTo>
                  <a:lnTo>
                    <a:pt x="89" y="114"/>
                  </a:lnTo>
                  <a:lnTo>
                    <a:pt x="90" y="114"/>
                  </a:lnTo>
                  <a:lnTo>
                    <a:pt x="90" y="114"/>
                  </a:lnTo>
                  <a:lnTo>
                    <a:pt x="90" y="114"/>
                  </a:lnTo>
                  <a:lnTo>
                    <a:pt x="90" y="114"/>
                  </a:lnTo>
                  <a:lnTo>
                    <a:pt x="90" y="113"/>
                  </a:lnTo>
                  <a:lnTo>
                    <a:pt x="90" y="113"/>
                  </a:lnTo>
                  <a:lnTo>
                    <a:pt x="90" y="112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11"/>
                  </a:lnTo>
                  <a:lnTo>
                    <a:pt x="91" y="110"/>
                  </a:lnTo>
                  <a:lnTo>
                    <a:pt x="91" y="109"/>
                  </a:lnTo>
                  <a:lnTo>
                    <a:pt x="91" y="109"/>
                  </a:lnTo>
                  <a:lnTo>
                    <a:pt x="92" y="108"/>
                  </a:lnTo>
                  <a:lnTo>
                    <a:pt x="92" y="108"/>
                  </a:lnTo>
                  <a:lnTo>
                    <a:pt x="92" y="106"/>
                  </a:lnTo>
                  <a:lnTo>
                    <a:pt x="93" y="102"/>
                  </a:lnTo>
                  <a:lnTo>
                    <a:pt x="93" y="101"/>
                  </a:lnTo>
                  <a:lnTo>
                    <a:pt x="93" y="101"/>
                  </a:lnTo>
                  <a:lnTo>
                    <a:pt x="93" y="100"/>
                  </a:lnTo>
                  <a:lnTo>
                    <a:pt x="94" y="98"/>
                  </a:lnTo>
                  <a:lnTo>
                    <a:pt x="94" y="93"/>
                  </a:lnTo>
                  <a:lnTo>
                    <a:pt x="96" y="83"/>
                  </a:lnTo>
                  <a:lnTo>
                    <a:pt x="96" y="82"/>
                  </a:lnTo>
                  <a:lnTo>
                    <a:pt x="96" y="81"/>
                  </a:lnTo>
                  <a:lnTo>
                    <a:pt x="96" y="80"/>
                  </a:lnTo>
                  <a:lnTo>
                    <a:pt x="96" y="77"/>
                  </a:lnTo>
                  <a:lnTo>
                    <a:pt x="97" y="71"/>
                  </a:lnTo>
                  <a:lnTo>
                    <a:pt x="99" y="59"/>
                  </a:lnTo>
                  <a:lnTo>
                    <a:pt x="99" y="58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9" y="52"/>
                  </a:lnTo>
                  <a:lnTo>
                    <a:pt x="100" y="46"/>
                  </a:lnTo>
                  <a:lnTo>
                    <a:pt x="100" y="45"/>
                  </a:lnTo>
                  <a:lnTo>
                    <a:pt x="100" y="44"/>
                  </a:lnTo>
                  <a:lnTo>
                    <a:pt x="100" y="43"/>
                  </a:lnTo>
                  <a:lnTo>
                    <a:pt x="101" y="39"/>
                  </a:lnTo>
                  <a:lnTo>
                    <a:pt x="101" y="33"/>
                  </a:lnTo>
                  <a:lnTo>
                    <a:pt x="102" y="32"/>
                  </a:lnTo>
                  <a:lnTo>
                    <a:pt x="102" y="32"/>
                  </a:lnTo>
                  <a:lnTo>
                    <a:pt x="102" y="30"/>
                  </a:lnTo>
                  <a:lnTo>
                    <a:pt x="102" y="27"/>
                  </a:lnTo>
                  <a:lnTo>
                    <a:pt x="103" y="22"/>
                  </a:lnTo>
                  <a:lnTo>
                    <a:pt x="103" y="21"/>
                  </a:lnTo>
                  <a:lnTo>
                    <a:pt x="103" y="21"/>
                  </a:lnTo>
                  <a:lnTo>
                    <a:pt x="103" y="19"/>
                  </a:lnTo>
                  <a:lnTo>
                    <a:pt x="104" y="17"/>
                  </a:lnTo>
                  <a:lnTo>
                    <a:pt x="105" y="12"/>
                  </a:lnTo>
                  <a:lnTo>
                    <a:pt x="105" y="12"/>
                  </a:lnTo>
                  <a:lnTo>
                    <a:pt x="105" y="12"/>
                  </a:lnTo>
                  <a:lnTo>
                    <a:pt x="105" y="10"/>
                  </a:lnTo>
                  <a:lnTo>
                    <a:pt x="105" y="9"/>
                  </a:lnTo>
                  <a:lnTo>
                    <a:pt x="105" y="8"/>
                  </a:lnTo>
                  <a:lnTo>
                    <a:pt x="105" y="8"/>
                  </a:lnTo>
                  <a:lnTo>
                    <a:pt x="106" y="7"/>
                  </a:lnTo>
                  <a:lnTo>
                    <a:pt x="106" y="6"/>
                  </a:lnTo>
                  <a:lnTo>
                    <a:pt x="106" y="5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5" name="Freeform 71"/>
            <p:cNvSpPr>
              <a:spLocks/>
            </p:cNvSpPr>
            <p:nvPr/>
          </p:nvSpPr>
          <p:spPr bwMode="auto">
            <a:xfrm>
              <a:off x="3489" y="2186"/>
              <a:ext cx="99" cy="116"/>
            </a:xfrm>
            <a:custGeom>
              <a:avLst/>
              <a:gdLst/>
              <a:ahLst/>
              <a:cxnLst>
                <a:cxn ang="0">
                  <a:pos x="1" y="2"/>
                </a:cxn>
                <a:cxn ang="0">
                  <a:pos x="2" y="0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5" y="2"/>
                </a:cxn>
                <a:cxn ang="0">
                  <a:pos x="6" y="6"/>
                </a:cxn>
                <a:cxn ang="0">
                  <a:pos x="8" y="13"/>
                </a:cxn>
                <a:cxn ang="0">
                  <a:pos x="10" y="30"/>
                </a:cxn>
                <a:cxn ang="0">
                  <a:pos x="13" y="58"/>
                </a:cxn>
                <a:cxn ang="0">
                  <a:pos x="17" y="92"/>
                </a:cxn>
                <a:cxn ang="0">
                  <a:pos x="19" y="103"/>
                </a:cxn>
                <a:cxn ang="0">
                  <a:pos x="21" y="110"/>
                </a:cxn>
                <a:cxn ang="0">
                  <a:pos x="21" y="113"/>
                </a:cxn>
                <a:cxn ang="0">
                  <a:pos x="23" y="115"/>
                </a:cxn>
                <a:cxn ang="0">
                  <a:pos x="23" y="115"/>
                </a:cxn>
                <a:cxn ang="0">
                  <a:pos x="24" y="116"/>
                </a:cxn>
                <a:cxn ang="0">
                  <a:pos x="25" y="115"/>
                </a:cxn>
                <a:cxn ang="0">
                  <a:pos x="26" y="114"/>
                </a:cxn>
                <a:cxn ang="0">
                  <a:pos x="27" y="110"/>
                </a:cxn>
                <a:cxn ang="0">
                  <a:pos x="28" y="103"/>
                </a:cxn>
                <a:cxn ang="0">
                  <a:pos x="30" y="87"/>
                </a:cxn>
                <a:cxn ang="0">
                  <a:pos x="34" y="57"/>
                </a:cxn>
                <a:cxn ang="0">
                  <a:pos x="38" y="26"/>
                </a:cxn>
                <a:cxn ang="0">
                  <a:pos x="40" y="13"/>
                </a:cxn>
                <a:cxn ang="0">
                  <a:pos x="41" y="7"/>
                </a:cxn>
                <a:cxn ang="0">
                  <a:pos x="42" y="2"/>
                </a:cxn>
                <a:cxn ang="0">
                  <a:pos x="43" y="0"/>
                </a:cxn>
                <a:cxn ang="0">
                  <a:pos x="44" y="0"/>
                </a:cxn>
                <a:cxn ang="0">
                  <a:pos x="45" y="0"/>
                </a:cxn>
                <a:cxn ang="0">
                  <a:pos x="45" y="1"/>
                </a:cxn>
                <a:cxn ang="0">
                  <a:pos x="46" y="3"/>
                </a:cxn>
                <a:cxn ang="0">
                  <a:pos x="47" y="7"/>
                </a:cxn>
                <a:cxn ang="0">
                  <a:pos x="49" y="18"/>
                </a:cxn>
                <a:cxn ang="0">
                  <a:pos x="52" y="38"/>
                </a:cxn>
                <a:cxn ang="0">
                  <a:pos x="56" y="76"/>
                </a:cxn>
                <a:cxn ang="0">
                  <a:pos x="58" y="93"/>
                </a:cxn>
                <a:cxn ang="0">
                  <a:pos x="60" y="105"/>
                </a:cxn>
                <a:cxn ang="0">
                  <a:pos x="62" y="110"/>
                </a:cxn>
                <a:cxn ang="0">
                  <a:pos x="63" y="114"/>
                </a:cxn>
                <a:cxn ang="0">
                  <a:pos x="64" y="115"/>
                </a:cxn>
                <a:cxn ang="0">
                  <a:pos x="64" y="116"/>
                </a:cxn>
                <a:cxn ang="0">
                  <a:pos x="65" y="115"/>
                </a:cxn>
                <a:cxn ang="0">
                  <a:pos x="66" y="114"/>
                </a:cxn>
                <a:cxn ang="0">
                  <a:pos x="66" y="112"/>
                </a:cxn>
                <a:cxn ang="0">
                  <a:pos x="68" y="106"/>
                </a:cxn>
                <a:cxn ang="0">
                  <a:pos x="71" y="87"/>
                </a:cxn>
                <a:cxn ang="0">
                  <a:pos x="74" y="59"/>
                </a:cxn>
                <a:cxn ang="0">
                  <a:pos x="77" y="34"/>
                </a:cxn>
                <a:cxn ang="0">
                  <a:pos x="79" y="20"/>
                </a:cxn>
                <a:cxn ang="0">
                  <a:pos x="81" y="8"/>
                </a:cxn>
                <a:cxn ang="0">
                  <a:pos x="82" y="3"/>
                </a:cxn>
                <a:cxn ang="0">
                  <a:pos x="83" y="1"/>
                </a:cxn>
                <a:cxn ang="0">
                  <a:pos x="84" y="0"/>
                </a:cxn>
                <a:cxn ang="0">
                  <a:pos x="84" y="0"/>
                </a:cxn>
                <a:cxn ang="0">
                  <a:pos x="85" y="0"/>
                </a:cxn>
                <a:cxn ang="0">
                  <a:pos x="86" y="2"/>
                </a:cxn>
                <a:cxn ang="0">
                  <a:pos x="87" y="6"/>
                </a:cxn>
                <a:cxn ang="0">
                  <a:pos x="89" y="13"/>
                </a:cxn>
                <a:cxn ang="0">
                  <a:pos x="91" y="28"/>
                </a:cxn>
                <a:cxn ang="0">
                  <a:pos x="94" y="61"/>
                </a:cxn>
                <a:cxn ang="0">
                  <a:pos x="97" y="88"/>
                </a:cxn>
              </a:cxnLst>
              <a:rect l="0" t="0" r="r" b="b"/>
              <a:pathLst>
                <a:path w="99" h="116">
                  <a:moveTo>
                    <a:pt x="0" y="5"/>
                  </a:move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6" y="4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6" y="6"/>
                  </a:lnTo>
                  <a:lnTo>
                    <a:pt x="7" y="8"/>
                  </a:lnTo>
                  <a:lnTo>
                    <a:pt x="7" y="8"/>
                  </a:lnTo>
                  <a:lnTo>
                    <a:pt x="7" y="9"/>
                  </a:lnTo>
                  <a:lnTo>
                    <a:pt x="7" y="10"/>
                  </a:lnTo>
                  <a:lnTo>
                    <a:pt x="7" y="11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8" y="13"/>
                  </a:lnTo>
                  <a:lnTo>
                    <a:pt x="8" y="15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9" y="21"/>
                  </a:lnTo>
                  <a:lnTo>
                    <a:pt x="9" y="22"/>
                  </a:lnTo>
                  <a:lnTo>
                    <a:pt x="9" y="24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1" y="33"/>
                  </a:lnTo>
                  <a:lnTo>
                    <a:pt x="11" y="36"/>
                  </a:lnTo>
                  <a:lnTo>
                    <a:pt x="12" y="42"/>
                  </a:lnTo>
                  <a:lnTo>
                    <a:pt x="13" y="55"/>
                  </a:lnTo>
                  <a:lnTo>
                    <a:pt x="13" y="56"/>
                  </a:lnTo>
                  <a:lnTo>
                    <a:pt x="13" y="57"/>
                  </a:lnTo>
                  <a:lnTo>
                    <a:pt x="13" y="58"/>
                  </a:lnTo>
                  <a:lnTo>
                    <a:pt x="14" y="62"/>
                  </a:lnTo>
                  <a:lnTo>
                    <a:pt x="15" y="68"/>
                  </a:lnTo>
                  <a:lnTo>
                    <a:pt x="16" y="81"/>
                  </a:lnTo>
                  <a:lnTo>
                    <a:pt x="16" y="82"/>
                  </a:lnTo>
                  <a:lnTo>
                    <a:pt x="16" y="82"/>
                  </a:lnTo>
                  <a:lnTo>
                    <a:pt x="17" y="84"/>
                  </a:lnTo>
                  <a:lnTo>
                    <a:pt x="17" y="87"/>
                  </a:lnTo>
                  <a:lnTo>
                    <a:pt x="17" y="92"/>
                  </a:lnTo>
                  <a:lnTo>
                    <a:pt x="18" y="92"/>
                  </a:lnTo>
                  <a:lnTo>
                    <a:pt x="18" y="93"/>
                  </a:lnTo>
                  <a:lnTo>
                    <a:pt x="18" y="94"/>
                  </a:lnTo>
                  <a:lnTo>
                    <a:pt x="18" y="97"/>
                  </a:lnTo>
                  <a:lnTo>
                    <a:pt x="19" y="101"/>
                  </a:lnTo>
                  <a:lnTo>
                    <a:pt x="19" y="102"/>
                  </a:lnTo>
                  <a:lnTo>
                    <a:pt x="19" y="102"/>
                  </a:lnTo>
                  <a:lnTo>
                    <a:pt x="19" y="103"/>
                  </a:lnTo>
                  <a:lnTo>
                    <a:pt x="20" y="105"/>
                  </a:lnTo>
                  <a:lnTo>
                    <a:pt x="20" y="105"/>
                  </a:lnTo>
                  <a:lnTo>
                    <a:pt x="20" y="106"/>
                  </a:lnTo>
                  <a:lnTo>
                    <a:pt x="20" y="107"/>
                  </a:lnTo>
                  <a:lnTo>
                    <a:pt x="20" y="108"/>
                  </a:lnTo>
                  <a:lnTo>
                    <a:pt x="20" y="109"/>
                  </a:lnTo>
                  <a:lnTo>
                    <a:pt x="21" y="109"/>
                  </a:lnTo>
                  <a:lnTo>
                    <a:pt x="21" y="110"/>
                  </a:lnTo>
                  <a:lnTo>
                    <a:pt x="21" y="110"/>
                  </a:lnTo>
                  <a:lnTo>
                    <a:pt x="21" y="110"/>
                  </a:lnTo>
                  <a:lnTo>
                    <a:pt x="21" y="111"/>
                  </a:lnTo>
                  <a:lnTo>
                    <a:pt x="21" y="111"/>
                  </a:lnTo>
                  <a:lnTo>
                    <a:pt x="21" y="112"/>
                  </a:lnTo>
                  <a:lnTo>
                    <a:pt x="21" y="112"/>
                  </a:lnTo>
                  <a:lnTo>
                    <a:pt x="21" y="112"/>
                  </a:lnTo>
                  <a:lnTo>
                    <a:pt x="21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6"/>
                  </a:lnTo>
                  <a:lnTo>
                    <a:pt x="23" y="116"/>
                  </a:lnTo>
                  <a:lnTo>
                    <a:pt x="23" y="116"/>
                  </a:lnTo>
                  <a:lnTo>
                    <a:pt x="23" y="116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4"/>
                  </a:lnTo>
                  <a:lnTo>
                    <a:pt x="25" y="114"/>
                  </a:lnTo>
                  <a:lnTo>
                    <a:pt x="25" y="114"/>
                  </a:lnTo>
                  <a:lnTo>
                    <a:pt x="25" y="114"/>
                  </a:lnTo>
                  <a:lnTo>
                    <a:pt x="26" y="114"/>
                  </a:lnTo>
                  <a:lnTo>
                    <a:pt x="26" y="113"/>
                  </a:lnTo>
                  <a:lnTo>
                    <a:pt x="26" y="113"/>
                  </a:lnTo>
                  <a:lnTo>
                    <a:pt x="26" y="113"/>
                  </a:lnTo>
                  <a:lnTo>
                    <a:pt x="26" y="112"/>
                  </a:lnTo>
                  <a:lnTo>
                    <a:pt x="26" y="112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8"/>
                  </a:lnTo>
                  <a:lnTo>
                    <a:pt x="27" y="107"/>
                  </a:lnTo>
                  <a:lnTo>
                    <a:pt x="27" y="106"/>
                  </a:lnTo>
                  <a:lnTo>
                    <a:pt x="28" y="106"/>
                  </a:lnTo>
                  <a:lnTo>
                    <a:pt x="28" y="105"/>
                  </a:lnTo>
                  <a:lnTo>
                    <a:pt x="28" y="103"/>
                  </a:lnTo>
                  <a:lnTo>
                    <a:pt x="29" y="99"/>
                  </a:lnTo>
                  <a:lnTo>
                    <a:pt x="29" y="98"/>
                  </a:lnTo>
                  <a:lnTo>
                    <a:pt x="29" y="97"/>
                  </a:lnTo>
                  <a:lnTo>
                    <a:pt x="29" y="96"/>
                  </a:lnTo>
                  <a:lnTo>
                    <a:pt x="30" y="94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0" y="87"/>
                  </a:lnTo>
                  <a:lnTo>
                    <a:pt x="31" y="85"/>
                  </a:lnTo>
                  <a:lnTo>
                    <a:pt x="31" y="82"/>
                  </a:lnTo>
                  <a:lnTo>
                    <a:pt x="32" y="76"/>
                  </a:lnTo>
                  <a:lnTo>
                    <a:pt x="33" y="63"/>
                  </a:lnTo>
                  <a:lnTo>
                    <a:pt x="33" y="62"/>
                  </a:lnTo>
                  <a:lnTo>
                    <a:pt x="34" y="62"/>
                  </a:lnTo>
                  <a:lnTo>
                    <a:pt x="34" y="60"/>
                  </a:lnTo>
                  <a:lnTo>
                    <a:pt x="34" y="57"/>
                  </a:lnTo>
                  <a:lnTo>
                    <a:pt x="35" y="51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7"/>
                  </a:lnTo>
                  <a:lnTo>
                    <a:pt x="36" y="36"/>
                  </a:lnTo>
                  <a:lnTo>
                    <a:pt x="37" y="33"/>
                  </a:lnTo>
                  <a:lnTo>
                    <a:pt x="38" y="27"/>
                  </a:lnTo>
                  <a:lnTo>
                    <a:pt x="38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6"/>
                  </a:lnTo>
                  <a:lnTo>
                    <a:pt x="39" y="15"/>
                  </a:lnTo>
                  <a:lnTo>
                    <a:pt x="40" y="13"/>
                  </a:lnTo>
                  <a:lnTo>
                    <a:pt x="40" y="12"/>
                  </a:lnTo>
                  <a:lnTo>
                    <a:pt x="40" y="12"/>
                  </a:lnTo>
                  <a:lnTo>
                    <a:pt x="40" y="11"/>
                  </a:lnTo>
                  <a:lnTo>
                    <a:pt x="40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1" y="7"/>
                  </a:lnTo>
                  <a:lnTo>
                    <a:pt x="41" y="7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1"/>
                  </a:lnTo>
                  <a:lnTo>
                    <a:pt x="45" y="1"/>
                  </a:lnTo>
                  <a:lnTo>
                    <a:pt x="46" y="1"/>
                  </a:lnTo>
                  <a:lnTo>
                    <a:pt x="46" y="1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47" y="4"/>
                  </a:lnTo>
                  <a:lnTo>
                    <a:pt x="47" y="6"/>
                  </a:lnTo>
                  <a:lnTo>
                    <a:pt x="47" y="6"/>
                  </a:lnTo>
                  <a:lnTo>
                    <a:pt x="47" y="6"/>
                  </a:lnTo>
                  <a:lnTo>
                    <a:pt x="47" y="7"/>
                  </a:lnTo>
                  <a:lnTo>
                    <a:pt x="48" y="9"/>
                  </a:lnTo>
                  <a:lnTo>
                    <a:pt x="48" y="9"/>
                  </a:lnTo>
                  <a:lnTo>
                    <a:pt x="48" y="10"/>
                  </a:lnTo>
                  <a:lnTo>
                    <a:pt x="48" y="11"/>
                  </a:lnTo>
                  <a:lnTo>
                    <a:pt x="48" y="13"/>
                  </a:lnTo>
                  <a:lnTo>
                    <a:pt x="49" y="17"/>
                  </a:lnTo>
                  <a:lnTo>
                    <a:pt x="49" y="18"/>
                  </a:lnTo>
                  <a:lnTo>
                    <a:pt x="49" y="18"/>
                  </a:lnTo>
                  <a:lnTo>
                    <a:pt x="50" y="19"/>
                  </a:lnTo>
                  <a:lnTo>
                    <a:pt x="50" y="22"/>
                  </a:lnTo>
                  <a:lnTo>
                    <a:pt x="51" y="27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30"/>
                  </a:lnTo>
                  <a:lnTo>
                    <a:pt x="51" y="32"/>
                  </a:lnTo>
                  <a:lnTo>
                    <a:pt x="52" y="38"/>
                  </a:lnTo>
                  <a:lnTo>
                    <a:pt x="53" y="50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4" y="54"/>
                  </a:lnTo>
                  <a:lnTo>
                    <a:pt x="54" y="57"/>
                  </a:lnTo>
                  <a:lnTo>
                    <a:pt x="55" y="63"/>
                  </a:lnTo>
                  <a:lnTo>
                    <a:pt x="56" y="75"/>
                  </a:lnTo>
                  <a:lnTo>
                    <a:pt x="56" y="76"/>
                  </a:lnTo>
                  <a:lnTo>
                    <a:pt x="56" y="77"/>
                  </a:lnTo>
                  <a:lnTo>
                    <a:pt x="56" y="78"/>
                  </a:lnTo>
                  <a:lnTo>
                    <a:pt x="57" y="82"/>
                  </a:lnTo>
                  <a:lnTo>
                    <a:pt x="58" y="88"/>
                  </a:lnTo>
                  <a:lnTo>
                    <a:pt x="58" y="88"/>
                  </a:lnTo>
                  <a:lnTo>
                    <a:pt x="58" y="89"/>
                  </a:lnTo>
                  <a:lnTo>
                    <a:pt x="58" y="90"/>
                  </a:lnTo>
                  <a:lnTo>
                    <a:pt x="58" y="93"/>
                  </a:lnTo>
                  <a:lnTo>
                    <a:pt x="59" y="98"/>
                  </a:lnTo>
                  <a:lnTo>
                    <a:pt x="59" y="99"/>
                  </a:lnTo>
                  <a:lnTo>
                    <a:pt x="59" y="100"/>
                  </a:lnTo>
                  <a:lnTo>
                    <a:pt x="60" y="101"/>
                  </a:lnTo>
                  <a:lnTo>
                    <a:pt x="60" y="103"/>
                  </a:lnTo>
                  <a:lnTo>
                    <a:pt x="60" y="103"/>
                  </a:lnTo>
                  <a:lnTo>
                    <a:pt x="60" y="104"/>
                  </a:lnTo>
                  <a:lnTo>
                    <a:pt x="60" y="105"/>
                  </a:lnTo>
                  <a:lnTo>
                    <a:pt x="61" y="107"/>
                  </a:lnTo>
                  <a:lnTo>
                    <a:pt x="61" y="107"/>
                  </a:lnTo>
                  <a:lnTo>
                    <a:pt x="61" y="108"/>
                  </a:lnTo>
                  <a:lnTo>
                    <a:pt x="61" y="108"/>
                  </a:lnTo>
                  <a:lnTo>
                    <a:pt x="61" y="109"/>
                  </a:lnTo>
                  <a:lnTo>
                    <a:pt x="61" y="109"/>
                  </a:lnTo>
                  <a:lnTo>
                    <a:pt x="61" y="110"/>
                  </a:lnTo>
                  <a:lnTo>
                    <a:pt x="62" y="110"/>
                  </a:lnTo>
                  <a:lnTo>
                    <a:pt x="62" y="111"/>
                  </a:lnTo>
                  <a:lnTo>
                    <a:pt x="62" y="111"/>
                  </a:lnTo>
                  <a:lnTo>
                    <a:pt x="62" y="113"/>
                  </a:lnTo>
                  <a:lnTo>
                    <a:pt x="62" y="113"/>
                  </a:lnTo>
                  <a:lnTo>
                    <a:pt x="62" y="113"/>
                  </a:lnTo>
                  <a:lnTo>
                    <a:pt x="62" y="114"/>
                  </a:lnTo>
                  <a:lnTo>
                    <a:pt x="63" y="114"/>
                  </a:lnTo>
                  <a:lnTo>
                    <a:pt x="63" y="114"/>
                  </a:lnTo>
                  <a:lnTo>
                    <a:pt x="63" y="114"/>
                  </a:lnTo>
                  <a:lnTo>
                    <a:pt x="63" y="114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4" y="116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4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3"/>
                  </a:lnTo>
                  <a:lnTo>
                    <a:pt x="66" y="113"/>
                  </a:lnTo>
                  <a:lnTo>
                    <a:pt x="66" y="113"/>
                  </a:lnTo>
                  <a:lnTo>
                    <a:pt x="66" y="112"/>
                  </a:lnTo>
                  <a:lnTo>
                    <a:pt x="66" y="112"/>
                  </a:lnTo>
                  <a:lnTo>
                    <a:pt x="66" y="112"/>
                  </a:lnTo>
                  <a:lnTo>
                    <a:pt x="67" y="111"/>
                  </a:lnTo>
                  <a:lnTo>
                    <a:pt x="67" y="110"/>
                  </a:lnTo>
                  <a:lnTo>
                    <a:pt x="67" y="109"/>
                  </a:lnTo>
                  <a:lnTo>
                    <a:pt x="67" y="109"/>
                  </a:lnTo>
                  <a:lnTo>
                    <a:pt x="67" y="108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68" y="106"/>
                  </a:lnTo>
                  <a:lnTo>
                    <a:pt x="68" y="105"/>
                  </a:lnTo>
                  <a:lnTo>
                    <a:pt x="68" y="103"/>
                  </a:lnTo>
                  <a:lnTo>
                    <a:pt x="69" y="98"/>
                  </a:lnTo>
                  <a:lnTo>
                    <a:pt x="69" y="97"/>
                  </a:lnTo>
                  <a:lnTo>
                    <a:pt x="70" y="97"/>
                  </a:lnTo>
                  <a:lnTo>
                    <a:pt x="70" y="95"/>
                  </a:lnTo>
                  <a:lnTo>
                    <a:pt x="70" y="93"/>
                  </a:lnTo>
                  <a:lnTo>
                    <a:pt x="71" y="87"/>
                  </a:lnTo>
                  <a:lnTo>
                    <a:pt x="71" y="86"/>
                  </a:lnTo>
                  <a:lnTo>
                    <a:pt x="71" y="85"/>
                  </a:lnTo>
                  <a:lnTo>
                    <a:pt x="71" y="84"/>
                  </a:lnTo>
                  <a:lnTo>
                    <a:pt x="72" y="81"/>
                  </a:lnTo>
                  <a:lnTo>
                    <a:pt x="72" y="74"/>
                  </a:lnTo>
                  <a:lnTo>
                    <a:pt x="74" y="61"/>
                  </a:lnTo>
                  <a:lnTo>
                    <a:pt x="74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5" y="54"/>
                  </a:lnTo>
                  <a:lnTo>
                    <a:pt x="75" y="47"/>
                  </a:lnTo>
                  <a:lnTo>
                    <a:pt x="75" y="46"/>
                  </a:lnTo>
                  <a:lnTo>
                    <a:pt x="76" y="45"/>
                  </a:lnTo>
                  <a:lnTo>
                    <a:pt x="76" y="44"/>
                  </a:lnTo>
                  <a:lnTo>
                    <a:pt x="76" y="40"/>
                  </a:lnTo>
                  <a:lnTo>
                    <a:pt x="77" y="34"/>
                  </a:lnTo>
                  <a:lnTo>
                    <a:pt x="77" y="33"/>
                  </a:lnTo>
                  <a:lnTo>
                    <a:pt x="77" y="32"/>
                  </a:lnTo>
                  <a:lnTo>
                    <a:pt x="77" y="31"/>
                  </a:lnTo>
                  <a:lnTo>
                    <a:pt x="78" y="28"/>
                  </a:lnTo>
                  <a:lnTo>
                    <a:pt x="78" y="22"/>
                  </a:lnTo>
                  <a:lnTo>
                    <a:pt x="78" y="22"/>
                  </a:lnTo>
                  <a:lnTo>
                    <a:pt x="78" y="21"/>
                  </a:lnTo>
                  <a:lnTo>
                    <a:pt x="79" y="20"/>
                  </a:lnTo>
                  <a:lnTo>
                    <a:pt x="79" y="17"/>
                  </a:lnTo>
                  <a:lnTo>
                    <a:pt x="80" y="12"/>
                  </a:lnTo>
                  <a:lnTo>
                    <a:pt x="80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0" y="9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1" y="7"/>
                  </a:lnTo>
                  <a:lnTo>
                    <a:pt x="81" y="6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1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1"/>
                  </a:lnTo>
                  <a:lnTo>
                    <a:pt x="86" y="1"/>
                  </a:lnTo>
                  <a:lnTo>
                    <a:pt x="86" y="1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6"/>
                  </a:lnTo>
                  <a:lnTo>
                    <a:pt x="87" y="6"/>
                  </a:lnTo>
                  <a:lnTo>
                    <a:pt x="87" y="7"/>
                  </a:lnTo>
                  <a:lnTo>
                    <a:pt x="88" y="9"/>
                  </a:lnTo>
                  <a:lnTo>
                    <a:pt x="88" y="9"/>
                  </a:lnTo>
                  <a:lnTo>
                    <a:pt x="88" y="10"/>
                  </a:lnTo>
                  <a:lnTo>
                    <a:pt x="88" y="10"/>
                  </a:lnTo>
                  <a:lnTo>
                    <a:pt x="89" y="13"/>
                  </a:lnTo>
                  <a:lnTo>
                    <a:pt x="89" y="13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7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4"/>
                  </a:lnTo>
                  <a:lnTo>
                    <a:pt x="90" y="26"/>
                  </a:lnTo>
                  <a:lnTo>
                    <a:pt x="91" y="28"/>
                  </a:lnTo>
                  <a:lnTo>
                    <a:pt x="91" y="35"/>
                  </a:lnTo>
                  <a:lnTo>
                    <a:pt x="92" y="36"/>
                  </a:lnTo>
                  <a:lnTo>
                    <a:pt x="92" y="36"/>
                  </a:lnTo>
                  <a:lnTo>
                    <a:pt x="92" y="38"/>
                  </a:lnTo>
                  <a:lnTo>
                    <a:pt x="92" y="41"/>
                  </a:lnTo>
                  <a:lnTo>
                    <a:pt x="93" y="47"/>
                  </a:lnTo>
                  <a:lnTo>
                    <a:pt x="94" y="60"/>
                  </a:lnTo>
                  <a:lnTo>
                    <a:pt x="94" y="61"/>
                  </a:lnTo>
                  <a:lnTo>
                    <a:pt x="95" y="62"/>
                  </a:lnTo>
                  <a:lnTo>
                    <a:pt x="95" y="63"/>
                  </a:lnTo>
                  <a:lnTo>
                    <a:pt x="95" y="67"/>
                  </a:lnTo>
                  <a:lnTo>
                    <a:pt x="96" y="73"/>
                  </a:lnTo>
                  <a:lnTo>
                    <a:pt x="97" y="85"/>
                  </a:lnTo>
                  <a:lnTo>
                    <a:pt x="97" y="86"/>
                  </a:lnTo>
                  <a:lnTo>
                    <a:pt x="97" y="86"/>
                  </a:lnTo>
                  <a:lnTo>
                    <a:pt x="97" y="88"/>
                  </a:lnTo>
                  <a:lnTo>
                    <a:pt x="98" y="90"/>
                  </a:lnTo>
                  <a:lnTo>
                    <a:pt x="99" y="96"/>
                  </a:lnTo>
                  <a:lnTo>
                    <a:pt x="99" y="96"/>
                  </a:lnTo>
                  <a:lnTo>
                    <a:pt x="99" y="97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6" name="Freeform 72"/>
            <p:cNvSpPr>
              <a:spLocks/>
            </p:cNvSpPr>
            <p:nvPr/>
          </p:nvSpPr>
          <p:spPr bwMode="auto">
            <a:xfrm>
              <a:off x="3588" y="2186"/>
              <a:ext cx="97" cy="116"/>
            </a:xfrm>
            <a:custGeom>
              <a:avLst/>
              <a:gdLst/>
              <a:ahLst/>
              <a:cxnLst>
                <a:cxn ang="0">
                  <a:pos x="2" y="108"/>
                </a:cxn>
                <a:cxn ang="0">
                  <a:pos x="3" y="112"/>
                </a:cxn>
                <a:cxn ang="0">
                  <a:pos x="4" y="114"/>
                </a:cxn>
                <a:cxn ang="0">
                  <a:pos x="4" y="115"/>
                </a:cxn>
                <a:cxn ang="0">
                  <a:pos x="5" y="116"/>
                </a:cxn>
                <a:cxn ang="0">
                  <a:pos x="6" y="115"/>
                </a:cxn>
                <a:cxn ang="0">
                  <a:pos x="7" y="113"/>
                </a:cxn>
                <a:cxn ang="0">
                  <a:pos x="8" y="109"/>
                </a:cxn>
                <a:cxn ang="0">
                  <a:pos x="10" y="98"/>
                </a:cxn>
                <a:cxn ang="0">
                  <a:pos x="13" y="71"/>
                </a:cxn>
                <a:cxn ang="0">
                  <a:pos x="17" y="37"/>
                </a:cxn>
                <a:cxn ang="0">
                  <a:pos x="19" y="20"/>
                </a:cxn>
                <a:cxn ang="0">
                  <a:pos x="20" y="10"/>
                </a:cxn>
                <a:cxn ang="0">
                  <a:pos x="22" y="4"/>
                </a:cxn>
                <a:cxn ang="0">
                  <a:pos x="23" y="1"/>
                </a:cxn>
                <a:cxn ang="0">
                  <a:pos x="24" y="0"/>
                </a:cxn>
                <a:cxn ang="0">
                  <a:pos x="24" y="0"/>
                </a:cxn>
                <a:cxn ang="0">
                  <a:pos x="25" y="0"/>
                </a:cxn>
                <a:cxn ang="0">
                  <a:pos x="26" y="1"/>
                </a:cxn>
                <a:cxn ang="0">
                  <a:pos x="27" y="5"/>
                </a:cxn>
                <a:cxn ang="0">
                  <a:pos x="28" y="11"/>
                </a:cxn>
                <a:cxn ang="0">
                  <a:pos x="30" y="24"/>
                </a:cxn>
                <a:cxn ang="0">
                  <a:pos x="34" y="54"/>
                </a:cxn>
                <a:cxn ang="0">
                  <a:pos x="37" y="88"/>
                </a:cxn>
                <a:cxn ang="0">
                  <a:pos x="40" y="103"/>
                </a:cxn>
                <a:cxn ang="0">
                  <a:pos x="41" y="109"/>
                </a:cxn>
                <a:cxn ang="0">
                  <a:pos x="42" y="113"/>
                </a:cxn>
                <a:cxn ang="0">
                  <a:pos x="43" y="115"/>
                </a:cxn>
                <a:cxn ang="0">
                  <a:pos x="43" y="116"/>
                </a:cxn>
                <a:cxn ang="0">
                  <a:pos x="44" y="115"/>
                </a:cxn>
                <a:cxn ang="0">
                  <a:pos x="45" y="114"/>
                </a:cxn>
                <a:cxn ang="0">
                  <a:pos x="46" y="112"/>
                </a:cxn>
                <a:cxn ang="0">
                  <a:pos x="47" y="106"/>
                </a:cxn>
                <a:cxn ang="0">
                  <a:pos x="49" y="92"/>
                </a:cxn>
                <a:cxn ang="0">
                  <a:pos x="52" y="68"/>
                </a:cxn>
                <a:cxn ang="0">
                  <a:pos x="57" y="26"/>
                </a:cxn>
                <a:cxn ang="0">
                  <a:pos x="58" y="16"/>
                </a:cxn>
                <a:cxn ang="0">
                  <a:pos x="59" y="8"/>
                </a:cxn>
                <a:cxn ang="0">
                  <a:pos x="60" y="4"/>
                </a:cxn>
                <a:cxn ang="0">
                  <a:pos x="62" y="1"/>
                </a:cxn>
                <a:cxn ang="0">
                  <a:pos x="62" y="0"/>
                </a:cxn>
                <a:cxn ang="0">
                  <a:pos x="63" y="0"/>
                </a:cxn>
                <a:cxn ang="0">
                  <a:pos x="64" y="0"/>
                </a:cxn>
                <a:cxn ang="0">
                  <a:pos x="65" y="2"/>
                </a:cxn>
                <a:cxn ang="0">
                  <a:pos x="66" y="9"/>
                </a:cxn>
                <a:cxn ang="0">
                  <a:pos x="68" y="23"/>
                </a:cxn>
                <a:cxn ang="0">
                  <a:pos x="71" y="50"/>
                </a:cxn>
                <a:cxn ang="0">
                  <a:pos x="75" y="86"/>
                </a:cxn>
                <a:cxn ang="0">
                  <a:pos x="77" y="99"/>
                </a:cxn>
                <a:cxn ang="0">
                  <a:pos x="78" y="107"/>
                </a:cxn>
                <a:cxn ang="0">
                  <a:pos x="80" y="113"/>
                </a:cxn>
                <a:cxn ang="0">
                  <a:pos x="81" y="115"/>
                </a:cxn>
                <a:cxn ang="0">
                  <a:pos x="81" y="116"/>
                </a:cxn>
                <a:cxn ang="0">
                  <a:pos x="82" y="115"/>
                </a:cxn>
                <a:cxn ang="0">
                  <a:pos x="83" y="114"/>
                </a:cxn>
                <a:cxn ang="0">
                  <a:pos x="84" y="111"/>
                </a:cxn>
                <a:cxn ang="0">
                  <a:pos x="85" y="104"/>
                </a:cxn>
                <a:cxn ang="0">
                  <a:pos x="87" y="92"/>
                </a:cxn>
                <a:cxn ang="0">
                  <a:pos x="91" y="57"/>
                </a:cxn>
                <a:cxn ang="0">
                  <a:pos x="93" y="39"/>
                </a:cxn>
                <a:cxn ang="0">
                  <a:pos x="95" y="21"/>
                </a:cxn>
                <a:cxn ang="0">
                  <a:pos x="97" y="11"/>
                </a:cxn>
              </a:cxnLst>
              <a:rect l="0" t="0" r="r" b="b"/>
              <a:pathLst>
                <a:path w="97" h="116">
                  <a:moveTo>
                    <a:pt x="0" y="97"/>
                  </a:moveTo>
                  <a:lnTo>
                    <a:pt x="0" y="98"/>
                  </a:lnTo>
                  <a:lnTo>
                    <a:pt x="0" y="100"/>
                  </a:lnTo>
                  <a:lnTo>
                    <a:pt x="1" y="104"/>
                  </a:lnTo>
                  <a:lnTo>
                    <a:pt x="1" y="105"/>
                  </a:lnTo>
                  <a:lnTo>
                    <a:pt x="1" y="105"/>
                  </a:lnTo>
                  <a:lnTo>
                    <a:pt x="1" y="106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2" y="109"/>
                  </a:lnTo>
                  <a:lnTo>
                    <a:pt x="2" y="111"/>
                  </a:lnTo>
                  <a:lnTo>
                    <a:pt x="2" y="111"/>
                  </a:lnTo>
                  <a:lnTo>
                    <a:pt x="2" y="111"/>
                  </a:lnTo>
                  <a:lnTo>
                    <a:pt x="3" y="112"/>
                  </a:lnTo>
                  <a:lnTo>
                    <a:pt x="3" y="112"/>
                  </a:lnTo>
                  <a:lnTo>
                    <a:pt x="3" y="112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3" y="114"/>
                  </a:lnTo>
                  <a:lnTo>
                    <a:pt x="3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5"/>
                  </a:lnTo>
                  <a:lnTo>
                    <a:pt x="4" y="115"/>
                  </a:lnTo>
                  <a:lnTo>
                    <a:pt x="4" y="115"/>
                  </a:lnTo>
                  <a:lnTo>
                    <a:pt x="4" y="115"/>
                  </a:lnTo>
                  <a:lnTo>
                    <a:pt x="4" y="115"/>
                  </a:lnTo>
                  <a:lnTo>
                    <a:pt x="4" y="115"/>
                  </a:lnTo>
                  <a:lnTo>
                    <a:pt x="4" y="115"/>
                  </a:lnTo>
                  <a:lnTo>
                    <a:pt x="4" y="115"/>
                  </a:lnTo>
                  <a:lnTo>
                    <a:pt x="4" y="116"/>
                  </a:lnTo>
                  <a:lnTo>
                    <a:pt x="5" y="116"/>
                  </a:lnTo>
                  <a:lnTo>
                    <a:pt x="5" y="116"/>
                  </a:lnTo>
                  <a:lnTo>
                    <a:pt x="5" y="116"/>
                  </a:lnTo>
                  <a:lnTo>
                    <a:pt x="5" y="116"/>
                  </a:lnTo>
                  <a:lnTo>
                    <a:pt x="5" y="116"/>
                  </a:lnTo>
                  <a:lnTo>
                    <a:pt x="5" y="116"/>
                  </a:lnTo>
                  <a:lnTo>
                    <a:pt x="5" y="116"/>
                  </a:lnTo>
                  <a:lnTo>
                    <a:pt x="5" y="115"/>
                  </a:lnTo>
                  <a:lnTo>
                    <a:pt x="5" y="115"/>
                  </a:lnTo>
                  <a:lnTo>
                    <a:pt x="5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4"/>
                  </a:lnTo>
                  <a:lnTo>
                    <a:pt x="6" y="114"/>
                  </a:lnTo>
                  <a:lnTo>
                    <a:pt x="6" y="114"/>
                  </a:lnTo>
                  <a:lnTo>
                    <a:pt x="6" y="114"/>
                  </a:lnTo>
                  <a:lnTo>
                    <a:pt x="6" y="114"/>
                  </a:lnTo>
                  <a:lnTo>
                    <a:pt x="7" y="113"/>
                  </a:lnTo>
                  <a:lnTo>
                    <a:pt x="7" y="113"/>
                  </a:lnTo>
                  <a:lnTo>
                    <a:pt x="7" y="113"/>
                  </a:lnTo>
                  <a:lnTo>
                    <a:pt x="7" y="112"/>
                  </a:lnTo>
                  <a:lnTo>
                    <a:pt x="7" y="112"/>
                  </a:lnTo>
                  <a:lnTo>
                    <a:pt x="7" y="111"/>
                  </a:lnTo>
                  <a:lnTo>
                    <a:pt x="7" y="111"/>
                  </a:lnTo>
                  <a:lnTo>
                    <a:pt x="8" y="110"/>
                  </a:lnTo>
                  <a:lnTo>
                    <a:pt x="8" y="110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7"/>
                  </a:lnTo>
                  <a:lnTo>
                    <a:pt x="8" y="107"/>
                  </a:lnTo>
                  <a:lnTo>
                    <a:pt x="8" y="106"/>
                  </a:lnTo>
                  <a:lnTo>
                    <a:pt x="9" y="104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8"/>
                  </a:lnTo>
                  <a:lnTo>
                    <a:pt x="10" y="97"/>
                  </a:lnTo>
                  <a:lnTo>
                    <a:pt x="10" y="94"/>
                  </a:lnTo>
                  <a:lnTo>
                    <a:pt x="11" y="89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1"/>
                  </a:lnTo>
                  <a:lnTo>
                    <a:pt x="14" y="65"/>
                  </a:lnTo>
                  <a:lnTo>
                    <a:pt x="15" y="52"/>
                  </a:lnTo>
                  <a:lnTo>
                    <a:pt x="15" y="51"/>
                  </a:lnTo>
                  <a:lnTo>
                    <a:pt x="15" y="50"/>
                  </a:lnTo>
                  <a:lnTo>
                    <a:pt x="16" y="48"/>
                  </a:lnTo>
                  <a:lnTo>
                    <a:pt x="16" y="45"/>
                  </a:lnTo>
                  <a:lnTo>
                    <a:pt x="17" y="38"/>
                  </a:lnTo>
                  <a:lnTo>
                    <a:pt x="17" y="37"/>
                  </a:lnTo>
                  <a:lnTo>
                    <a:pt x="17" y="36"/>
                  </a:lnTo>
                  <a:lnTo>
                    <a:pt x="17" y="35"/>
                  </a:lnTo>
                  <a:lnTo>
                    <a:pt x="18" y="31"/>
                  </a:lnTo>
                  <a:lnTo>
                    <a:pt x="18" y="25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7"/>
                  </a:lnTo>
                  <a:lnTo>
                    <a:pt x="20" y="15"/>
                  </a:lnTo>
                  <a:lnTo>
                    <a:pt x="20" y="14"/>
                  </a:lnTo>
                  <a:lnTo>
                    <a:pt x="20" y="13"/>
                  </a:lnTo>
                  <a:lnTo>
                    <a:pt x="20" y="12"/>
                  </a:lnTo>
                  <a:lnTo>
                    <a:pt x="20" y="10"/>
                  </a:lnTo>
                  <a:lnTo>
                    <a:pt x="21" y="10"/>
                  </a:lnTo>
                  <a:lnTo>
                    <a:pt x="21" y="9"/>
                  </a:lnTo>
                  <a:lnTo>
                    <a:pt x="21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3" y="2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4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8"/>
                  </a:lnTo>
                  <a:lnTo>
                    <a:pt x="28" y="9"/>
                  </a:lnTo>
                  <a:lnTo>
                    <a:pt x="28" y="10"/>
                  </a:lnTo>
                  <a:lnTo>
                    <a:pt x="28" y="10"/>
                  </a:lnTo>
                  <a:lnTo>
                    <a:pt x="28" y="11"/>
                  </a:lnTo>
                  <a:lnTo>
                    <a:pt x="29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8"/>
                  </a:lnTo>
                  <a:lnTo>
                    <a:pt x="30" y="23"/>
                  </a:lnTo>
                  <a:lnTo>
                    <a:pt x="30" y="24"/>
                  </a:lnTo>
                  <a:lnTo>
                    <a:pt x="30" y="24"/>
                  </a:lnTo>
                  <a:lnTo>
                    <a:pt x="30" y="26"/>
                  </a:lnTo>
                  <a:lnTo>
                    <a:pt x="31" y="28"/>
                  </a:lnTo>
                  <a:lnTo>
                    <a:pt x="31" y="34"/>
                  </a:lnTo>
                  <a:lnTo>
                    <a:pt x="33" y="47"/>
                  </a:lnTo>
                  <a:lnTo>
                    <a:pt x="33" y="48"/>
                  </a:lnTo>
                  <a:lnTo>
                    <a:pt x="33" y="48"/>
                  </a:lnTo>
                  <a:lnTo>
                    <a:pt x="33" y="50"/>
                  </a:lnTo>
                  <a:lnTo>
                    <a:pt x="34" y="54"/>
                  </a:lnTo>
                  <a:lnTo>
                    <a:pt x="34" y="61"/>
                  </a:lnTo>
                  <a:lnTo>
                    <a:pt x="36" y="75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6" y="78"/>
                  </a:lnTo>
                  <a:lnTo>
                    <a:pt x="37" y="81"/>
                  </a:lnTo>
                  <a:lnTo>
                    <a:pt x="37" y="88"/>
                  </a:lnTo>
                  <a:lnTo>
                    <a:pt x="37" y="88"/>
                  </a:lnTo>
                  <a:lnTo>
                    <a:pt x="38" y="89"/>
                  </a:lnTo>
                  <a:lnTo>
                    <a:pt x="38" y="91"/>
                  </a:lnTo>
                  <a:lnTo>
                    <a:pt x="38" y="94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9" y="100"/>
                  </a:lnTo>
                  <a:lnTo>
                    <a:pt x="39" y="101"/>
                  </a:lnTo>
                  <a:lnTo>
                    <a:pt x="40" y="103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0" y="105"/>
                  </a:lnTo>
                  <a:lnTo>
                    <a:pt x="40" y="107"/>
                  </a:lnTo>
                  <a:lnTo>
                    <a:pt x="40" y="108"/>
                  </a:lnTo>
                  <a:lnTo>
                    <a:pt x="40" y="108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10"/>
                  </a:lnTo>
                  <a:lnTo>
                    <a:pt x="41" y="110"/>
                  </a:lnTo>
                  <a:lnTo>
                    <a:pt x="41" y="110"/>
                  </a:lnTo>
                  <a:lnTo>
                    <a:pt x="41" y="111"/>
                  </a:lnTo>
                  <a:lnTo>
                    <a:pt x="41" y="112"/>
                  </a:lnTo>
                  <a:lnTo>
                    <a:pt x="42" y="113"/>
                  </a:lnTo>
                  <a:lnTo>
                    <a:pt x="42" y="113"/>
                  </a:lnTo>
                  <a:lnTo>
                    <a:pt x="42" y="113"/>
                  </a:lnTo>
                  <a:lnTo>
                    <a:pt x="42" y="114"/>
                  </a:lnTo>
                  <a:lnTo>
                    <a:pt x="42" y="114"/>
                  </a:lnTo>
                  <a:lnTo>
                    <a:pt x="42" y="114"/>
                  </a:lnTo>
                  <a:lnTo>
                    <a:pt x="42" y="114"/>
                  </a:lnTo>
                  <a:lnTo>
                    <a:pt x="42" y="114"/>
                  </a:lnTo>
                  <a:lnTo>
                    <a:pt x="42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5" y="115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6" y="112"/>
                  </a:lnTo>
                  <a:lnTo>
                    <a:pt x="46" y="112"/>
                  </a:lnTo>
                  <a:lnTo>
                    <a:pt x="46" y="112"/>
                  </a:lnTo>
                  <a:lnTo>
                    <a:pt x="46" y="111"/>
                  </a:lnTo>
                  <a:lnTo>
                    <a:pt x="46" y="111"/>
                  </a:lnTo>
                  <a:lnTo>
                    <a:pt x="46" y="110"/>
                  </a:lnTo>
                  <a:lnTo>
                    <a:pt x="46" y="110"/>
                  </a:lnTo>
                  <a:lnTo>
                    <a:pt x="47" y="108"/>
                  </a:lnTo>
                  <a:lnTo>
                    <a:pt x="47" y="108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8" y="104"/>
                  </a:lnTo>
                  <a:lnTo>
                    <a:pt x="48" y="104"/>
                  </a:lnTo>
                  <a:lnTo>
                    <a:pt x="48" y="103"/>
                  </a:lnTo>
                  <a:lnTo>
                    <a:pt x="48" y="102"/>
                  </a:lnTo>
                  <a:lnTo>
                    <a:pt x="48" y="99"/>
                  </a:lnTo>
                  <a:lnTo>
                    <a:pt x="49" y="94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1"/>
                  </a:lnTo>
                  <a:lnTo>
                    <a:pt x="50" y="88"/>
                  </a:lnTo>
                  <a:lnTo>
                    <a:pt x="50" y="82"/>
                  </a:lnTo>
                  <a:lnTo>
                    <a:pt x="51" y="81"/>
                  </a:lnTo>
                  <a:lnTo>
                    <a:pt x="51" y="80"/>
                  </a:lnTo>
                  <a:lnTo>
                    <a:pt x="51" y="78"/>
                  </a:lnTo>
                  <a:lnTo>
                    <a:pt x="51" y="75"/>
                  </a:lnTo>
                  <a:lnTo>
                    <a:pt x="52" y="68"/>
                  </a:lnTo>
                  <a:lnTo>
                    <a:pt x="54" y="54"/>
                  </a:lnTo>
                  <a:lnTo>
                    <a:pt x="54" y="53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4" y="47"/>
                  </a:lnTo>
                  <a:lnTo>
                    <a:pt x="55" y="40"/>
                  </a:lnTo>
                  <a:lnTo>
                    <a:pt x="57" y="27"/>
                  </a:lnTo>
                  <a:lnTo>
                    <a:pt x="57" y="26"/>
                  </a:lnTo>
                  <a:lnTo>
                    <a:pt x="57" y="26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1"/>
                  </a:lnTo>
                  <a:lnTo>
                    <a:pt x="57" y="20"/>
                  </a:lnTo>
                  <a:lnTo>
                    <a:pt x="58" y="19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5"/>
                  </a:lnTo>
                  <a:lnTo>
                    <a:pt x="58" y="14"/>
                  </a:lnTo>
                  <a:lnTo>
                    <a:pt x="59" y="12"/>
                  </a:lnTo>
                  <a:lnTo>
                    <a:pt x="59" y="12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7"/>
                  </a:lnTo>
                  <a:lnTo>
                    <a:pt x="60" y="7"/>
                  </a:lnTo>
                  <a:lnTo>
                    <a:pt x="60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0" y="5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1"/>
                  </a:lnTo>
                  <a:lnTo>
                    <a:pt x="61" y="1"/>
                  </a:lnTo>
                  <a:lnTo>
                    <a:pt x="61" y="1"/>
                  </a:lnTo>
                  <a:lnTo>
                    <a:pt x="62" y="1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2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3"/>
                  </a:lnTo>
                  <a:lnTo>
                    <a:pt x="65" y="4"/>
                  </a:lnTo>
                  <a:lnTo>
                    <a:pt x="65" y="5"/>
                  </a:lnTo>
                  <a:lnTo>
                    <a:pt x="65" y="5"/>
                  </a:lnTo>
                  <a:lnTo>
                    <a:pt x="66" y="6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6" y="9"/>
                  </a:lnTo>
                  <a:lnTo>
                    <a:pt x="66" y="10"/>
                  </a:lnTo>
                  <a:lnTo>
                    <a:pt x="67" y="12"/>
                  </a:lnTo>
                  <a:lnTo>
                    <a:pt x="67" y="12"/>
                  </a:lnTo>
                  <a:lnTo>
                    <a:pt x="67" y="13"/>
                  </a:lnTo>
                  <a:lnTo>
                    <a:pt x="67" y="14"/>
                  </a:lnTo>
                  <a:lnTo>
                    <a:pt x="67" y="17"/>
                  </a:lnTo>
                  <a:lnTo>
                    <a:pt x="68" y="22"/>
                  </a:lnTo>
                  <a:lnTo>
                    <a:pt x="68" y="23"/>
                  </a:lnTo>
                  <a:lnTo>
                    <a:pt x="68" y="24"/>
                  </a:lnTo>
                  <a:lnTo>
                    <a:pt x="69" y="25"/>
                  </a:lnTo>
                  <a:lnTo>
                    <a:pt x="69" y="28"/>
                  </a:lnTo>
                  <a:lnTo>
                    <a:pt x="70" y="34"/>
                  </a:lnTo>
                  <a:lnTo>
                    <a:pt x="71" y="47"/>
                  </a:lnTo>
                  <a:lnTo>
                    <a:pt x="71" y="48"/>
                  </a:lnTo>
                  <a:lnTo>
                    <a:pt x="71" y="48"/>
                  </a:lnTo>
                  <a:lnTo>
                    <a:pt x="71" y="50"/>
                  </a:lnTo>
                  <a:lnTo>
                    <a:pt x="72" y="53"/>
                  </a:lnTo>
                  <a:lnTo>
                    <a:pt x="73" y="60"/>
                  </a:lnTo>
                  <a:lnTo>
                    <a:pt x="74" y="74"/>
                  </a:lnTo>
                  <a:lnTo>
                    <a:pt x="74" y="74"/>
                  </a:lnTo>
                  <a:lnTo>
                    <a:pt x="74" y="75"/>
                  </a:lnTo>
                  <a:lnTo>
                    <a:pt x="74" y="77"/>
                  </a:lnTo>
                  <a:lnTo>
                    <a:pt x="75" y="80"/>
                  </a:lnTo>
                  <a:lnTo>
                    <a:pt x="75" y="86"/>
                  </a:lnTo>
                  <a:lnTo>
                    <a:pt x="75" y="87"/>
                  </a:lnTo>
                  <a:lnTo>
                    <a:pt x="75" y="87"/>
                  </a:lnTo>
                  <a:lnTo>
                    <a:pt x="76" y="89"/>
                  </a:lnTo>
                  <a:lnTo>
                    <a:pt x="76" y="92"/>
                  </a:lnTo>
                  <a:lnTo>
                    <a:pt x="77" y="97"/>
                  </a:lnTo>
                  <a:lnTo>
                    <a:pt x="77" y="97"/>
                  </a:lnTo>
                  <a:lnTo>
                    <a:pt x="77" y="98"/>
                  </a:lnTo>
                  <a:lnTo>
                    <a:pt x="77" y="99"/>
                  </a:lnTo>
                  <a:lnTo>
                    <a:pt x="77" y="101"/>
                  </a:lnTo>
                  <a:lnTo>
                    <a:pt x="77" y="102"/>
                  </a:lnTo>
                  <a:lnTo>
                    <a:pt x="77" y="102"/>
                  </a:lnTo>
                  <a:lnTo>
                    <a:pt x="78" y="104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78" y="107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9" y="110"/>
                  </a:lnTo>
                  <a:lnTo>
                    <a:pt x="79" y="110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0" y="112"/>
                  </a:lnTo>
                  <a:lnTo>
                    <a:pt x="80" y="113"/>
                  </a:lnTo>
                  <a:lnTo>
                    <a:pt x="80" y="113"/>
                  </a:lnTo>
                  <a:lnTo>
                    <a:pt x="80" y="113"/>
                  </a:lnTo>
                  <a:lnTo>
                    <a:pt x="80" y="114"/>
                  </a:lnTo>
                  <a:lnTo>
                    <a:pt x="80" y="114"/>
                  </a:lnTo>
                  <a:lnTo>
                    <a:pt x="80" y="114"/>
                  </a:lnTo>
                  <a:lnTo>
                    <a:pt x="80" y="114"/>
                  </a:lnTo>
                  <a:lnTo>
                    <a:pt x="81" y="115"/>
                  </a:lnTo>
                  <a:lnTo>
                    <a:pt x="81" y="115"/>
                  </a:lnTo>
                  <a:lnTo>
                    <a:pt x="81" y="115"/>
                  </a:lnTo>
                  <a:lnTo>
                    <a:pt x="81" y="115"/>
                  </a:lnTo>
                  <a:lnTo>
                    <a:pt x="81" y="115"/>
                  </a:lnTo>
                  <a:lnTo>
                    <a:pt x="81" y="115"/>
                  </a:lnTo>
                  <a:lnTo>
                    <a:pt x="81" y="115"/>
                  </a:lnTo>
                  <a:lnTo>
                    <a:pt x="81" y="115"/>
                  </a:lnTo>
                  <a:lnTo>
                    <a:pt x="81" y="116"/>
                  </a:lnTo>
                  <a:lnTo>
                    <a:pt x="81" y="116"/>
                  </a:lnTo>
                  <a:lnTo>
                    <a:pt x="81" y="116"/>
                  </a:lnTo>
                  <a:lnTo>
                    <a:pt x="81" y="116"/>
                  </a:lnTo>
                  <a:lnTo>
                    <a:pt x="82" y="116"/>
                  </a:lnTo>
                  <a:lnTo>
                    <a:pt x="82" y="116"/>
                  </a:lnTo>
                  <a:lnTo>
                    <a:pt x="82" y="116"/>
                  </a:lnTo>
                  <a:lnTo>
                    <a:pt x="82" y="116"/>
                  </a:lnTo>
                  <a:lnTo>
                    <a:pt x="82" y="115"/>
                  </a:lnTo>
                  <a:lnTo>
                    <a:pt x="82" y="115"/>
                  </a:lnTo>
                  <a:lnTo>
                    <a:pt x="82" y="115"/>
                  </a:lnTo>
                  <a:lnTo>
                    <a:pt x="82" y="115"/>
                  </a:lnTo>
                  <a:lnTo>
                    <a:pt x="82" y="115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3" y="114"/>
                  </a:lnTo>
                  <a:lnTo>
                    <a:pt x="83" y="114"/>
                  </a:lnTo>
                  <a:lnTo>
                    <a:pt x="83" y="114"/>
                  </a:lnTo>
                  <a:lnTo>
                    <a:pt x="83" y="114"/>
                  </a:lnTo>
                  <a:lnTo>
                    <a:pt x="83" y="113"/>
                  </a:lnTo>
                  <a:lnTo>
                    <a:pt x="83" y="113"/>
                  </a:lnTo>
                  <a:lnTo>
                    <a:pt x="83" y="112"/>
                  </a:lnTo>
                  <a:lnTo>
                    <a:pt x="84" y="112"/>
                  </a:lnTo>
                  <a:lnTo>
                    <a:pt x="84" y="112"/>
                  </a:lnTo>
                  <a:lnTo>
                    <a:pt x="84" y="111"/>
                  </a:lnTo>
                  <a:lnTo>
                    <a:pt x="84" y="111"/>
                  </a:lnTo>
                  <a:lnTo>
                    <a:pt x="84" y="110"/>
                  </a:lnTo>
                  <a:lnTo>
                    <a:pt x="84" y="110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5" y="107"/>
                  </a:lnTo>
                  <a:lnTo>
                    <a:pt x="85" y="106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6" y="103"/>
                  </a:lnTo>
                  <a:lnTo>
                    <a:pt x="86" y="102"/>
                  </a:lnTo>
                  <a:lnTo>
                    <a:pt x="86" y="100"/>
                  </a:lnTo>
                  <a:lnTo>
                    <a:pt x="87" y="95"/>
                  </a:lnTo>
                  <a:lnTo>
                    <a:pt x="87" y="94"/>
                  </a:lnTo>
                  <a:lnTo>
                    <a:pt x="87" y="93"/>
                  </a:lnTo>
                  <a:lnTo>
                    <a:pt x="87" y="92"/>
                  </a:lnTo>
                  <a:lnTo>
                    <a:pt x="87" y="89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2"/>
                  </a:lnTo>
                  <a:lnTo>
                    <a:pt x="89" y="80"/>
                  </a:lnTo>
                  <a:lnTo>
                    <a:pt x="89" y="77"/>
                  </a:lnTo>
                  <a:lnTo>
                    <a:pt x="90" y="71"/>
                  </a:lnTo>
                  <a:lnTo>
                    <a:pt x="91" y="57"/>
                  </a:lnTo>
                  <a:lnTo>
                    <a:pt x="91" y="56"/>
                  </a:lnTo>
                  <a:lnTo>
                    <a:pt x="91" y="55"/>
                  </a:lnTo>
                  <a:lnTo>
                    <a:pt x="91" y="53"/>
                  </a:lnTo>
                  <a:lnTo>
                    <a:pt x="92" y="50"/>
                  </a:lnTo>
                  <a:lnTo>
                    <a:pt x="93" y="42"/>
                  </a:lnTo>
                  <a:lnTo>
                    <a:pt x="93" y="42"/>
                  </a:lnTo>
                  <a:lnTo>
                    <a:pt x="93" y="41"/>
                  </a:lnTo>
                  <a:lnTo>
                    <a:pt x="93" y="39"/>
                  </a:lnTo>
                  <a:lnTo>
                    <a:pt x="93" y="35"/>
                  </a:lnTo>
                  <a:lnTo>
                    <a:pt x="94" y="29"/>
                  </a:lnTo>
                  <a:lnTo>
                    <a:pt x="94" y="28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1"/>
                  </a:lnTo>
                  <a:lnTo>
                    <a:pt x="95" y="20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6" y="14"/>
                  </a:lnTo>
                  <a:lnTo>
                    <a:pt x="96" y="12"/>
                  </a:lnTo>
                  <a:lnTo>
                    <a:pt x="96" y="11"/>
                  </a:lnTo>
                  <a:lnTo>
                    <a:pt x="97" y="11"/>
                  </a:lnTo>
                  <a:lnTo>
                    <a:pt x="97" y="10"/>
                  </a:lnTo>
                  <a:lnTo>
                    <a:pt x="97" y="8"/>
                  </a:lnTo>
                  <a:lnTo>
                    <a:pt x="97" y="7"/>
                  </a:lnTo>
                  <a:lnTo>
                    <a:pt x="97" y="7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7" name="Freeform 73"/>
            <p:cNvSpPr>
              <a:spLocks/>
            </p:cNvSpPr>
            <p:nvPr/>
          </p:nvSpPr>
          <p:spPr bwMode="auto">
            <a:xfrm>
              <a:off x="3685" y="2186"/>
              <a:ext cx="95" cy="116"/>
            </a:xfrm>
            <a:custGeom>
              <a:avLst/>
              <a:gdLst/>
              <a:ahLst/>
              <a:cxnLst>
                <a:cxn ang="0">
                  <a:pos x="1" y="3"/>
                </a:cxn>
                <a:cxn ang="0">
                  <a:pos x="2" y="1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4" y="0"/>
                </a:cxn>
                <a:cxn ang="0">
                  <a:pos x="5" y="3"/>
                </a:cxn>
                <a:cxn ang="0">
                  <a:pos x="7" y="9"/>
                </a:cxn>
                <a:cxn ang="0">
                  <a:pos x="8" y="18"/>
                </a:cxn>
                <a:cxn ang="0">
                  <a:pos x="12" y="49"/>
                </a:cxn>
                <a:cxn ang="0">
                  <a:pos x="14" y="71"/>
                </a:cxn>
                <a:cxn ang="0">
                  <a:pos x="16" y="92"/>
                </a:cxn>
                <a:cxn ang="0">
                  <a:pos x="19" y="106"/>
                </a:cxn>
                <a:cxn ang="0">
                  <a:pos x="20" y="112"/>
                </a:cxn>
                <a:cxn ang="0">
                  <a:pos x="21" y="114"/>
                </a:cxn>
                <a:cxn ang="0">
                  <a:pos x="21" y="115"/>
                </a:cxn>
                <a:cxn ang="0">
                  <a:pos x="22" y="116"/>
                </a:cxn>
                <a:cxn ang="0">
                  <a:pos x="23" y="115"/>
                </a:cxn>
                <a:cxn ang="0">
                  <a:pos x="23" y="113"/>
                </a:cxn>
                <a:cxn ang="0">
                  <a:pos x="25" y="109"/>
                </a:cxn>
                <a:cxn ang="0">
                  <a:pos x="27" y="98"/>
                </a:cxn>
                <a:cxn ang="0">
                  <a:pos x="30" y="64"/>
                </a:cxn>
                <a:cxn ang="0">
                  <a:pos x="33" y="33"/>
                </a:cxn>
                <a:cxn ang="0">
                  <a:pos x="36" y="16"/>
                </a:cxn>
                <a:cxn ang="0">
                  <a:pos x="37" y="8"/>
                </a:cxn>
                <a:cxn ang="0">
                  <a:pos x="38" y="3"/>
                </a:cxn>
                <a:cxn ang="0">
                  <a:pos x="39" y="1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41" y="1"/>
                </a:cxn>
                <a:cxn ang="0">
                  <a:pos x="42" y="3"/>
                </a:cxn>
                <a:cxn ang="0">
                  <a:pos x="43" y="7"/>
                </a:cxn>
                <a:cxn ang="0">
                  <a:pos x="45" y="20"/>
                </a:cxn>
                <a:cxn ang="0">
                  <a:pos x="48" y="44"/>
                </a:cxn>
                <a:cxn ang="0">
                  <a:pos x="52" y="86"/>
                </a:cxn>
                <a:cxn ang="0">
                  <a:pos x="54" y="98"/>
                </a:cxn>
                <a:cxn ang="0">
                  <a:pos x="55" y="106"/>
                </a:cxn>
                <a:cxn ang="0">
                  <a:pos x="56" y="111"/>
                </a:cxn>
                <a:cxn ang="0">
                  <a:pos x="57" y="114"/>
                </a:cxn>
                <a:cxn ang="0">
                  <a:pos x="58" y="115"/>
                </a:cxn>
                <a:cxn ang="0">
                  <a:pos x="59" y="116"/>
                </a:cxn>
                <a:cxn ang="0">
                  <a:pos x="59" y="115"/>
                </a:cxn>
                <a:cxn ang="0">
                  <a:pos x="60" y="112"/>
                </a:cxn>
                <a:cxn ang="0">
                  <a:pos x="61" y="107"/>
                </a:cxn>
                <a:cxn ang="0">
                  <a:pos x="63" y="97"/>
                </a:cxn>
                <a:cxn ang="0">
                  <a:pos x="67" y="64"/>
                </a:cxn>
                <a:cxn ang="0">
                  <a:pos x="70" y="34"/>
                </a:cxn>
                <a:cxn ang="0">
                  <a:pos x="72" y="12"/>
                </a:cxn>
                <a:cxn ang="0">
                  <a:pos x="74" y="4"/>
                </a:cxn>
                <a:cxn ang="0">
                  <a:pos x="75" y="1"/>
                </a:cxn>
                <a:cxn ang="0">
                  <a:pos x="76" y="0"/>
                </a:cxn>
                <a:cxn ang="0">
                  <a:pos x="76" y="0"/>
                </a:cxn>
                <a:cxn ang="0">
                  <a:pos x="77" y="0"/>
                </a:cxn>
                <a:cxn ang="0">
                  <a:pos x="78" y="3"/>
                </a:cxn>
                <a:cxn ang="0">
                  <a:pos x="79" y="8"/>
                </a:cxn>
                <a:cxn ang="0">
                  <a:pos x="82" y="23"/>
                </a:cxn>
                <a:cxn ang="0">
                  <a:pos x="85" y="51"/>
                </a:cxn>
                <a:cxn ang="0">
                  <a:pos x="88" y="90"/>
                </a:cxn>
                <a:cxn ang="0">
                  <a:pos x="90" y="104"/>
                </a:cxn>
                <a:cxn ang="0">
                  <a:pos x="92" y="111"/>
                </a:cxn>
                <a:cxn ang="0">
                  <a:pos x="93" y="114"/>
                </a:cxn>
                <a:cxn ang="0">
                  <a:pos x="94" y="115"/>
                </a:cxn>
                <a:cxn ang="0">
                  <a:pos x="94" y="116"/>
                </a:cxn>
              </a:cxnLst>
              <a:rect l="0" t="0" r="r" b="b"/>
              <a:pathLst>
                <a:path w="95" h="116">
                  <a:moveTo>
                    <a:pt x="0" y="7"/>
                  </a:move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6" y="6"/>
                  </a:lnTo>
                  <a:lnTo>
                    <a:pt x="6" y="7"/>
                  </a:lnTo>
                  <a:lnTo>
                    <a:pt x="6" y="8"/>
                  </a:lnTo>
                  <a:lnTo>
                    <a:pt x="7" y="9"/>
                  </a:lnTo>
                  <a:lnTo>
                    <a:pt x="7" y="10"/>
                  </a:lnTo>
                  <a:lnTo>
                    <a:pt x="7" y="10"/>
                  </a:lnTo>
                  <a:lnTo>
                    <a:pt x="7" y="11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5"/>
                  </a:lnTo>
                  <a:lnTo>
                    <a:pt x="8" y="16"/>
                  </a:lnTo>
                  <a:lnTo>
                    <a:pt x="8" y="18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5"/>
                  </a:lnTo>
                  <a:lnTo>
                    <a:pt x="9" y="26"/>
                  </a:lnTo>
                  <a:lnTo>
                    <a:pt x="10" y="29"/>
                  </a:lnTo>
                  <a:lnTo>
                    <a:pt x="10" y="35"/>
                  </a:lnTo>
                  <a:lnTo>
                    <a:pt x="12" y="48"/>
                  </a:lnTo>
                  <a:lnTo>
                    <a:pt x="12" y="49"/>
                  </a:lnTo>
                  <a:lnTo>
                    <a:pt x="12" y="50"/>
                  </a:lnTo>
                  <a:lnTo>
                    <a:pt x="12" y="52"/>
                  </a:lnTo>
                  <a:lnTo>
                    <a:pt x="12" y="56"/>
                  </a:lnTo>
                  <a:lnTo>
                    <a:pt x="13" y="63"/>
                  </a:lnTo>
                  <a:lnTo>
                    <a:pt x="13" y="64"/>
                  </a:lnTo>
                  <a:lnTo>
                    <a:pt x="13" y="65"/>
                  </a:lnTo>
                  <a:lnTo>
                    <a:pt x="14" y="67"/>
                  </a:lnTo>
                  <a:lnTo>
                    <a:pt x="14" y="71"/>
                  </a:lnTo>
                  <a:lnTo>
                    <a:pt x="15" y="78"/>
                  </a:lnTo>
                  <a:lnTo>
                    <a:pt x="15" y="79"/>
                  </a:lnTo>
                  <a:lnTo>
                    <a:pt x="15" y="80"/>
                  </a:lnTo>
                  <a:lnTo>
                    <a:pt x="15" y="81"/>
                  </a:lnTo>
                  <a:lnTo>
                    <a:pt x="15" y="84"/>
                  </a:lnTo>
                  <a:lnTo>
                    <a:pt x="16" y="91"/>
                  </a:lnTo>
                  <a:lnTo>
                    <a:pt x="16" y="92"/>
                  </a:lnTo>
                  <a:lnTo>
                    <a:pt x="16" y="92"/>
                  </a:lnTo>
                  <a:lnTo>
                    <a:pt x="17" y="94"/>
                  </a:lnTo>
                  <a:lnTo>
                    <a:pt x="17" y="97"/>
                  </a:lnTo>
                  <a:lnTo>
                    <a:pt x="18" y="102"/>
                  </a:lnTo>
                  <a:lnTo>
                    <a:pt x="18" y="102"/>
                  </a:lnTo>
                  <a:lnTo>
                    <a:pt x="18" y="103"/>
                  </a:lnTo>
                  <a:lnTo>
                    <a:pt x="18" y="104"/>
                  </a:lnTo>
                  <a:lnTo>
                    <a:pt x="18" y="106"/>
                  </a:lnTo>
                  <a:lnTo>
                    <a:pt x="19" y="106"/>
                  </a:lnTo>
                  <a:lnTo>
                    <a:pt x="19" y="107"/>
                  </a:lnTo>
                  <a:lnTo>
                    <a:pt x="19" y="108"/>
                  </a:lnTo>
                  <a:lnTo>
                    <a:pt x="19" y="110"/>
                  </a:lnTo>
                  <a:lnTo>
                    <a:pt x="19" y="110"/>
                  </a:lnTo>
                  <a:lnTo>
                    <a:pt x="19" y="110"/>
                  </a:lnTo>
                  <a:lnTo>
                    <a:pt x="19" y="111"/>
                  </a:lnTo>
                  <a:lnTo>
                    <a:pt x="20" y="111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20" y="113"/>
                  </a:lnTo>
                  <a:lnTo>
                    <a:pt x="20" y="113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3"/>
                  </a:lnTo>
                  <a:lnTo>
                    <a:pt x="23" y="113"/>
                  </a:lnTo>
                  <a:lnTo>
                    <a:pt x="24" y="113"/>
                  </a:lnTo>
                  <a:lnTo>
                    <a:pt x="24" y="112"/>
                  </a:lnTo>
                  <a:lnTo>
                    <a:pt x="24" y="112"/>
                  </a:lnTo>
                  <a:lnTo>
                    <a:pt x="24" y="112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4" y="110"/>
                  </a:lnTo>
                  <a:lnTo>
                    <a:pt x="25" y="109"/>
                  </a:lnTo>
                  <a:lnTo>
                    <a:pt x="25" y="108"/>
                  </a:lnTo>
                  <a:lnTo>
                    <a:pt x="25" y="108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6" y="101"/>
                  </a:lnTo>
                  <a:lnTo>
                    <a:pt x="26" y="100"/>
                  </a:lnTo>
                  <a:lnTo>
                    <a:pt x="26" y="100"/>
                  </a:lnTo>
                  <a:lnTo>
                    <a:pt x="27" y="98"/>
                  </a:lnTo>
                  <a:lnTo>
                    <a:pt x="27" y="96"/>
                  </a:lnTo>
                  <a:lnTo>
                    <a:pt x="27" y="90"/>
                  </a:lnTo>
                  <a:lnTo>
                    <a:pt x="29" y="78"/>
                  </a:lnTo>
                  <a:lnTo>
                    <a:pt x="29" y="78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1"/>
                  </a:lnTo>
                  <a:lnTo>
                    <a:pt x="30" y="64"/>
                  </a:lnTo>
                  <a:lnTo>
                    <a:pt x="32" y="49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2" y="46"/>
                  </a:lnTo>
                  <a:lnTo>
                    <a:pt x="33" y="42"/>
                  </a:lnTo>
                  <a:lnTo>
                    <a:pt x="33" y="35"/>
                  </a:lnTo>
                  <a:lnTo>
                    <a:pt x="33" y="34"/>
                  </a:lnTo>
                  <a:lnTo>
                    <a:pt x="33" y="33"/>
                  </a:lnTo>
                  <a:lnTo>
                    <a:pt x="34" y="32"/>
                  </a:lnTo>
                  <a:lnTo>
                    <a:pt x="34" y="28"/>
                  </a:lnTo>
                  <a:lnTo>
                    <a:pt x="35" y="22"/>
                  </a:lnTo>
                  <a:lnTo>
                    <a:pt x="35" y="21"/>
                  </a:lnTo>
                  <a:lnTo>
                    <a:pt x="35" y="21"/>
                  </a:lnTo>
                  <a:lnTo>
                    <a:pt x="35" y="19"/>
                  </a:lnTo>
                  <a:lnTo>
                    <a:pt x="35" y="17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36" y="14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1"/>
                  </a:lnTo>
                  <a:lnTo>
                    <a:pt x="37" y="10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6"/>
                  </a:lnTo>
                  <a:lnTo>
                    <a:pt x="38" y="5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9" y="2"/>
                  </a:lnTo>
                  <a:lnTo>
                    <a:pt x="39" y="2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3"/>
                  </a:lnTo>
                  <a:lnTo>
                    <a:pt x="42" y="3"/>
                  </a:lnTo>
                  <a:lnTo>
                    <a:pt x="42" y="4"/>
                  </a:lnTo>
                  <a:lnTo>
                    <a:pt x="42" y="4"/>
                  </a:lnTo>
                  <a:lnTo>
                    <a:pt x="43" y="4"/>
                  </a:lnTo>
                  <a:lnTo>
                    <a:pt x="43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7"/>
                  </a:lnTo>
                  <a:lnTo>
                    <a:pt x="43" y="9"/>
                  </a:lnTo>
                  <a:lnTo>
                    <a:pt x="43" y="10"/>
                  </a:lnTo>
                  <a:lnTo>
                    <a:pt x="44" y="10"/>
                  </a:lnTo>
                  <a:lnTo>
                    <a:pt x="44" y="11"/>
                  </a:lnTo>
                  <a:lnTo>
                    <a:pt x="44" y="14"/>
                  </a:lnTo>
                  <a:lnTo>
                    <a:pt x="45" y="19"/>
                  </a:lnTo>
                  <a:lnTo>
                    <a:pt x="45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6" y="25"/>
                  </a:lnTo>
                  <a:lnTo>
                    <a:pt x="47" y="31"/>
                  </a:lnTo>
                  <a:lnTo>
                    <a:pt x="47" y="32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8"/>
                  </a:lnTo>
                  <a:lnTo>
                    <a:pt x="48" y="44"/>
                  </a:lnTo>
                  <a:lnTo>
                    <a:pt x="49" y="59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62"/>
                  </a:lnTo>
                  <a:lnTo>
                    <a:pt x="50" y="66"/>
                  </a:lnTo>
                  <a:lnTo>
                    <a:pt x="51" y="73"/>
                  </a:lnTo>
                  <a:lnTo>
                    <a:pt x="52" y="86"/>
                  </a:lnTo>
                  <a:lnTo>
                    <a:pt x="52" y="86"/>
                  </a:lnTo>
                  <a:lnTo>
                    <a:pt x="52" y="87"/>
                  </a:lnTo>
                  <a:lnTo>
                    <a:pt x="53" y="89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3"/>
                  </a:lnTo>
                  <a:lnTo>
                    <a:pt x="53" y="94"/>
                  </a:lnTo>
                  <a:lnTo>
                    <a:pt x="53" y="97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4" y="100"/>
                  </a:lnTo>
                  <a:lnTo>
                    <a:pt x="54" y="102"/>
                  </a:lnTo>
                  <a:lnTo>
                    <a:pt x="54" y="102"/>
                  </a:lnTo>
                  <a:lnTo>
                    <a:pt x="54" y="103"/>
                  </a:lnTo>
                  <a:lnTo>
                    <a:pt x="55" y="104"/>
                  </a:lnTo>
                  <a:lnTo>
                    <a:pt x="55" y="106"/>
                  </a:lnTo>
                  <a:lnTo>
                    <a:pt x="55" y="106"/>
                  </a:lnTo>
                  <a:lnTo>
                    <a:pt x="55" y="107"/>
                  </a:lnTo>
                  <a:lnTo>
                    <a:pt x="55" y="108"/>
                  </a:lnTo>
                  <a:lnTo>
                    <a:pt x="55" y="108"/>
                  </a:lnTo>
                  <a:lnTo>
                    <a:pt x="55" y="109"/>
                  </a:lnTo>
                  <a:lnTo>
                    <a:pt x="56" y="110"/>
                  </a:lnTo>
                  <a:lnTo>
                    <a:pt x="56" y="110"/>
                  </a:lnTo>
                  <a:lnTo>
                    <a:pt x="56" y="110"/>
                  </a:lnTo>
                  <a:lnTo>
                    <a:pt x="56" y="111"/>
                  </a:lnTo>
                  <a:lnTo>
                    <a:pt x="56" y="112"/>
                  </a:lnTo>
                  <a:lnTo>
                    <a:pt x="56" y="112"/>
                  </a:lnTo>
                  <a:lnTo>
                    <a:pt x="57" y="113"/>
                  </a:lnTo>
                  <a:lnTo>
                    <a:pt x="57" y="113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5"/>
                  </a:lnTo>
                  <a:lnTo>
                    <a:pt x="58" y="116"/>
                  </a:lnTo>
                  <a:lnTo>
                    <a:pt x="58" y="116"/>
                  </a:lnTo>
                  <a:lnTo>
                    <a:pt x="58" y="116"/>
                  </a:lnTo>
                  <a:lnTo>
                    <a:pt x="58" y="116"/>
                  </a:lnTo>
                  <a:lnTo>
                    <a:pt x="58" y="116"/>
                  </a:lnTo>
                  <a:lnTo>
                    <a:pt x="58" y="116"/>
                  </a:lnTo>
                  <a:lnTo>
                    <a:pt x="59" y="116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60" y="114"/>
                  </a:lnTo>
                  <a:lnTo>
                    <a:pt x="60" y="114"/>
                  </a:lnTo>
                  <a:lnTo>
                    <a:pt x="60" y="114"/>
                  </a:lnTo>
                  <a:lnTo>
                    <a:pt x="60" y="113"/>
                  </a:lnTo>
                  <a:lnTo>
                    <a:pt x="60" y="113"/>
                  </a:lnTo>
                  <a:lnTo>
                    <a:pt x="60" y="112"/>
                  </a:lnTo>
                  <a:lnTo>
                    <a:pt x="60" y="112"/>
                  </a:lnTo>
                  <a:lnTo>
                    <a:pt x="60" y="112"/>
                  </a:lnTo>
                  <a:lnTo>
                    <a:pt x="61" y="111"/>
                  </a:lnTo>
                  <a:lnTo>
                    <a:pt x="61" y="110"/>
                  </a:lnTo>
                  <a:lnTo>
                    <a:pt x="61" y="110"/>
                  </a:lnTo>
                  <a:lnTo>
                    <a:pt x="61" y="110"/>
                  </a:lnTo>
                  <a:lnTo>
                    <a:pt x="61" y="109"/>
                  </a:lnTo>
                  <a:lnTo>
                    <a:pt x="61" y="107"/>
                  </a:lnTo>
                  <a:lnTo>
                    <a:pt x="61" y="106"/>
                  </a:lnTo>
                  <a:lnTo>
                    <a:pt x="62" y="106"/>
                  </a:lnTo>
                  <a:lnTo>
                    <a:pt x="62" y="105"/>
                  </a:lnTo>
                  <a:lnTo>
                    <a:pt x="62" y="102"/>
                  </a:lnTo>
                  <a:lnTo>
                    <a:pt x="62" y="102"/>
                  </a:lnTo>
                  <a:lnTo>
                    <a:pt x="62" y="101"/>
                  </a:lnTo>
                  <a:lnTo>
                    <a:pt x="63" y="100"/>
                  </a:lnTo>
                  <a:lnTo>
                    <a:pt x="63" y="97"/>
                  </a:lnTo>
                  <a:lnTo>
                    <a:pt x="64" y="91"/>
                  </a:lnTo>
                  <a:lnTo>
                    <a:pt x="64" y="91"/>
                  </a:lnTo>
                  <a:lnTo>
                    <a:pt x="64" y="90"/>
                  </a:lnTo>
                  <a:lnTo>
                    <a:pt x="64" y="88"/>
                  </a:lnTo>
                  <a:lnTo>
                    <a:pt x="64" y="85"/>
                  </a:lnTo>
                  <a:lnTo>
                    <a:pt x="65" y="79"/>
                  </a:lnTo>
                  <a:lnTo>
                    <a:pt x="67" y="65"/>
                  </a:lnTo>
                  <a:lnTo>
                    <a:pt x="67" y="64"/>
                  </a:lnTo>
                  <a:lnTo>
                    <a:pt x="67" y="63"/>
                  </a:lnTo>
                  <a:lnTo>
                    <a:pt x="67" y="62"/>
                  </a:lnTo>
                  <a:lnTo>
                    <a:pt x="67" y="58"/>
                  </a:lnTo>
                  <a:lnTo>
                    <a:pt x="68" y="51"/>
                  </a:lnTo>
                  <a:lnTo>
                    <a:pt x="69" y="37"/>
                  </a:lnTo>
                  <a:lnTo>
                    <a:pt x="69" y="36"/>
                  </a:lnTo>
                  <a:lnTo>
                    <a:pt x="69" y="35"/>
                  </a:lnTo>
                  <a:lnTo>
                    <a:pt x="70" y="34"/>
                  </a:lnTo>
                  <a:lnTo>
                    <a:pt x="70" y="30"/>
                  </a:lnTo>
                  <a:lnTo>
                    <a:pt x="71" y="24"/>
                  </a:lnTo>
                  <a:lnTo>
                    <a:pt x="71" y="23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72" y="18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3" y="11"/>
                  </a:lnTo>
                  <a:lnTo>
                    <a:pt x="73" y="10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3" y="7"/>
                  </a:lnTo>
                  <a:lnTo>
                    <a:pt x="73" y="6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4" y="3"/>
                  </a:lnTo>
                  <a:lnTo>
                    <a:pt x="74" y="3"/>
                  </a:lnTo>
                  <a:lnTo>
                    <a:pt x="74" y="2"/>
                  </a:lnTo>
                  <a:lnTo>
                    <a:pt x="75" y="2"/>
                  </a:lnTo>
                  <a:lnTo>
                    <a:pt x="75" y="2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5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7" y="1"/>
                  </a:lnTo>
                  <a:lnTo>
                    <a:pt x="77" y="1"/>
                  </a:lnTo>
                  <a:lnTo>
                    <a:pt x="77" y="1"/>
                  </a:lnTo>
                  <a:lnTo>
                    <a:pt x="78" y="1"/>
                  </a:lnTo>
                  <a:lnTo>
                    <a:pt x="78" y="2"/>
                  </a:lnTo>
                  <a:lnTo>
                    <a:pt x="78" y="2"/>
                  </a:lnTo>
                  <a:lnTo>
                    <a:pt x="78" y="2"/>
                  </a:lnTo>
                  <a:lnTo>
                    <a:pt x="78" y="3"/>
                  </a:lnTo>
                  <a:lnTo>
                    <a:pt x="78" y="3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79" y="4"/>
                  </a:lnTo>
                  <a:lnTo>
                    <a:pt x="79" y="5"/>
                  </a:lnTo>
                  <a:lnTo>
                    <a:pt x="79" y="7"/>
                  </a:lnTo>
                  <a:lnTo>
                    <a:pt x="79" y="8"/>
                  </a:lnTo>
                  <a:lnTo>
                    <a:pt x="79" y="8"/>
                  </a:lnTo>
                  <a:lnTo>
                    <a:pt x="80" y="9"/>
                  </a:lnTo>
                  <a:lnTo>
                    <a:pt x="80" y="11"/>
                  </a:lnTo>
                  <a:lnTo>
                    <a:pt x="80" y="12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1" y="16"/>
                  </a:lnTo>
                  <a:lnTo>
                    <a:pt x="82" y="22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8"/>
                  </a:lnTo>
                  <a:lnTo>
                    <a:pt x="83" y="34"/>
                  </a:lnTo>
                  <a:lnTo>
                    <a:pt x="84" y="48"/>
                  </a:lnTo>
                  <a:lnTo>
                    <a:pt x="84" y="49"/>
                  </a:lnTo>
                  <a:lnTo>
                    <a:pt x="84" y="50"/>
                  </a:lnTo>
                  <a:lnTo>
                    <a:pt x="85" y="51"/>
                  </a:lnTo>
                  <a:lnTo>
                    <a:pt x="85" y="55"/>
                  </a:lnTo>
                  <a:lnTo>
                    <a:pt x="86" y="62"/>
                  </a:lnTo>
                  <a:lnTo>
                    <a:pt x="87" y="76"/>
                  </a:lnTo>
                  <a:lnTo>
                    <a:pt x="87" y="77"/>
                  </a:lnTo>
                  <a:lnTo>
                    <a:pt x="87" y="78"/>
                  </a:lnTo>
                  <a:lnTo>
                    <a:pt x="87" y="80"/>
                  </a:lnTo>
                  <a:lnTo>
                    <a:pt x="88" y="83"/>
                  </a:lnTo>
                  <a:lnTo>
                    <a:pt x="88" y="90"/>
                  </a:lnTo>
                  <a:lnTo>
                    <a:pt x="89" y="90"/>
                  </a:lnTo>
                  <a:lnTo>
                    <a:pt x="89" y="91"/>
                  </a:lnTo>
                  <a:lnTo>
                    <a:pt x="89" y="93"/>
                  </a:lnTo>
                  <a:lnTo>
                    <a:pt x="89" y="96"/>
                  </a:lnTo>
                  <a:lnTo>
                    <a:pt x="90" y="101"/>
                  </a:lnTo>
                  <a:lnTo>
                    <a:pt x="90" y="102"/>
                  </a:lnTo>
                  <a:lnTo>
                    <a:pt x="90" y="103"/>
                  </a:lnTo>
                  <a:lnTo>
                    <a:pt x="90" y="104"/>
                  </a:lnTo>
                  <a:lnTo>
                    <a:pt x="91" y="106"/>
                  </a:lnTo>
                  <a:lnTo>
                    <a:pt x="91" y="106"/>
                  </a:lnTo>
                  <a:lnTo>
                    <a:pt x="91" y="107"/>
                  </a:lnTo>
                  <a:lnTo>
                    <a:pt x="91" y="108"/>
                  </a:lnTo>
                  <a:lnTo>
                    <a:pt x="92" y="110"/>
                  </a:lnTo>
                  <a:lnTo>
                    <a:pt x="92" y="110"/>
                  </a:lnTo>
                  <a:lnTo>
                    <a:pt x="92" y="111"/>
                  </a:lnTo>
                  <a:lnTo>
                    <a:pt x="92" y="111"/>
                  </a:lnTo>
                  <a:lnTo>
                    <a:pt x="92" y="112"/>
                  </a:lnTo>
                  <a:lnTo>
                    <a:pt x="92" y="112"/>
                  </a:lnTo>
                  <a:lnTo>
                    <a:pt x="92" y="113"/>
                  </a:lnTo>
                  <a:lnTo>
                    <a:pt x="92" y="113"/>
                  </a:lnTo>
                  <a:lnTo>
                    <a:pt x="92" y="113"/>
                  </a:lnTo>
                  <a:lnTo>
                    <a:pt x="93" y="114"/>
                  </a:lnTo>
                  <a:lnTo>
                    <a:pt x="93" y="114"/>
                  </a:lnTo>
                  <a:lnTo>
                    <a:pt x="93" y="114"/>
                  </a:lnTo>
                  <a:lnTo>
                    <a:pt x="93" y="114"/>
                  </a:lnTo>
                  <a:lnTo>
                    <a:pt x="93" y="114"/>
                  </a:lnTo>
                  <a:lnTo>
                    <a:pt x="93" y="115"/>
                  </a:lnTo>
                  <a:lnTo>
                    <a:pt x="93" y="115"/>
                  </a:lnTo>
                  <a:lnTo>
                    <a:pt x="93" y="115"/>
                  </a:lnTo>
                  <a:lnTo>
                    <a:pt x="93" y="115"/>
                  </a:lnTo>
                  <a:lnTo>
                    <a:pt x="93" y="115"/>
                  </a:lnTo>
                  <a:lnTo>
                    <a:pt x="94" y="115"/>
                  </a:lnTo>
                  <a:lnTo>
                    <a:pt x="94" y="115"/>
                  </a:lnTo>
                  <a:lnTo>
                    <a:pt x="94" y="115"/>
                  </a:lnTo>
                  <a:lnTo>
                    <a:pt x="94" y="116"/>
                  </a:lnTo>
                  <a:lnTo>
                    <a:pt x="94" y="116"/>
                  </a:lnTo>
                  <a:lnTo>
                    <a:pt x="94" y="116"/>
                  </a:lnTo>
                  <a:lnTo>
                    <a:pt x="94" y="116"/>
                  </a:lnTo>
                  <a:lnTo>
                    <a:pt x="94" y="116"/>
                  </a:lnTo>
                  <a:lnTo>
                    <a:pt x="94" y="116"/>
                  </a:lnTo>
                  <a:lnTo>
                    <a:pt x="94" y="116"/>
                  </a:lnTo>
                  <a:lnTo>
                    <a:pt x="94" y="116"/>
                  </a:lnTo>
                  <a:lnTo>
                    <a:pt x="94" y="115"/>
                  </a:lnTo>
                  <a:lnTo>
                    <a:pt x="95" y="115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8" name="Freeform 74"/>
            <p:cNvSpPr>
              <a:spLocks/>
            </p:cNvSpPr>
            <p:nvPr/>
          </p:nvSpPr>
          <p:spPr bwMode="auto">
            <a:xfrm>
              <a:off x="3780" y="2186"/>
              <a:ext cx="100" cy="116"/>
            </a:xfrm>
            <a:custGeom>
              <a:avLst/>
              <a:gdLst/>
              <a:ahLst/>
              <a:cxnLst>
                <a:cxn ang="0">
                  <a:pos x="0" y="114"/>
                </a:cxn>
                <a:cxn ang="0">
                  <a:pos x="1" y="112"/>
                </a:cxn>
                <a:cxn ang="0">
                  <a:pos x="2" y="106"/>
                </a:cxn>
                <a:cxn ang="0">
                  <a:pos x="4" y="94"/>
                </a:cxn>
                <a:cxn ang="0">
                  <a:pos x="8" y="58"/>
                </a:cxn>
                <a:cxn ang="0">
                  <a:pos x="11" y="28"/>
                </a:cxn>
                <a:cxn ang="0">
                  <a:pos x="13" y="11"/>
                </a:cxn>
                <a:cxn ang="0">
                  <a:pos x="14" y="5"/>
                </a:cxn>
                <a:cxn ang="0">
                  <a:pos x="15" y="1"/>
                </a:cxn>
                <a:cxn ang="0">
                  <a:pos x="16" y="0"/>
                </a:cxn>
                <a:cxn ang="0">
                  <a:pos x="17" y="0"/>
                </a:cxn>
                <a:cxn ang="0">
                  <a:pos x="17" y="0"/>
                </a:cxn>
                <a:cxn ang="0">
                  <a:pos x="18" y="2"/>
                </a:cxn>
                <a:cxn ang="0">
                  <a:pos x="19" y="6"/>
                </a:cxn>
                <a:cxn ang="0">
                  <a:pos x="21" y="15"/>
                </a:cxn>
                <a:cxn ang="0">
                  <a:pos x="24" y="43"/>
                </a:cxn>
                <a:cxn ang="0">
                  <a:pos x="28" y="80"/>
                </a:cxn>
                <a:cxn ang="0">
                  <a:pos x="30" y="100"/>
                </a:cxn>
                <a:cxn ang="0">
                  <a:pos x="31" y="109"/>
                </a:cxn>
                <a:cxn ang="0">
                  <a:pos x="33" y="113"/>
                </a:cxn>
                <a:cxn ang="0">
                  <a:pos x="33" y="115"/>
                </a:cxn>
                <a:cxn ang="0">
                  <a:pos x="34" y="116"/>
                </a:cxn>
                <a:cxn ang="0">
                  <a:pos x="35" y="115"/>
                </a:cxn>
                <a:cxn ang="0">
                  <a:pos x="35" y="114"/>
                </a:cxn>
                <a:cxn ang="0">
                  <a:pos x="36" y="111"/>
                </a:cxn>
                <a:cxn ang="0">
                  <a:pos x="38" y="99"/>
                </a:cxn>
                <a:cxn ang="0">
                  <a:pos x="42" y="70"/>
                </a:cxn>
                <a:cxn ang="0">
                  <a:pos x="45" y="34"/>
                </a:cxn>
                <a:cxn ang="0">
                  <a:pos x="48" y="15"/>
                </a:cxn>
                <a:cxn ang="0">
                  <a:pos x="49" y="6"/>
                </a:cxn>
                <a:cxn ang="0">
                  <a:pos x="50" y="2"/>
                </a:cxn>
                <a:cxn ang="0">
                  <a:pos x="51" y="0"/>
                </a:cxn>
                <a:cxn ang="0">
                  <a:pos x="52" y="0"/>
                </a:cxn>
                <a:cxn ang="0">
                  <a:pos x="52" y="0"/>
                </a:cxn>
                <a:cxn ang="0">
                  <a:pos x="53" y="2"/>
                </a:cxn>
                <a:cxn ang="0">
                  <a:pos x="54" y="6"/>
                </a:cxn>
                <a:cxn ang="0">
                  <a:pos x="56" y="20"/>
                </a:cxn>
                <a:cxn ang="0">
                  <a:pos x="59" y="50"/>
                </a:cxn>
                <a:cxn ang="0">
                  <a:pos x="63" y="86"/>
                </a:cxn>
                <a:cxn ang="0">
                  <a:pos x="65" y="104"/>
                </a:cxn>
                <a:cxn ang="0">
                  <a:pos x="67" y="111"/>
                </a:cxn>
                <a:cxn ang="0">
                  <a:pos x="67" y="114"/>
                </a:cxn>
                <a:cxn ang="0">
                  <a:pos x="68" y="115"/>
                </a:cxn>
                <a:cxn ang="0">
                  <a:pos x="69" y="116"/>
                </a:cxn>
                <a:cxn ang="0">
                  <a:pos x="70" y="115"/>
                </a:cxn>
                <a:cxn ang="0">
                  <a:pos x="71" y="112"/>
                </a:cxn>
                <a:cxn ang="0">
                  <a:pos x="72" y="105"/>
                </a:cxn>
                <a:cxn ang="0">
                  <a:pos x="74" y="90"/>
                </a:cxn>
                <a:cxn ang="0">
                  <a:pos x="77" y="56"/>
                </a:cxn>
                <a:cxn ang="0">
                  <a:pos x="81" y="20"/>
                </a:cxn>
                <a:cxn ang="0">
                  <a:pos x="83" y="8"/>
                </a:cxn>
                <a:cxn ang="0">
                  <a:pos x="84" y="3"/>
                </a:cxn>
                <a:cxn ang="0">
                  <a:pos x="85" y="1"/>
                </a:cxn>
                <a:cxn ang="0">
                  <a:pos x="85" y="0"/>
                </a:cxn>
                <a:cxn ang="0">
                  <a:pos x="86" y="0"/>
                </a:cxn>
                <a:cxn ang="0">
                  <a:pos x="87" y="1"/>
                </a:cxn>
                <a:cxn ang="0">
                  <a:pos x="88" y="4"/>
                </a:cxn>
                <a:cxn ang="0">
                  <a:pos x="89" y="11"/>
                </a:cxn>
                <a:cxn ang="0">
                  <a:pos x="91" y="28"/>
                </a:cxn>
                <a:cxn ang="0">
                  <a:pos x="94" y="62"/>
                </a:cxn>
                <a:cxn ang="0">
                  <a:pos x="98" y="92"/>
                </a:cxn>
                <a:cxn ang="0">
                  <a:pos x="99" y="104"/>
                </a:cxn>
              </a:cxnLst>
              <a:rect l="0" t="0" r="r" b="b"/>
              <a:pathLst>
                <a:path w="100" h="116">
                  <a:moveTo>
                    <a:pt x="0" y="115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1" y="114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2"/>
                  </a:lnTo>
                  <a:lnTo>
                    <a:pt x="1" y="112"/>
                  </a:lnTo>
                  <a:lnTo>
                    <a:pt x="1" y="111"/>
                  </a:lnTo>
                  <a:lnTo>
                    <a:pt x="1" y="111"/>
                  </a:lnTo>
                  <a:lnTo>
                    <a:pt x="1" y="111"/>
                  </a:lnTo>
                  <a:lnTo>
                    <a:pt x="2" y="110"/>
                  </a:lnTo>
                  <a:lnTo>
                    <a:pt x="2" y="110"/>
                  </a:lnTo>
                  <a:lnTo>
                    <a:pt x="2" y="109"/>
                  </a:lnTo>
                  <a:lnTo>
                    <a:pt x="2" y="108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3" y="105"/>
                  </a:lnTo>
                  <a:lnTo>
                    <a:pt x="3" y="104"/>
                  </a:lnTo>
                  <a:lnTo>
                    <a:pt x="3" y="102"/>
                  </a:lnTo>
                  <a:lnTo>
                    <a:pt x="4" y="97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4"/>
                  </a:lnTo>
                  <a:lnTo>
                    <a:pt x="4" y="92"/>
                  </a:lnTo>
                  <a:lnTo>
                    <a:pt x="5" y="86"/>
                  </a:lnTo>
                  <a:lnTo>
                    <a:pt x="7" y="72"/>
                  </a:lnTo>
                  <a:lnTo>
                    <a:pt x="7" y="72"/>
                  </a:lnTo>
                  <a:lnTo>
                    <a:pt x="7" y="71"/>
                  </a:lnTo>
                  <a:lnTo>
                    <a:pt x="7" y="69"/>
                  </a:lnTo>
                  <a:lnTo>
                    <a:pt x="7" y="65"/>
                  </a:lnTo>
                  <a:lnTo>
                    <a:pt x="8" y="58"/>
                  </a:lnTo>
                  <a:lnTo>
                    <a:pt x="9" y="44"/>
                  </a:lnTo>
                  <a:lnTo>
                    <a:pt x="9" y="43"/>
                  </a:lnTo>
                  <a:lnTo>
                    <a:pt x="9" y="42"/>
                  </a:lnTo>
                  <a:lnTo>
                    <a:pt x="10" y="40"/>
                  </a:lnTo>
                  <a:lnTo>
                    <a:pt x="10" y="37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3"/>
                  </a:lnTo>
                  <a:lnTo>
                    <a:pt x="12" y="17"/>
                  </a:lnTo>
                  <a:lnTo>
                    <a:pt x="12" y="16"/>
                  </a:lnTo>
                  <a:lnTo>
                    <a:pt x="12" y="16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8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6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8" y="1"/>
                  </a:lnTo>
                  <a:lnTo>
                    <a:pt x="18" y="1"/>
                  </a:lnTo>
                  <a:lnTo>
                    <a:pt x="18" y="1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19" y="4"/>
                  </a:lnTo>
                  <a:lnTo>
                    <a:pt x="19" y="4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21" y="12"/>
                  </a:lnTo>
                  <a:lnTo>
                    <a:pt x="21" y="15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8"/>
                  </a:lnTo>
                  <a:lnTo>
                    <a:pt x="22" y="20"/>
                  </a:lnTo>
                  <a:lnTo>
                    <a:pt x="22" y="27"/>
                  </a:lnTo>
                  <a:lnTo>
                    <a:pt x="24" y="41"/>
                  </a:lnTo>
                  <a:lnTo>
                    <a:pt x="24" y="42"/>
                  </a:lnTo>
                  <a:lnTo>
                    <a:pt x="24" y="43"/>
                  </a:lnTo>
                  <a:lnTo>
                    <a:pt x="24" y="45"/>
                  </a:lnTo>
                  <a:lnTo>
                    <a:pt x="25" y="49"/>
                  </a:lnTo>
                  <a:lnTo>
                    <a:pt x="25" y="57"/>
                  </a:lnTo>
                  <a:lnTo>
                    <a:pt x="27" y="72"/>
                  </a:lnTo>
                  <a:lnTo>
                    <a:pt x="27" y="73"/>
                  </a:lnTo>
                  <a:lnTo>
                    <a:pt x="27" y="74"/>
                  </a:lnTo>
                  <a:lnTo>
                    <a:pt x="27" y="76"/>
                  </a:lnTo>
                  <a:lnTo>
                    <a:pt x="28" y="80"/>
                  </a:lnTo>
                  <a:lnTo>
                    <a:pt x="28" y="87"/>
                  </a:lnTo>
                  <a:lnTo>
                    <a:pt x="29" y="88"/>
                  </a:lnTo>
                  <a:lnTo>
                    <a:pt x="29" y="88"/>
                  </a:lnTo>
                  <a:lnTo>
                    <a:pt x="29" y="90"/>
                  </a:lnTo>
                  <a:lnTo>
                    <a:pt x="29" y="93"/>
                  </a:lnTo>
                  <a:lnTo>
                    <a:pt x="30" y="99"/>
                  </a:lnTo>
                  <a:lnTo>
                    <a:pt x="30" y="100"/>
                  </a:lnTo>
                  <a:lnTo>
                    <a:pt x="30" y="100"/>
                  </a:lnTo>
                  <a:lnTo>
                    <a:pt x="30" y="102"/>
                  </a:lnTo>
                  <a:lnTo>
                    <a:pt x="31" y="104"/>
                  </a:lnTo>
                  <a:lnTo>
                    <a:pt x="31" y="105"/>
                  </a:lnTo>
                  <a:lnTo>
                    <a:pt x="31" y="105"/>
                  </a:lnTo>
                  <a:lnTo>
                    <a:pt x="31" y="106"/>
                  </a:lnTo>
                  <a:lnTo>
                    <a:pt x="31" y="108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32" y="110"/>
                  </a:lnTo>
                  <a:lnTo>
                    <a:pt x="32" y="110"/>
                  </a:lnTo>
                  <a:lnTo>
                    <a:pt x="32" y="111"/>
                  </a:lnTo>
                  <a:lnTo>
                    <a:pt x="32" y="112"/>
                  </a:lnTo>
                  <a:lnTo>
                    <a:pt x="32" y="112"/>
                  </a:lnTo>
                  <a:lnTo>
                    <a:pt x="32" y="112"/>
                  </a:lnTo>
                  <a:lnTo>
                    <a:pt x="33" y="113"/>
                  </a:lnTo>
                  <a:lnTo>
                    <a:pt x="33" y="113"/>
                  </a:lnTo>
                  <a:lnTo>
                    <a:pt x="33" y="113"/>
                  </a:lnTo>
                  <a:lnTo>
                    <a:pt x="33" y="114"/>
                  </a:lnTo>
                  <a:lnTo>
                    <a:pt x="33" y="114"/>
                  </a:lnTo>
                  <a:lnTo>
                    <a:pt x="33" y="114"/>
                  </a:lnTo>
                  <a:lnTo>
                    <a:pt x="33" y="114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6" y="114"/>
                  </a:lnTo>
                  <a:lnTo>
                    <a:pt x="36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6" y="112"/>
                  </a:lnTo>
                  <a:lnTo>
                    <a:pt x="36" y="112"/>
                  </a:lnTo>
                  <a:lnTo>
                    <a:pt x="36" y="111"/>
                  </a:lnTo>
                  <a:lnTo>
                    <a:pt x="36" y="111"/>
                  </a:lnTo>
                  <a:lnTo>
                    <a:pt x="37" y="110"/>
                  </a:lnTo>
                  <a:lnTo>
                    <a:pt x="37" y="110"/>
                  </a:lnTo>
                  <a:lnTo>
                    <a:pt x="37" y="108"/>
                  </a:lnTo>
                  <a:lnTo>
                    <a:pt x="37" y="108"/>
                  </a:lnTo>
                  <a:lnTo>
                    <a:pt x="37" y="107"/>
                  </a:lnTo>
                  <a:lnTo>
                    <a:pt x="37" y="106"/>
                  </a:lnTo>
                  <a:lnTo>
                    <a:pt x="38" y="104"/>
                  </a:lnTo>
                  <a:lnTo>
                    <a:pt x="38" y="99"/>
                  </a:lnTo>
                  <a:lnTo>
                    <a:pt x="39" y="99"/>
                  </a:lnTo>
                  <a:lnTo>
                    <a:pt x="39" y="98"/>
                  </a:lnTo>
                  <a:lnTo>
                    <a:pt x="39" y="96"/>
                  </a:lnTo>
                  <a:lnTo>
                    <a:pt x="39" y="93"/>
                  </a:lnTo>
                  <a:lnTo>
                    <a:pt x="40" y="87"/>
                  </a:lnTo>
                  <a:lnTo>
                    <a:pt x="41" y="72"/>
                  </a:lnTo>
                  <a:lnTo>
                    <a:pt x="41" y="71"/>
                  </a:lnTo>
                  <a:lnTo>
                    <a:pt x="42" y="70"/>
                  </a:lnTo>
                  <a:lnTo>
                    <a:pt x="42" y="68"/>
                  </a:lnTo>
                  <a:lnTo>
                    <a:pt x="42" y="64"/>
                  </a:lnTo>
                  <a:lnTo>
                    <a:pt x="43" y="57"/>
                  </a:lnTo>
                  <a:lnTo>
                    <a:pt x="44" y="41"/>
                  </a:lnTo>
                  <a:lnTo>
                    <a:pt x="45" y="40"/>
                  </a:lnTo>
                  <a:lnTo>
                    <a:pt x="45" y="39"/>
                  </a:lnTo>
                  <a:lnTo>
                    <a:pt x="45" y="38"/>
                  </a:lnTo>
                  <a:lnTo>
                    <a:pt x="45" y="34"/>
                  </a:lnTo>
                  <a:lnTo>
                    <a:pt x="46" y="28"/>
                  </a:lnTo>
                  <a:lnTo>
                    <a:pt x="46" y="27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7" y="21"/>
                  </a:lnTo>
                  <a:lnTo>
                    <a:pt x="47" y="16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48" y="14"/>
                  </a:lnTo>
                  <a:lnTo>
                    <a:pt x="48" y="11"/>
                  </a:lnTo>
                  <a:lnTo>
                    <a:pt x="48" y="11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49" y="7"/>
                  </a:lnTo>
                  <a:lnTo>
                    <a:pt x="49" y="7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0" y="3"/>
                  </a:lnTo>
                  <a:lnTo>
                    <a:pt x="50" y="3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3" y="1"/>
                  </a:lnTo>
                  <a:lnTo>
                    <a:pt x="53" y="1"/>
                  </a:lnTo>
                  <a:lnTo>
                    <a:pt x="53" y="1"/>
                  </a:lnTo>
                  <a:lnTo>
                    <a:pt x="53" y="1"/>
                  </a:lnTo>
                  <a:lnTo>
                    <a:pt x="53" y="2"/>
                  </a:lnTo>
                  <a:lnTo>
                    <a:pt x="53" y="2"/>
                  </a:lnTo>
                  <a:lnTo>
                    <a:pt x="53" y="2"/>
                  </a:lnTo>
                  <a:lnTo>
                    <a:pt x="53" y="3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54" y="5"/>
                  </a:lnTo>
                  <a:lnTo>
                    <a:pt x="54" y="6"/>
                  </a:lnTo>
                  <a:lnTo>
                    <a:pt x="54" y="6"/>
                  </a:lnTo>
                  <a:lnTo>
                    <a:pt x="54" y="7"/>
                  </a:lnTo>
                  <a:lnTo>
                    <a:pt x="55" y="9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55" y="11"/>
                  </a:lnTo>
                  <a:lnTo>
                    <a:pt x="56" y="14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1"/>
                  </a:lnTo>
                  <a:lnTo>
                    <a:pt x="57" y="23"/>
                  </a:lnTo>
                  <a:lnTo>
                    <a:pt x="57" y="26"/>
                  </a:lnTo>
                  <a:lnTo>
                    <a:pt x="58" y="33"/>
                  </a:lnTo>
                  <a:lnTo>
                    <a:pt x="59" y="48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60" y="52"/>
                  </a:lnTo>
                  <a:lnTo>
                    <a:pt x="60" y="56"/>
                  </a:lnTo>
                  <a:lnTo>
                    <a:pt x="61" y="64"/>
                  </a:lnTo>
                  <a:lnTo>
                    <a:pt x="62" y="79"/>
                  </a:lnTo>
                  <a:lnTo>
                    <a:pt x="62" y="80"/>
                  </a:lnTo>
                  <a:lnTo>
                    <a:pt x="62" y="81"/>
                  </a:lnTo>
                  <a:lnTo>
                    <a:pt x="63" y="82"/>
                  </a:lnTo>
                  <a:lnTo>
                    <a:pt x="63" y="86"/>
                  </a:lnTo>
                  <a:lnTo>
                    <a:pt x="64" y="92"/>
                  </a:lnTo>
                  <a:lnTo>
                    <a:pt x="64" y="93"/>
                  </a:lnTo>
                  <a:lnTo>
                    <a:pt x="64" y="94"/>
                  </a:lnTo>
                  <a:lnTo>
                    <a:pt x="64" y="95"/>
                  </a:lnTo>
                  <a:lnTo>
                    <a:pt x="64" y="98"/>
                  </a:lnTo>
                  <a:lnTo>
                    <a:pt x="65" y="103"/>
                  </a:lnTo>
                  <a:lnTo>
                    <a:pt x="65" y="103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7"/>
                  </a:lnTo>
                  <a:lnTo>
                    <a:pt x="66" y="108"/>
                  </a:lnTo>
                  <a:lnTo>
                    <a:pt x="66" y="108"/>
                  </a:lnTo>
                  <a:lnTo>
                    <a:pt x="66" y="109"/>
                  </a:lnTo>
                  <a:lnTo>
                    <a:pt x="66" y="110"/>
                  </a:lnTo>
                  <a:lnTo>
                    <a:pt x="66" y="111"/>
                  </a:lnTo>
                  <a:lnTo>
                    <a:pt x="67" y="111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3"/>
                  </a:lnTo>
                  <a:lnTo>
                    <a:pt x="67" y="113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3"/>
                  </a:lnTo>
                  <a:lnTo>
                    <a:pt x="70" y="113"/>
                  </a:lnTo>
                  <a:lnTo>
                    <a:pt x="70" y="112"/>
                  </a:lnTo>
                  <a:lnTo>
                    <a:pt x="71" y="112"/>
                  </a:lnTo>
                  <a:lnTo>
                    <a:pt x="71" y="111"/>
                  </a:lnTo>
                  <a:lnTo>
                    <a:pt x="71" y="111"/>
                  </a:lnTo>
                  <a:lnTo>
                    <a:pt x="71" y="110"/>
                  </a:lnTo>
                  <a:lnTo>
                    <a:pt x="71" y="110"/>
                  </a:lnTo>
                  <a:lnTo>
                    <a:pt x="72" y="108"/>
                  </a:lnTo>
                  <a:lnTo>
                    <a:pt x="72" y="107"/>
                  </a:lnTo>
                  <a:lnTo>
                    <a:pt x="72" y="106"/>
                  </a:lnTo>
                  <a:lnTo>
                    <a:pt x="72" y="105"/>
                  </a:lnTo>
                  <a:lnTo>
                    <a:pt x="72" y="103"/>
                  </a:lnTo>
                  <a:lnTo>
                    <a:pt x="72" y="102"/>
                  </a:lnTo>
                  <a:lnTo>
                    <a:pt x="72" y="102"/>
                  </a:lnTo>
                  <a:lnTo>
                    <a:pt x="73" y="100"/>
                  </a:lnTo>
                  <a:lnTo>
                    <a:pt x="73" y="98"/>
                  </a:lnTo>
                  <a:lnTo>
                    <a:pt x="74" y="91"/>
                  </a:lnTo>
                  <a:lnTo>
                    <a:pt x="74" y="91"/>
                  </a:lnTo>
                  <a:lnTo>
                    <a:pt x="74" y="90"/>
                  </a:lnTo>
                  <a:lnTo>
                    <a:pt x="74" y="88"/>
                  </a:lnTo>
                  <a:lnTo>
                    <a:pt x="74" y="85"/>
                  </a:lnTo>
                  <a:lnTo>
                    <a:pt x="75" y="78"/>
                  </a:lnTo>
                  <a:lnTo>
                    <a:pt x="77" y="63"/>
                  </a:lnTo>
                  <a:lnTo>
                    <a:pt x="77" y="62"/>
                  </a:lnTo>
                  <a:lnTo>
                    <a:pt x="77" y="62"/>
                  </a:lnTo>
                  <a:lnTo>
                    <a:pt x="77" y="60"/>
                  </a:lnTo>
                  <a:lnTo>
                    <a:pt x="77" y="56"/>
                  </a:lnTo>
                  <a:lnTo>
                    <a:pt x="78" y="48"/>
                  </a:lnTo>
                  <a:lnTo>
                    <a:pt x="80" y="34"/>
                  </a:lnTo>
                  <a:lnTo>
                    <a:pt x="80" y="33"/>
                  </a:lnTo>
                  <a:lnTo>
                    <a:pt x="80" y="32"/>
                  </a:lnTo>
                  <a:lnTo>
                    <a:pt x="80" y="30"/>
                  </a:lnTo>
                  <a:lnTo>
                    <a:pt x="80" y="27"/>
                  </a:lnTo>
                  <a:lnTo>
                    <a:pt x="81" y="21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1" y="18"/>
                  </a:lnTo>
                  <a:lnTo>
                    <a:pt x="82" y="16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3" y="9"/>
                  </a:lnTo>
                  <a:lnTo>
                    <a:pt x="83" y="8"/>
                  </a:lnTo>
                  <a:lnTo>
                    <a:pt x="83" y="8"/>
                  </a:lnTo>
                  <a:lnTo>
                    <a:pt x="83" y="7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3" y="5"/>
                  </a:lnTo>
                  <a:lnTo>
                    <a:pt x="84" y="4"/>
                  </a:lnTo>
                  <a:lnTo>
                    <a:pt x="84" y="3"/>
                  </a:lnTo>
                  <a:lnTo>
                    <a:pt x="84" y="3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4" y="1"/>
                  </a:lnTo>
                  <a:lnTo>
                    <a:pt x="84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7" y="0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1"/>
                  </a:lnTo>
                  <a:lnTo>
                    <a:pt x="87" y="2"/>
                  </a:lnTo>
                  <a:lnTo>
                    <a:pt x="87" y="2"/>
                  </a:lnTo>
                  <a:lnTo>
                    <a:pt x="87" y="2"/>
                  </a:lnTo>
                  <a:lnTo>
                    <a:pt x="88" y="3"/>
                  </a:lnTo>
                  <a:lnTo>
                    <a:pt x="88" y="4"/>
                  </a:lnTo>
                  <a:lnTo>
                    <a:pt x="88" y="4"/>
                  </a:lnTo>
                  <a:lnTo>
                    <a:pt x="88" y="4"/>
                  </a:lnTo>
                  <a:lnTo>
                    <a:pt x="88" y="5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88" y="7"/>
                  </a:lnTo>
                  <a:lnTo>
                    <a:pt x="89" y="9"/>
                  </a:lnTo>
                  <a:lnTo>
                    <a:pt x="89" y="10"/>
                  </a:lnTo>
                  <a:lnTo>
                    <a:pt x="89" y="10"/>
                  </a:lnTo>
                  <a:lnTo>
                    <a:pt x="89" y="11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5"/>
                  </a:lnTo>
                  <a:lnTo>
                    <a:pt x="90" y="17"/>
                  </a:lnTo>
                  <a:lnTo>
                    <a:pt x="90" y="20"/>
                  </a:lnTo>
                  <a:lnTo>
                    <a:pt x="91" y="26"/>
                  </a:lnTo>
                  <a:lnTo>
                    <a:pt x="91" y="27"/>
                  </a:lnTo>
                  <a:lnTo>
                    <a:pt x="91" y="28"/>
                  </a:lnTo>
                  <a:lnTo>
                    <a:pt x="91" y="29"/>
                  </a:lnTo>
                  <a:lnTo>
                    <a:pt x="92" y="33"/>
                  </a:lnTo>
                  <a:lnTo>
                    <a:pt x="92" y="40"/>
                  </a:lnTo>
                  <a:lnTo>
                    <a:pt x="94" y="54"/>
                  </a:lnTo>
                  <a:lnTo>
                    <a:pt x="94" y="55"/>
                  </a:lnTo>
                  <a:lnTo>
                    <a:pt x="94" y="56"/>
                  </a:lnTo>
                  <a:lnTo>
                    <a:pt x="94" y="58"/>
                  </a:lnTo>
                  <a:lnTo>
                    <a:pt x="94" y="62"/>
                  </a:lnTo>
                  <a:lnTo>
                    <a:pt x="95" y="70"/>
                  </a:lnTo>
                  <a:lnTo>
                    <a:pt x="97" y="84"/>
                  </a:lnTo>
                  <a:lnTo>
                    <a:pt x="97" y="85"/>
                  </a:lnTo>
                  <a:lnTo>
                    <a:pt x="97" y="86"/>
                  </a:lnTo>
                  <a:lnTo>
                    <a:pt x="97" y="87"/>
                  </a:lnTo>
                  <a:lnTo>
                    <a:pt x="97" y="91"/>
                  </a:lnTo>
                  <a:lnTo>
                    <a:pt x="98" y="92"/>
                  </a:lnTo>
                  <a:lnTo>
                    <a:pt x="98" y="92"/>
                  </a:lnTo>
                  <a:lnTo>
                    <a:pt x="98" y="94"/>
                  </a:lnTo>
                  <a:lnTo>
                    <a:pt x="98" y="97"/>
                  </a:lnTo>
                  <a:lnTo>
                    <a:pt x="98" y="98"/>
                  </a:lnTo>
                  <a:lnTo>
                    <a:pt x="98" y="99"/>
                  </a:lnTo>
                  <a:lnTo>
                    <a:pt x="98" y="100"/>
                  </a:lnTo>
                  <a:lnTo>
                    <a:pt x="99" y="103"/>
                  </a:lnTo>
                  <a:lnTo>
                    <a:pt x="99" y="103"/>
                  </a:lnTo>
                  <a:lnTo>
                    <a:pt x="99" y="104"/>
                  </a:lnTo>
                  <a:lnTo>
                    <a:pt x="99" y="105"/>
                  </a:lnTo>
                  <a:lnTo>
                    <a:pt x="100" y="108"/>
                  </a:lnTo>
                  <a:lnTo>
                    <a:pt x="100" y="108"/>
                  </a:lnTo>
                  <a:lnTo>
                    <a:pt x="100" y="108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59" name="Freeform 75"/>
            <p:cNvSpPr>
              <a:spLocks/>
            </p:cNvSpPr>
            <p:nvPr/>
          </p:nvSpPr>
          <p:spPr bwMode="auto">
            <a:xfrm>
              <a:off x="3880" y="2186"/>
              <a:ext cx="87" cy="116"/>
            </a:xfrm>
            <a:custGeom>
              <a:avLst/>
              <a:gdLst/>
              <a:ahLst/>
              <a:cxnLst>
                <a:cxn ang="0">
                  <a:pos x="1" y="113"/>
                </a:cxn>
                <a:cxn ang="0">
                  <a:pos x="2" y="115"/>
                </a:cxn>
                <a:cxn ang="0">
                  <a:pos x="2" y="116"/>
                </a:cxn>
                <a:cxn ang="0">
                  <a:pos x="3" y="115"/>
                </a:cxn>
                <a:cxn ang="0">
                  <a:pos x="4" y="114"/>
                </a:cxn>
                <a:cxn ang="0">
                  <a:pos x="5" y="110"/>
                </a:cxn>
                <a:cxn ang="0">
                  <a:pos x="6" y="101"/>
                </a:cxn>
                <a:cxn ang="0">
                  <a:pos x="9" y="79"/>
                </a:cxn>
                <a:cxn ang="0">
                  <a:pos x="12" y="44"/>
                </a:cxn>
                <a:cxn ang="0">
                  <a:pos x="15" y="22"/>
                </a:cxn>
                <a:cxn ang="0">
                  <a:pos x="16" y="10"/>
                </a:cxn>
                <a:cxn ang="0">
                  <a:pos x="17" y="5"/>
                </a:cxn>
                <a:cxn ang="0">
                  <a:pos x="18" y="2"/>
                </a:cxn>
                <a:cxn ang="0">
                  <a:pos x="19" y="0"/>
                </a:cxn>
                <a:cxn ang="0">
                  <a:pos x="19" y="0"/>
                </a:cxn>
                <a:cxn ang="0">
                  <a:pos x="20" y="0"/>
                </a:cxn>
                <a:cxn ang="0">
                  <a:pos x="21" y="3"/>
                </a:cxn>
                <a:cxn ang="0">
                  <a:pos x="23" y="10"/>
                </a:cxn>
                <a:cxn ang="0">
                  <a:pos x="24" y="20"/>
                </a:cxn>
                <a:cxn ang="0">
                  <a:pos x="26" y="42"/>
                </a:cxn>
                <a:cxn ang="0">
                  <a:pos x="29" y="77"/>
                </a:cxn>
                <a:cxn ang="0">
                  <a:pos x="32" y="98"/>
                </a:cxn>
                <a:cxn ang="0">
                  <a:pos x="33" y="108"/>
                </a:cxn>
                <a:cxn ang="0">
                  <a:pos x="34" y="113"/>
                </a:cxn>
                <a:cxn ang="0">
                  <a:pos x="35" y="115"/>
                </a:cxn>
                <a:cxn ang="0">
                  <a:pos x="36" y="116"/>
                </a:cxn>
                <a:cxn ang="0">
                  <a:pos x="37" y="115"/>
                </a:cxn>
                <a:cxn ang="0">
                  <a:pos x="37" y="113"/>
                </a:cxn>
                <a:cxn ang="0">
                  <a:pos x="38" y="110"/>
                </a:cxn>
                <a:cxn ang="0">
                  <a:pos x="40" y="96"/>
                </a:cxn>
                <a:cxn ang="0">
                  <a:pos x="43" y="67"/>
                </a:cxn>
                <a:cxn ang="0">
                  <a:pos x="46" y="36"/>
                </a:cxn>
                <a:cxn ang="0">
                  <a:pos x="48" y="21"/>
                </a:cxn>
                <a:cxn ang="0">
                  <a:pos x="49" y="10"/>
                </a:cxn>
                <a:cxn ang="0">
                  <a:pos x="50" y="5"/>
                </a:cxn>
                <a:cxn ang="0">
                  <a:pos x="51" y="2"/>
                </a:cxn>
                <a:cxn ang="0">
                  <a:pos x="52" y="0"/>
                </a:cxn>
                <a:cxn ang="0">
                  <a:pos x="52" y="0"/>
                </a:cxn>
                <a:cxn ang="0">
                  <a:pos x="53" y="0"/>
                </a:cxn>
                <a:cxn ang="0">
                  <a:pos x="54" y="2"/>
                </a:cxn>
                <a:cxn ang="0">
                  <a:pos x="55" y="8"/>
                </a:cxn>
                <a:cxn ang="0">
                  <a:pos x="57" y="18"/>
                </a:cxn>
                <a:cxn ang="0">
                  <a:pos x="60" y="56"/>
                </a:cxn>
                <a:cxn ang="0">
                  <a:pos x="62" y="77"/>
                </a:cxn>
                <a:cxn ang="0">
                  <a:pos x="64" y="97"/>
                </a:cxn>
                <a:cxn ang="0">
                  <a:pos x="66" y="106"/>
                </a:cxn>
                <a:cxn ang="0">
                  <a:pos x="67" y="112"/>
                </a:cxn>
                <a:cxn ang="0">
                  <a:pos x="68" y="114"/>
                </a:cxn>
                <a:cxn ang="0">
                  <a:pos x="68" y="116"/>
                </a:cxn>
                <a:cxn ang="0">
                  <a:pos x="69" y="115"/>
                </a:cxn>
                <a:cxn ang="0">
                  <a:pos x="70" y="114"/>
                </a:cxn>
                <a:cxn ang="0">
                  <a:pos x="71" y="111"/>
                </a:cxn>
                <a:cxn ang="0">
                  <a:pos x="72" y="103"/>
                </a:cxn>
                <a:cxn ang="0">
                  <a:pos x="74" y="84"/>
                </a:cxn>
                <a:cxn ang="0">
                  <a:pos x="78" y="41"/>
                </a:cxn>
                <a:cxn ang="0">
                  <a:pos x="80" y="20"/>
                </a:cxn>
                <a:cxn ang="0">
                  <a:pos x="82" y="8"/>
                </a:cxn>
                <a:cxn ang="0">
                  <a:pos x="83" y="2"/>
                </a:cxn>
                <a:cxn ang="0">
                  <a:pos x="84" y="0"/>
                </a:cxn>
                <a:cxn ang="0">
                  <a:pos x="85" y="0"/>
                </a:cxn>
                <a:cxn ang="0">
                  <a:pos x="86" y="0"/>
                </a:cxn>
                <a:cxn ang="0">
                  <a:pos x="86" y="2"/>
                </a:cxn>
              </a:cxnLst>
              <a:rect l="0" t="0" r="r" b="b"/>
              <a:pathLst>
                <a:path w="87" h="116">
                  <a:moveTo>
                    <a:pt x="0" y="108"/>
                  </a:moveTo>
                  <a:lnTo>
                    <a:pt x="0" y="109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0" y="111"/>
                  </a:lnTo>
                  <a:lnTo>
                    <a:pt x="0" y="112"/>
                  </a:lnTo>
                  <a:lnTo>
                    <a:pt x="1" y="112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2" y="114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3" y="116"/>
                  </a:lnTo>
                  <a:lnTo>
                    <a:pt x="3" y="116"/>
                  </a:lnTo>
                  <a:lnTo>
                    <a:pt x="3" y="116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4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2"/>
                  </a:lnTo>
                  <a:lnTo>
                    <a:pt x="5" y="111"/>
                  </a:lnTo>
                  <a:lnTo>
                    <a:pt x="5" y="111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5" y="109"/>
                  </a:lnTo>
                  <a:lnTo>
                    <a:pt x="5" y="108"/>
                  </a:lnTo>
                  <a:lnTo>
                    <a:pt x="6" y="106"/>
                  </a:lnTo>
                  <a:lnTo>
                    <a:pt x="6" y="105"/>
                  </a:lnTo>
                  <a:lnTo>
                    <a:pt x="6" y="104"/>
                  </a:lnTo>
                  <a:lnTo>
                    <a:pt x="6" y="103"/>
                  </a:lnTo>
                  <a:lnTo>
                    <a:pt x="6" y="101"/>
                  </a:lnTo>
                  <a:lnTo>
                    <a:pt x="7" y="95"/>
                  </a:lnTo>
                  <a:lnTo>
                    <a:pt x="7" y="94"/>
                  </a:lnTo>
                  <a:lnTo>
                    <a:pt x="7" y="93"/>
                  </a:lnTo>
                  <a:lnTo>
                    <a:pt x="8" y="92"/>
                  </a:lnTo>
                  <a:lnTo>
                    <a:pt x="8" y="88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8"/>
                  </a:lnTo>
                  <a:lnTo>
                    <a:pt x="9" y="74"/>
                  </a:lnTo>
                  <a:lnTo>
                    <a:pt x="10" y="67"/>
                  </a:lnTo>
                  <a:lnTo>
                    <a:pt x="11" y="52"/>
                  </a:lnTo>
                  <a:lnTo>
                    <a:pt x="12" y="51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2" y="44"/>
                  </a:lnTo>
                  <a:lnTo>
                    <a:pt x="13" y="37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0"/>
                  </a:lnTo>
                  <a:lnTo>
                    <a:pt x="14" y="24"/>
                  </a:lnTo>
                  <a:lnTo>
                    <a:pt x="14" y="23"/>
                  </a:lnTo>
                  <a:lnTo>
                    <a:pt x="15" y="22"/>
                  </a:lnTo>
                  <a:lnTo>
                    <a:pt x="15" y="20"/>
                  </a:lnTo>
                  <a:lnTo>
                    <a:pt x="15" y="17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4"/>
                  </a:lnTo>
                  <a:lnTo>
                    <a:pt x="16" y="12"/>
                  </a:lnTo>
                  <a:lnTo>
                    <a:pt x="16" y="11"/>
                  </a:lnTo>
                  <a:lnTo>
                    <a:pt x="16" y="10"/>
                  </a:lnTo>
                  <a:lnTo>
                    <a:pt x="16" y="9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1"/>
                  </a:lnTo>
                  <a:lnTo>
                    <a:pt x="18" y="1"/>
                  </a:lnTo>
                  <a:lnTo>
                    <a:pt x="18" y="1"/>
                  </a:lnTo>
                  <a:lnTo>
                    <a:pt x="18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1" y="4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3" y="11"/>
                  </a:lnTo>
                  <a:lnTo>
                    <a:pt x="23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3" y="17"/>
                  </a:lnTo>
                  <a:lnTo>
                    <a:pt x="24" y="20"/>
                  </a:lnTo>
                  <a:lnTo>
                    <a:pt x="25" y="26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9"/>
                  </a:lnTo>
                  <a:lnTo>
                    <a:pt x="25" y="33"/>
                  </a:lnTo>
                  <a:lnTo>
                    <a:pt x="26" y="40"/>
                  </a:lnTo>
                  <a:lnTo>
                    <a:pt x="26" y="41"/>
                  </a:lnTo>
                  <a:lnTo>
                    <a:pt x="26" y="42"/>
                  </a:lnTo>
                  <a:lnTo>
                    <a:pt x="26" y="44"/>
                  </a:lnTo>
                  <a:lnTo>
                    <a:pt x="27" y="47"/>
                  </a:lnTo>
                  <a:lnTo>
                    <a:pt x="27" y="55"/>
                  </a:lnTo>
                  <a:lnTo>
                    <a:pt x="29" y="70"/>
                  </a:lnTo>
                  <a:lnTo>
                    <a:pt x="29" y="71"/>
                  </a:lnTo>
                  <a:lnTo>
                    <a:pt x="29" y="72"/>
                  </a:lnTo>
                  <a:lnTo>
                    <a:pt x="29" y="74"/>
                  </a:lnTo>
                  <a:lnTo>
                    <a:pt x="29" y="77"/>
                  </a:lnTo>
                  <a:lnTo>
                    <a:pt x="30" y="84"/>
                  </a:lnTo>
                  <a:lnTo>
                    <a:pt x="30" y="85"/>
                  </a:lnTo>
                  <a:lnTo>
                    <a:pt x="30" y="86"/>
                  </a:lnTo>
                  <a:lnTo>
                    <a:pt x="31" y="88"/>
                  </a:lnTo>
                  <a:lnTo>
                    <a:pt x="31" y="91"/>
                  </a:lnTo>
                  <a:lnTo>
                    <a:pt x="31" y="97"/>
                  </a:lnTo>
                  <a:lnTo>
                    <a:pt x="32" y="97"/>
                  </a:lnTo>
                  <a:lnTo>
                    <a:pt x="32" y="98"/>
                  </a:lnTo>
                  <a:lnTo>
                    <a:pt x="32" y="100"/>
                  </a:lnTo>
                  <a:lnTo>
                    <a:pt x="32" y="102"/>
                  </a:lnTo>
                  <a:lnTo>
                    <a:pt x="32" y="103"/>
                  </a:lnTo>
                  <a:lnTo>
                    <a:pt x="33" y="104"/>
                  </a:lnTo>
                  <a:lnTo>
                    <a:pt x="33" y="105"/>
                  </a:lnTo>
                  <a:lnTo>
                    <a:pt x="33" y="107"/>
                  </a:lnTo>
                  <a:lnTo>
                    <a:pt x="33" y="108"/>
                  </a:lnTo>
                  <a:lnTo>
                    <a:pt x="33" y="108"/>
                  </a:lnTo>
                  <a:lnTo>
                    <a:pt x="33" y="109"/>
                  </a:lnTo>
                  <a:lnTo>
                    <a:pt x="33" y="110"/>
                  </a:lnTo>
                  <a:lnTo>
                    <a:pt x="34" y="110"/>
                  </a:lnTo>
                  <a:lnTo>
                    <a:pt x="34" y="111"/>
                  </a:lnTo>
                  <a:lnTo>
                    <a:pt x="34" y="111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4" y="113"/>
                  </a:lnTo>
                  <a:lnTo>
                    <a:pt x="34" y="113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6" y="115"/>
                  </a:lnTo>
                  <a:lnTo>
                    <a:pt x="36" y="115"/>
                  </a:lnTo>
                  <a:lnTo>
                    <a:pt x="36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3"/>
                  </a:lnTo>
                  <a:lnTo>
                    <a:pt x="37" y="113"/>
                  </a:lnTo>
                  <a:lnTo>
                    <a:pt x="38" y="112"/>
                  </a:lnTo>
                  <a:lnTo>
                    <a:pt x="38" y="112"/>
                  </a:lnTo>
                  <a:lnTo>
                    <a:pt x="38" y="112"/>
                  </a:lnTo>
                  <a:lnTo>
                    <a:pt x="38" y="111"/>
                  </a:lnTo>
                  <a:lnTo>
                    <a:pt x="38" y="111"/>
                  </a:lnTo>
                  <a:lnTo>
                    <a:pt x="38" y="110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9" y="108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9" y="105"/>
                  </a:lnTo>
                  <a:lnTo>
                    <a:pt x="39" y="104"/>
                  </a:lnTo>
                  <a:lnTo>
                    <a:pt x="40" y="102"/>
                  </a:lnTo>
                  <a:lnTo>
                    <a:pt x="40" y="96"/>
                  </a:lnTo>
                  <a:lnTo>
                    <a:pt x="40" y="95"/>
                  </a:lnTo>
                  <a:lnTo>
                    <a:pt x="41" y="95"/>
                  </a:lnTo>
                  <a:lnTo>
                    <a:pt x="41" y="93"/>
                  </a:lnTo>
                  <a:lnTo>
                    <a:pt x="41" y="90"/>
                  </a:lnTo>
                  <a:lnTo>
                    <a:pt x="42" y="83"/>
                  </a:lnTo>
                  <a:lnTo>
                    <a:pt x="43" y="69"/>
                  </a:lnTo>
                  <a:lnTo>
                    <a:pt x="43" y="68"/>
                  </a:lnTo>
                  <a:lnTo>
                    <a:pt x="43" y="67"/>
                  </a:lnTo>
                  <a:lnTo>
                    <a:pt x="43" y="65"/>
                  </a:lnTo>
                  <a:lnTo>
                    <a:pt x="44" y="60"/>
                  </a:lnTo>
                  <a:lnTo>
                    <a:pt x="45" y="52"/>
                  </a:lnTo>
                  <a:lnTo>
                    <a:pt x="45" y="51"/>
                  </a:lnTo>
                  <a:lnTo>
                    <a:pt x="45" y="50"/>
                  </a:lnTo>
                  <a:lnTo>
                    <a:pt x="45" y="48"/>
                  </a:lnTo>
                  <a:lnTo>
                    <a:pt x="45" y="44"/>
                  </a:lnTo>
                  <a:lnTo>
                    <a:pt x="46" y="36"/>
                  </a:lnTo>
                  <a:lnTo>
                    <a:pt x="46" y="35"/>
                  </a:lnTo>
                  <a:lnTo>
                    <a:pt x="46" y="34"/>
                  </a:lnTo>
                  <a:lnTo>
                    <a:pt x="47" y="32"/>
                  </a:lnTo>
                  <a:lnTo>
                    <a:pt x="47" y="28"/>
                  </a:lnTo>
                  <a:lnTo>
                    <a:pt x="47" y="27"/>
                  </a:lnTo>
                  <a:lnTo>
                    <a:pt x="47" y="26"/>
                  </a:lnTo>
                  <a:lnTo>
                    <a:pt x="47" y="25"/>
                  </a:lnTo>
                  <a:lnTo>
                    <a:pt x="48" y="21"/>
                  </a:lnTo>
                  <a:lnTo>
                    <a:pt x="48" y="20"/>
                  </a:lnTo>
                  <a:lnTo>
                    <a:pt x="48" y="20"/>
                  </a:lnTo>
                  <a:lnTo>
                    <a:pt x="48" y="18"/>
                  </a:lnTo>
                  <a:lnTo>
                    <a:pt x="48" y="15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2"/>
                  </a:lnTo>
                  <a:lnTo>
                    <a:pt x="49" y="10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0" y="6"/>
                  </a:lnTo>
                  <a:lnTo>
                    <a:pt x="50" y="6"/>
                  </a:lnTo>
                  <a:lnTo>
                    <a:pt x="50" y="5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1" y="3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1"/>
                  </a:lnTo>
                  <a:lnTo>
                    <a:pt x="51" y="1"/>
                  </a:lnTo>
                  <a:lnTo>
                    <a:pt x="51" y="1"/>
                  </a:lnTo>
                  <a:lnTo>
                    <a:pt x="51" y="1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1"/>
                  </a:lnTo>
                  <a:lnTo>
                    <a:pt x="53" y="1"/>
                  </a:lnTo>
                  <a:lnTo>
                    <a:pt x="53" y="1"/>
                  </a:lnTo>
                  <a:lnTo>
                    <a:pt x="54" y="1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6"/>
                  </a:lnTo>
                  <a:lnTo>
                    <a:pt x="55" y="7"/>
                  </a:lnTo>
                  <a:lnTo>
                    <a:pt x="55" y="7"/>
                  </a:lnTo>
                  <a:lnTo>
                    <a:pt x="55" y="8"/>
                  </a:lnTo>
                  <a:lnTo>
                    <a:pt x="55" y="10"/>
                  </a:lnTo>
                  <a:lnTo>
                    <a:pt x="56" y="11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5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57" y="18"/>
                  </a:lnTo>
                  <a:lnTo>
                    <a:pt x="57" y="21"/>
                  </a:lnTo>
                  <a:lnTo>
                    <a:pt x="58" y="27"/>
                  </a:lnTo>
                  <a:lnTo>
                    <a:pt x="58" y="28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58" y="34"/>
                  </a:lnTo>
                  <a:lnTo>
                    <a:pt x="59" y="41"/>
                  </a:lnTo>
                  <a:lnTo>
                    <a:pt x="60" y="56"/>
                  </a:lnTo>
                  <a:lnTo>
                    <a:pt x="60" y="58"/>
                  </a:lnTo>
                  <a:lnTo>
                    <a:pt x="61" y="58"/>
                  </a:lnTo>
                  <a:lnTo>
                    <a:pt x="61" y="61"/>
                  </a:lnTo>
                  <a:lnTo>
                    <a:pt x="61" y="65"/>
                  </a:lnTo>
                  <a:lnTo>
                    <a:pt x="62" y="73"/>
                  </a:lnTo>
                  <a:lnTo>
                    <a:pt x="62" y="74"/>
                  </a:lnTo>
                  <a:lnTo>
                    <a:pt x="62" y="75"/>
                  </a:lnTo>
                  <a:lnTo>
                    <a:pt x="62" y="77"/>
                  </a:lnTo>
                  <a:lnTo>
                    <a:pt x="63" y="81"/>
                  </a:lnTo>
                  <a:lnTo>
                    <a:pt x="63" y="88"/>
                  </a:lnTo>
                  <a:lnTo>
                    <a:pt x="63" y="89"/>
                  </a:lnTo>
                  <a:lnTo>
                    <a:pt x="63" y="90"/>
                  </a:lnTo>
                  <a:lnTo>
                    <a:pt x="64" y="92"/>
                  </a:lnTo>
                  <a:lnTo>
                    <a:pt x="64" y="95"/>
                  </a:lnTo>
                  <a:lnTo>
                    <a:pt x="64" y="96"/>
                  </a:lnTo>
                  <a:lnTo>
                    <a:pt x="64" y="97"/>
                  </a:lnTo>
                  <a:lnTo>
                    <a:pt x="65" y="98"/>
                  </a:lnTo>
                  <a:lnTo>
                    <a:pt x="65" y="101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6"/>
                  </a:lnTo>
                  <a:lnTo>
                    <a:pt x="66" y="107"/>
                  </a:lnTo>
                  <a:lnTo>
                    <a:pt x="66" y="107"/>
                  </a:lnTo>
                  <a:lnTo>
                    <a:pt x="66" y="108"/>
                  </a:lnTo>
                  <a:lnTo>
                    <a:pt x="66" y="110"/>
                  </a:lnTo>
                  <a:lnTo>
                    <a:pt x="67" y="111"/>
                  </a:lnTo>
                  <a:lnTo>
                    <a:pt x="67" y="111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3"/>
                  </a:lnTo>
                  <a:lnTo>
                    <a:pt x="67" y="113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8" y="114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3"/>
                  </a:lnTo>
                  <a:lnTo>
                    <a:pt x="70" y="113"/>
                  </a:lnTo>
                  <a:lnTo>
                    <a:pt x="70" y="112"/>
                  </a:lnTo>
                  <a:lnTo>
                    <a:pt x="70" y="112"/>
                  </a:lnTo>
                  <a:lnTo>
                    <a:pt x="71" y="111"/>
                  </a:lnTo>
                  <a:lnTo>
                    <a:pt x="71" y="111"/>
                  </a:lnTo>
                  <a:lnTo>
                    <a:pt x="71" y="110"/>
                  </a:lnTo>
                  <a:lnTo>
                    <a:pt x="71" y="110"/>
                  </a:lnTo>
                  <a:lnTo>
                    <a:pt x="71" y="108"/>
                  </a:lnTo>
                  <a:lnTo>
                    <a:pt x="71" y="107"/>
                  </a:lnTo>
                  <a:lnTo>
                    <a:pt x="71" y="107"/>
                  </a:lnTo>
                  <a:lnTo>
                    <a:pt x="72" y="106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2"/>
                  </a:lnTo>
                  <a:lnTo>
                    <a:pt x="72" y="101"/>
                  </a:lnTo>
                  <a:lnTo>
                    <a:pt x="73" y="98"/>
                  </a:lnTo>
                  <a:lnTo>
                    <a:pt x="74" y="91"/>
                  </a:lnTo>
                  <a:lnTo>
                    <a:pt x="74" y="90"/>
                  </a:lnTo>
                  <a:lnTo>
                    <a:pt x="74" y="89"/>
                  </a:lnTo>
                  <a:lnTo>
                    <a:pt x="74" y="88"/>
                  </a:lnTo>
                  <a:lnTo>
                    <a:pt x="74" y="84"/>
                  </a:lnTo>
                  <a:lnTo>
                    <a:pt x="75" y="76"/>
                  </a:lnTo>
                  <a:lnTo>
                    <a:pt x="75" y="75"/>
                  </a:lnTo>
                  <a:lnTo>
                    <a:pt x="75" y="74"/>
                  </a:lnTo>
                  <a:lnTo>
                    <a:pt x="76" y="72"/>
                  </a:lnTo>
                  <a:lnTo>
                    <a:pt x="76" y="68"/>
                  </a:lnTo>
                  <a:lnTo>
                    <a:pt x="77" y="59"/>
                  </a:lnTo>
                  <a:lnTo>
                    <a:pt x="78" y="42"/>
                  </a:lnTo>
                  <a:lnTo>
                    <a:pt x="78" y="41"/>
                  </a:lnTo>
                  <a:lnTo>
                    <a:pt x="78" y="40"/>
                  </a:lnTo>
                  <a:lnTo>
                    <a:pt x="78" y="38"/>
                  </a:lnTo>
                  <a:lnTo>
                    <a:pt x="79" y="34"/>
                  </a:lnTo>
                  <a:lnTo>
                    <a:pt x="80" y="27"/>
                  </a:lnTo>
                  <a:lnTo>
                    <a:pt x="80" y="26"/>
                  </a:lnTo>
                  <a:lnTo>
                    <a:pt x="80" y="25"/>
                  </a:lnTo>
                  <a:lnTo>
                    <a:pt x="80" y="23"/>
                  </a:lnTo>
                  <a:lnTo>
                    <a:pt x="80" y="20"/>
                  </a:lnTo>
                  <a:lnTo>
                    <a:pt x="81" y="14"/>
                  </a:lnTo>
                  <a:lnTo>
                    <a:pt x="81" y="13"/>
                  </a:lnTo>
                  <a:lnTo>
                    <a:pt x="81" y="13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9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2" y="7"/>
                  </a:lnTo>
                  <a:lnTo>
                    <a:pt x="83" y="5"/>
                  </a:lnTo>
                  <a:lnTo>
                    <a:pt x="83" y="4"/>
                  </a:lnTo>
                  <a:lnTo>
                    <a:pt x="83" y="4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3" y="2"/>
                  </a:lnTo>
                  <a:lnTo>
                    <a:pt x="83" y="2"/>
                  </a:lnTo>
                  <a:lnTo>
                    <a:pt x="84" y="2"/>
                  </a:lnTo>
                  <a:lnTo>
                    <a:pt x="84" y="1"/>
                  </a:lnTo>
                  <a:lnTo>
                    <a:pt x="84" y="1"/>
                  </a:lnTo>
                  <a:lnTo>
                    <a:pt x="84" y="1"/>
                  </a:lnTo>
                  <a:lnTo>
                    <a:pt x="84" y="1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86" y="1"/>
                  </a:lnTo>
                  <a:lnTo>
                    <a:pt x="86" y="1"/>
                  </a:lnTo>
                  <a:lnTo>
                    <a:pt x="86" y="1"/>
                  </a:lnTo>
                  <a:lnTo>
                    <a:pt x="86" y="1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7" y="3"/>
                  </a:lnTo>
                  <a:lnTo>
                    <a:pt x="87" y="3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0" name="Freeform 76"/>
            <p:cNvSpPr>
              <a:spLocks/>
            </p:cNvSpPr>
            <p:nvPr/>
          </p:nvSpPr>
          <p:spPr bwMode="auto">
            <a:xfrm>
              <a:off x="3967" y="2186"/>
              <a:ext cx="91" cy="116"/>
            </a:xfrm>
            <a:custGeom>
              <a:avLst/>
              <a:gdLst/>
              <a:ahLst/>
              <a:cxnLst>
                <a:cxn ang="0">
                  <a:pos x="1" y="8"/>
                </a:cxn>
                <a:cxn ang="0">
                  <a:pos x="3" y="24"/>
                </a:cxn>
                <a:cxn ang="0">
                  <a:pos x="6" y="58"/>
                </a:cxn>
                <a:cxn ang="0">
                  <a:pos x="9" y="89"/>
                </a:cxn>
                <a:cxn ang="0">
                  <a:pos x="10" y="101"/>
                </a:cxn>
                <a:cxn ang="0">
                  <a:pos x="12" y="110"/>
                </a:cxn>
                <a:cxn ang="0">
                  <a:pos x="13" y="113"/>
                </a:cxn>
                <a:cxn ang="0">
                  <a:pos x="13" y="115"/>
                </a:cxn>
                <a:cxn ang="0">
                  <a:pos x="14" y="116"/>
                </a:cxn>
                <a:cxn ang="0">
                  <a:pos x="15" y="115"/>
                </a:cxn>
                <a:cxn ang="0">
                  <a:pos x="15" y="113"/>
                </a:cxn>
                <a:cxn ang="0">
                  <a:pos x="17" y="108"/>
                </a:cxn>
                <a:cxn ang="0">
                  <a:pos x="19" y="92"/>
                </a:cxn>
                <a:cxn ang="0">
                  <a:pos x="20" y="75"/>
                </a:cxn>
                <a:cxn ang="0">
                  <a:pos x="24" y="29"/>
                </a:cxn>
                <a:cxn ang="0">
                  <a:pos x="26" y="13"/>
                </a:cxn>
                <a:cxn ang="0">
                  <a:pos x="28" y="4"/>
                </a:cxn>
                <a:cxn ang="0">
                  <a:pos x="29" y="2"/>
                </a:cxn>
                <a:cxn ang="0">
                  <a:pos x="29" y="0"/>
                </a:cxn>
                <a:cxn ang="0">
                  <a:pos x="30" y="0"/>
                </a:cxn>
                <a:cxn ang="0">
                  <a:pos x="31" y="1"/>
                </a:cxn>
                <a:cxn ang="0">
                  <a:pos x="31" y="3"/>
                </a:cxn>
                <a:cxn ang="0">
                  <a:pos x="33" y="8"/>
                </a:cxn>
                <a:cxn ang="0">
                  <a:pos x="35" y="25"/>
                </a:cxn>
                <a:cxn ang="0">
                  <a:pos x="38" y="61"/>
                </a:cxn>
                <a:cxn ang="0">
                  <a:pos x="41" y="90"/>
                </a:cxn>
                <a:cxn ang="0">
                  <a:pos x="42" y="103"/>
                </a:cxn>
                <a:cxn ang="0">
                  <a:pos x="43" y="109"/>
                </a:cxn>
                <a:cxn ang="0">
                  <a:pos x="44" y="114"/>
                </a:cxn>
                <a:cxn ang="0">
                  <a:pos x="45" y="115"/>
                </a:cxn>
                <a:cxn ang="0">
                  <a:pos x="46" y="116"/>
                </a:cxn>
                <a:cxn ang="0">
                  <a:pos x="46" y="115"/>
                </a:cxn>
                <a:cxn ang="0">
                  <a:pos x="47" y="112"/>
                </a:cxn>
                <a:cxn ang="0">
                  <a:pos x="48" y="106"/>
                </a:cxn>
                <a:cxn ang="0">
                  <a:pos x="50" y="95"/>
                </a:cxn>
                <a:cxn ang="0">
                  <a:pos x="52" y="70"/>
                </a:cxn>
                <a:cxn ang="0">
                  <a:pos x="56" y="30"/>
                </a:cxn>
                <a:cxn ang="0">
                  <a:pos x="58" y="14"/>
                </a:cxn>
                <a:cxn ang="0">
                  <a:pos x="59" y="6"/>
                </a:cxn>
                <a:cxn ang="0">
                  <a:pos x="60" y="2"/>
                </a:cxn>
                <a:cxn ang="0">
                  <a:pos x="60" y="0"/>
                </a:cxn>
                <a:cxn ang="0">
                  <a:pos x="61" y="0"/>
                </a:cxn>
                <a:cxn ang="0">
                  <a:pos x="62" y="0"/>
                </a:cxn>
                <a:cxn ang="0">
                  <a:pos x="63" y="2"/>
                </a:cxn>
                <a:cxn ang="0">
                  <a:pos x="64" y="6"/>
                </a:cxn>
                <a:cxn ang="0">
                  <a:pos x="65" y="16"/>
                </a:cxn>
                <a:cxn ang="0">
                  <a:pos x="67" y="36"/>
                </a:cxn>
                <a:cxn ang="0">
                  <a:pos x="71" y="80"/>
                </a:cxn>
                <a:cxn ang="0">
                  <a:pos x="73" y="100"/>
                </a:cxn>
                <a:cxn ang="0">
                  <a:pos x="74" y="108"/>
                </a:cxn>
                <a:cxn ang="0">
                  <a:pos x="75" y="112"/>
                </a:cxn>
                <a:cxn ang="0">
                  <a:pos x="76" y="114"/>
                </a:cxn>
                <a:cxn ang="0">
                  <a:pos x="76" y="116"/>
                </a:cxn>
                <a:cxn ang="0">
                  <a:pos x="77" y="115"/>
                </a:cxn>
                <a:cxn ang="0">
                  <a:pos x="78" y="114"/>
                </a:cxn>
                <a:cxn ang="0">
                  <a:pos x="79" y="110"/>
                </a:cxn>
                <a:cxn ang="0">
                  <a:pos x="80" y="101"/>
                </a:cxn>
                <a:cxn ang="0">
                  <a:pos x="84" y="64"/>
                </a:cxn>
                <a:cxn ang="0">
                  <a:pos x="86" y="43"/>
                </a:cxn>
                <a:cxn ang="0">
                  <a:pos x="88" y="22"/>
                </a:cxn>
                <a:cxn ang="0">
                  <a:pos x="89" y="11"/>
                </a:cxn>
                <a:cxn ang="0">
                  <a:pos x="90" y="4"/>
                </a:cxn>
              </a:cxnLst>
              <a:rect l="0" t="0" r="r" b="b"/>
              <a:pathLst>
                <a:path w="91" h="116">
                  <a:moveTo>
                    <a:pt x="0" y="3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9"/>
                  </a:lnTo>
                  <a:lnTo>
                    <a:pt x="1" y="10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4"/>
                  </a:lnTo>
                  <a:lnTo>
                    <a:pt x="2" y="15"/>
                  </a:lnTo>
                  <a:lnTo>
                    <a:pt x="2" y="18"/>
                  </a:lnTo>
                  <a:lnTo>
                    <a:pt x="3" y="24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3" y="31"/>
                  </a:lnTo>
                  <a:lnTo>
                    <a:pt x="4" y="39"/>
                  </a:lnTo>
                  <a:lnTo>
                    <a:pt x="6" y="56"/>
                  </a:lnTo>
                  <a:lnTo>
                    <a:pt x="6" y="57"/>
                  </a:lnTo>
                  <a:lnTo>
                    <a:pt x="6" y="58"/>
                  </a:lnTo>
                  <a:lnTo>
                    <a:pt x="6" y="60"/>
                  </a:lnTo>
                  <a:lnTo>
                    <a:pt x="7" y="65"/>
                  </a:lnTo>
                  <a:lnTo>
                    <a:pt x="7" y="73"/>
                  </a:lnTo>
                  <a:lnTo>
                    <a:pt x="7" y="74"/>
                  </a:lnTo>
                  <a:lnTo>
                    <a:pt x="7" y="75"/>
                  </a:lnTo>
                  <a:lnTo>
                    <a:pt x="8" y="77"/>
                  </a:lnTo>
                  <a:lnTo>
                    <a:pt x="8" y="81"/>
                  </a:lnTo>
                  <a:lnTo>
                    <a:pt x="9" y="89"/>
                  </a:lnTo>
                  <a:lnTo>
                    <a:pt x="9" y="90"/>
                  </a:lnTo>
                  <a:lnTo>
                    <a:pt x="9" y="90"/>
                  </a:lnTo>
                  <a:lnTo>
                    <a:pt x="9" y="92"/>
                  </a:lnTo>
                  <a:lnTo>
                    <a:pt x="9" y="95"/>
                  </a:lnTo>
                  <a:lnTo>
                    <a:pt x="9" y="96"/>
                  </a:lnTo>
                  <a:lnTo>
                    <a:pt x="10" y="97"/>
                  </a:lnTo>
                  <a:lnTo>
                    <a:pt x="10" y="98"/>
                  </a:lnTo>
                  <a:lnTo>
                    <a:pt x="10" y="101"/>
                  </a:lnTo>
                  <a:lnTo>
                    <a:pt x="10" y="102"/>
                  </a:lnTo>
                  <a:lnTo>
                    <a:pt x="10" y="102"/>
                  </a:lnTo>
                  <a:lnTo>
                    <a:pt x="11" y="104"/>
                  </a:lnTo>
                  <a:lnTo>
                    <a:pt x="11" y="106"/>
                  </a:lnTo>
                  <a:lnTo>
                    <a:pt x="11" y="106"/>
                  </a:lnTo>
                  <a:lnTo>
                    <a:pt x="11" y="107"/>
                  </a:lnTo>
                  <a:lnTo>
                    <a:pt x="11" y="108"/>
                  </a:lnTo>
                  <a:lnTo>
                    <a:pt x="12" y="110"/>
                  </a:lnTo>
                  <a:lnTo>
                    <a:pt x="12" y="110"/>
                  </a:lnTo>
                  <a:lnTo>
                    <a:pt x="12" y="111"/>
                  </a:lnTo>
                  <a:lnTo>
                    <a:pt x="12" y="111"/>
                  </a:lnTo>
                  <a:lnTo>
                    <a:pt x="12" y="112"/>
                  </a:lnTo>
                  <a:lnTo>
                    <a:pt x="12" y="112"/>
                  </a:lnTo>
                  <a:lnTo>
                    <a:pt x="12" y="113"/>
                  </a:lnTo>
                  <a:lnTo>
                    <a:pt x="12" y="113"/>
                  </a:lnTo>
                  <a:lnTo>
                    <a:pt x="13" y="113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5"/>
                  </a:lnTo>
                  <a:lnTo>
                    <a:pt x="13" y="115"/>
                  </a:lnTo>
                  <a:lnTo>
                    <a:pt x="13" y="115"/>
                  </a:lnTo>
                  <a:lnTo>
                    <a:pt x="13" y="115"/>
                  </a:lnTo>
                  <a:lnTo>
                    <a:pt x="13" y="115"/>
                  </a:lnTo>
                  <a:lnTo>
                    <a:pt x="13" y="115"/>
                  </a:lnTo>
                  <a:lnTo>
                    <a:pt x="13" y="115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5"/>
                  </a:lnTo>
                  <a:lnTo>
                    <a:pt x="14" y="115"/>
                  </a:lnTo>
                  <a:lnTo>
                    <a:pt x="14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3"/>
                  </a:lnTo>
                  <a:lnTo>
                    <a:pt x="15" y="113"/>
                  </a:lnTo>
                  <a:lnTo>
                    <a:pt x="15" y="112"/>
                  </a:lnTo>
                  <a:lnTo>
                    <a:pt x="16" y="112"/>
                  </a:lnTo>
                  <a:lnTo>
                    <a:pt x="16" y="111"/>
                  </a:lnTo>
                  <a:lnTo>
                    <a:pt x="16" y="111"/>
                  </a:lnTo>
                  <a:lnTo>
                    <a:pt x="16" y="111"/>
                  </a:lnTo>
                  <a:lnTo>
                    <a:pt x="16" y="110"/>
                  </a:lnTo>
                  <a:lnTo>
                    <a:pt x="17" y="108"/>
                  </a:lnTo>
                  <a:lnTo>
                    <a:pt x="17" y="108"/>
                  </a:lnTo>
                  <a:lnTo>
                    <a:pt x="17" y="107"/>
                  </a:lnTo>
                  <a:lnTo>
                    <a:pt x="17" y="106"/>
                  </a:lnTo>
                  <a:lnTo>
                    <a:pt x="17" y="104"/>
                  </a:lnTo>
                  <a:lnTo>
                    <a:pt x="17" y="103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8" y="98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19" y="91"/>
                  </a:lnTo>
                  <a:lnTo>
                    <a:pt x="19" y="89"/>
                  </a:lnTo>
                  <a:lnTo>
                    <a:pt x="19" y="86"/>
                  </a:lnTo>
                  <a:lnTo>
                    <a:pt x="20" y="79"/>
                  </a:lnTo>
                  <a:lnTo>
                    <a:pt x="20" y="78"/>
                  </a:lnTo>
                  <a:lnTo>
                    <a:pt x="20" y="77"/>
                  </a:lnTo>
                  <a:lnTo>
                    <a:pt x="20" y="75"/>
                  </a:lnTo>
                  <a:lnTo>
                    <a:pt x="21" y="70"/>
                  </a:lnTo>
                  <a:lnTo>
                    <a:pt x="21" y="62"/>
                  </a:lnTo>
                  <a:lnTo>
                    <a:pt x="23" y="45"/>
                  </a:lnTo>
                  <a:lnTo>
                    <a:pt x="23" y="44"/>
                  </a:lnTo>
                  <a:lnTo>
                    <a:pt x="23" y="43"/>
                  </a:lnTo>
                  <a:lnTo>
                    <a:pt x="23" y="41"/>
                  </a:lnTo>
                  <a:lnTo>
                    <a:pt x="24" y="37"/>
                  </a:lnTo>
                  <a:lnTo>
                    <a:pt x="24" y="29"/>
                  </a:lnTo>
                  <a:lnTo>
                    <a:pt x="25" y="28"/>
                  </a:lnTo>
                  <a:lnTo>
                    <a:pt x="25" y="27"/>
                  </a:lnTo>
                  <a:lnTo>
                    <a:pt x="25" y="25"/>
                  </a:lnTo>
                  <a:lnTo>
                    <a:pt x="25" y="22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6" y="14"/>
                  </a:lnTo>
                  <a:lnTo>
                    <a:pt x="26" y="13"/>
                  </a:lnTo>
                  <a:lnTo>
                    <a:pt x="27" y="10"/>
                  </a:lnTo>
                  <a:lnTo>
                    <a:pt x="27" y="10"/>
                  </a:lnTo>
                  <a:lnTo>
                    <a:pt x="27" y="9"/>
                  </a:lnTo>
                  <a:lnTo>
                    <a:pt x="27" y="8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5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9" y="2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3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32" y="6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8"/>
                  </a:lnTo>
                  <a:lnTo>
                    <a:pt x="33" y="9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4" y="17"/>
                  </a:lnTo>
                  <a:lnTo>
                    <a:pt x="35" y="24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5" y="28"/>
                  </a:lnTo>
                  <a:lnTo>
                    <a:pt x="35" y="32"/>
                  </a:lnTo>
                  <a:lnTo>
                    <a:pt x="36" y="40"/>
                  </a:lnTo>
                  <a:lnTo>
                    <a:pt x="38" y="57"/>
                  </a:lnTo>
                  <a:lnTo>
                    <a:pt x="38" y="58"/>
                  </a:lnTo>
                  <a:lnTo>
                    <a:pt x="38" y="59"/>
                  </a:lnTo>
                  <a:lnTo>
                    <a:pt x="38" y="61"/>
                  </a:lnTo>
                  <a:lnTo>
                    <a:pt x="38" y="66"/>
                  </a:lnTo>
                  <a:lnTo>
                    <a:pt x="39" y="74"/>
                  </a:lnTo>
                  <a:lnTo>
                    <a:pt x="39" y="75"/>
                  </a:lnTo>
                  <a:lnTo>
                    <a:pt x="39" y="76"/>
                  </a:lnTo>
                  <a:lnTo>
                    <a:pt x="39" y="78"/>
                  </a:lnTo>
                  <a:lnTo>
                    <a:pt x="40" y="82"/>
                  </a:lnTo>
                  <a:lnTo>
                    <a:pt x="41" y="90"/>
                  </a:lnTo>
                  <a:lnTo>
                    <a:pt x="41" y="90"/>
                  </a:lnTo>
                  <a:lnTo>
                    <a:pt x="41" y="91"/>
                  </a:lnTo>
                  <a:lnTo>
                    <a:pt x="41" y="93"/>
                  </a:lnTo>
                  <a:lnTo>
                    <a:pt x="41" y="96"/>
                  </a:lnTo>
                  <a:lnTo>
                    <a:pt x="41" y="97"/>
                  </a:lnTo>
                  <a:lnTo>
                    <a:pt x="41" y="98"/>
                  </a:lnTo>
                  <a:lnTo>
                    <a:pt x="42" y="99"/>
                  </a:lnTo>
                  <a:lnTo>
                    <a:pt x="42" y="102"/>
                  </a:lnTo>
                  <a:lnTo>
                    <a:pt x="42" y="103"/>
                  </a:lnTo>
                  <a:lnTo>
                    <a:pt x="42" y="104"/>
                  </a:lnTo>
                  <a:lnTo>
                    <a:pt x="42" y="105"/>
                  </a:lnTo>
                  <a:lnTo>
                    <a:pt x="43" y="106"/>
                  </a:lnTo>
                  <a:lnTo>
                    <a:pt x="43" y="106"/>
                  </a:lnTo>
                  <a:lnTo>
                    <a:pt x="43" y="107"/>
                  </a:lnTo>
                  <a:lnTo>
                    <a:pt x="43" y="108"/>
                  </a:lnTo>
                  <a:lnTo>
                    <a:pt x="43" y="108"/>
                  </a:lnTo>
                  <a:lnTo>
                    <a:pt x="43" y="109"/>
                  </a:lnTo>
                  <a:lnTo>
                    <a:pt x="43" y="111"/>
                  </a:lnTo>
                  <a:lnTo>
                    <a:pt x="44" y="112"/>
                  </a:lnTo>
                  <a:lnTo>
                    <a:pt x="44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5" y="114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2"/>
                  </a:lnTo>
                  <a:lnTo>
                    <a:pt x="47" y="111"/>
                  </a:lnTo>
                  <a:lnTo>
                    <a:pt x="47" y="111"/>
                  </a:lnTo>
                  <a:lnTo>
                    <a:pt x="48" y="110"/>
                  </a:lnTo>
                  <a:lnTo>
                    <a:pt x="48" y="110"/>
                  </a:lnTo>
                  <a:lnTo>
                    <a:pt x="48" y="109"/>
                  </a:lnTo>
                  <a:lnTo>
                    <a:pt x="48" y="108"/>
                  </a:lnTo>
                  <a:lnTo>
                    <a:pt x="48" y="106"/>
                  </a:lnTo>
                  <a:lnTo>
                    <a:pt x="49" y="106"/>
                  </a:lnTo>
                  <a:lnTo>
                    <a:pt x="49" y="105"/>
                  </a:lnTo>
                  <a:lnTo>
                    <a:pt x="49" y="104"/>
                  </a:lnTo>
                  <a:lnTo>
                    <a:pt x="49" y="101"/>
                  </a:lnTo>
                  <a:lnTo>
                    <a:pt x="49" y="100"/>
                  </a:lnTo>
                  <a:lnTo>
                    <a:pt x="49" y="100"/>
                  </a:lnTo>
                  <a:lnTo>
                    <a:pt x="50" y="98"/>
                  </a:lnTo>
                  <a:lnTo>
                    <a:pt x="50" y="95"/>
                  </a:lnTo>
                  <a:lnTo>
                    <a:pt x="51" y="88"/>
                  </a:lnTo>
                  <a:lnTo>
                    <a:pt x="51" y="87"/>
                  </a:lnTo>
                  <a:lnTo>
                    <a:pt x="51" y="86"/>
                  </a:lnTo>
                  <a:lnTo>
                    <a:pt x="51" y="84"/>
                  </a:lnTo>
                  <a:lnTo>
                    <a:pt x="52" y="80"/>
                  </a:lnTo>
                  <a:lnTo>
                    <a:pt x="52" y="72"/>
                  </a:lnTo>
                  <a:lnTo>
                    <a:pt x="52" y="71"/>
                  </a:lnTo>
                  <a:lnTo>
                    <a:pt x="52" y="70"/>
                  </a:lnTo>
                  <a:lnTo>
                    <a:pt x="53" y="68"/>
                  </a:lnTo>
                  <a:lnTo>
                    <a:pt x="53" y="63"/>
                  </a:lnTo>
                  <a:lnTo>
                    <a:pt x="54" y="54"/>
                  </a:lnTo>
                  <a:lnTo>
                    <a:pt x="55" y="37"/>
                  </a:lnTo>
                  <a:lnTo>
                    <a:pt x="55" y="36"/>
                  </a:lnTo>
                  <a:lnTo>
                    <a:pt x="55" y="35"/>
                  </a:lnTo>
                  <a:lnTo>
                    <a:pt x="56" y="34"/>
                  </a:lnTo>
                  <a:lnTo>
                    <a:pt x="56" y="30"/>
                  </a:lnTo>
                  <a:lnTo>
                    <a:pt x="57" y="23"/>
                  </a:lnTo>
                  <a:lnTo>
                    <a:pt x="57" y="22"/>
                  </a:lnTo>
                  <a:lnTo>
                    <a:pt x="57" y="21"/>
                  </a:lnTo>
                  <a:lnTo>
                    <a:pt x="57" y="20"/>
                  </a:lnTo>
                  <a:lnTo>
                    <a:pt x="57" y="17"/>
                  </a:lnTo>
                  <a:lnTo>
                    <a:pt x="57" y="16"/>
                  </a:lnTo>
                  <a:lnTo>
                    <a:pt x="58" y="15"/>
                  </a:lnTo>
                  <a:lnTo>
                    <a:pt x="58" y="14"/>
                  </a:lnTo>
                  <a:lnTo>
                    <a:pt x="58" y="11"/>
                  </a:lnTo>
                  <a:lnTo>
                    <a:pt x="58" y="11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9" y="8"/>
                  </a:lnTo>
                  <a:lnTo>
                    <a:pt x="59" y="7"/>
                  </a:lnTo>
                  <a:lnTo>
                    <a:pt x="59" y="6"/>
                  </a:lnTo>
                  <a:lnTo>
                    <a:pt x="59" y="6"/>
                  </a:lnTo>
                  <a:lnTo>
                    <a:pt x="59" y="5"/>
                  </a:lnTo>
                  <a:lnTo>
                    <a:pt x="59" y="5"/>
                  </a:lnTo>
                  <a:lnTo>
                    <a:pt x="59" y="4"/>
                  </a:lnTo>
                  <a:lnTo>
                    <a:pt x="60" y="4"/>
                  </a:lnTo>
                  <a:lnTo>
                    <a:pt x="60" y="3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1"/>
                  </a:lnTo>
                  <a:lnTo>
                    <a:pt x="60" y="1"/>
                  </a:lnTo>
                  <a:lnTo>
                    <a:pt x="60" y="1"/>
                  </a:lnTo>
                  <a:lnTo>
                    <a:pt x="60" y="0"/>
                  </a:lnTo>
                  <a:lnTo>
                    <a:pt x="60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4" y="6"/>
                  </a:lnTo>
                  <a:lnTo>
                    <a:pt x="64" y="6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4" y="10"/>
                  </a:lnTo>
                  <a:lnTo>
                    <a:pt x="64" y="11"/>
                  </a:lnTo>
                  <a:lnTo>
                    <a:pt x="64" y="11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5" y="16"/>
                  </a:lnTo>
                  <a:lnTo>
                    <a:pt x="65" y="17"/>
                  </a:lnTo>
                  <a:lnTo>
                    <a:pt x="65" y="18"/>
                  </a:lnTo>
                  <a:lnTo>
                    <a:pt x="66" y="21"/>
                  </a:lnTo>
                  <a:lnTo>
                    <a:pt x="66" y="28"/>
                  </a:lnTo>
                  <a:lnTo>
                    <a:pt x="66" y="29"/>
                  </a:lnTo>
                  <a:lnTo>
                    <a:pt x="67" y="30"/>
                  </a:lnTo>
                  <a:lnTo>
                    <a:pt x="67" y="32"/>
                  </a:lnTo>
                  <a:lnTo>
                    <a:pt x="67" y="36"/>
                  </a:lnTo>
                  <a:lnTo>
                    <a:pt x="68" y="44"/>
                  </a:lnTo>
                  <a:lnTo>
                    <a:pt x="69" y="61"/>
                  </a:lnTo>
                  <a:lnTo>
                    <a:pt x="70" y="62"/>
                  </a:lnTo>
                  <a:lnTo>
                    <a:pt x="70" y="64"/>
                  </a:lnTo>
                  <a:lnTo>
                    <a:pt x="70" y="66"/>
                  </a:lnTo>
                  <a:lnTo>
                    <a:pt x="70" y="70"/>
                  </a:lnTo>
                  <a:lnTo>
                    <a:pt x="71" y="78"/>
                  </a:lnTo>
                  <a:lnTo>
                    <a:pt x="71" y="80"/>
                  </a:lnTo>
                  <a:lnTo>
                    <a:pt x="71" y="80"/>
                  </a:lnTo>
                  <a:lnTo>
                    <a:pt x="71" y="82"/>
                  </a:lnTo>
                  <a:lnTo>
                    <a:pt x="72" y="86"/>
                  </a:lnTo>
                  <a:lnTo>
                    <a:pt x="72" y="94"/>
                  </a:lnTo>
                  <a:lnTo>
                    <a:pt x="72" y="94"/>
                  </a:lnTo>
                  <a:lnTo>
                    <a:pt x="72" y="95"/>
                  </a:lnTo>
                  <a:lnTo>
                    <a:pt x="73" y="97"/>
                  </a:lnTo>
                  <a:lnTo>
                    <a:pt x="73" y="100"/>
                  </a:lnTo>
                  <a:lnTo>
                    <a:pt x="73" y="100"/>
                  </a:lnTo>
                  <a:lnTo>
                    <a:pt x="73" y="101"/>
                  </a:lnTo>
                  <a:lnTo>
                    <a:pt x="73" y="102"/>
                  </a:lnTo>
                  <a:lnTo>
                    <a:pt x="74" y="105"/>
                  </a:lnTo>
                  <a:lnTo>
                    <a:pt x="74" y="106"/>
                  </a:lnTo>
                  <a:lnTo>
                    <a:pt x="74" y="106"/>
                  </a:lnTo>
                  <a:lnTo>
                    <a:pt x="74" y="107"/>
                  </a:lnTo>
                  <a:lnTo>
                    <a:pt x="74" y="108"/>
                  </a:lnTo>
                  <a:lnTo>
                    <a:pt x="74" y="108"/>
                  </a:lnTo>
                  <a:lnTo>
                    <a:pt x="74" y="109"/>
                  </a:lnTo>
                  <a:lnTo>
                    <a:pt x="74" y="110"/>
                  </a:lnTo>
                  <a:lnTo>
                    <a:pt x="75" y="110"/>
                  </a:lnTo>
                  <a:lnTo>
                    <a:pt x="75" y="111"/>
                  </a:lnTo>
                  <a:lnTo>
                    <a:pt x="75" y="111"/>
                  </a:lnTo>
                  <a:lnTo>
                    <a:pt x="75" y="112"/>
                  </a:lnTo>
                  <a:lnTo>
                    <a:pt x="75" y="112"/>
                  </a:lnTo>
                  <a:lnTo>
                    <a:pt x="75" y="113"/>
                  </a:lnTo>
                  <a:lnTo>
                    <a:pt x="75" y="113"/>
                  </a:lnTo>
                  <a:lnTo>
                    <a:pt x="75" y="113"/>
                  </a:lnTo>
                  <a:lnTo>
                    <a:pt x="76" y="114"/>
                  </a:lnTo>
                  <a:lnTo>
                    <a:pt x="76" y="114"/>
                  </a:lnTo>
                  <a:lnTo>
                    <a:pt x="76" y="114"/>
                  </a:lnTo>
                  <a:lnTo>
                    <a:pt x="76" y="114"/>
                  </a:lnTo>
                  <a:lnTo>
                    <a:pt x="76" y="114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8" y="115"/>
                  </a:lnTo>
                  <a:lnTo>
                    <a:pt x="78" y="115"/>
                  </a:lnTo>
                  <a:lnTo>
                    <a:pt x="78" y="115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3"/>
                  </a:lnTo>
                  <a:lnTo>
                    <a:pt x="78" y="113"/>
                  </a:lnTo>
                  <a:lnTo>
                    <a:pt x="78" y="112"/>
                  </a:lnTo>
                  <a:lnTo>
                    <a:pt x="78" y="112"/>
                  </a:lnTo>
                  <a:lnTo>
                    <a:pt x="79" y="111"/>
                  </a:lnTo>
                  <a:lnTo>
                    <a:pt x="79" y="111"/>
                  </a:lnTo>
                  <a:lnTo>
                    <a:pt x="79" y="110"/>
                  </a:lnTo>
                  <a:lnTo>
                    <a:pt x="79" y="109"/>
                  </a:lnTo>
                  <a:lnTo>
                    <a:pt x="80" y="107"/>
                  </a:lnTo>
                  <a:lnTo>
                    <a:pt x="80" y="107"/>
                  </a:lnTo>
                  <a:lnTo>
                    <a:pt x="80" y="106"/>
                  </a:lnTo>
                  <a:lnTo>
                    <a:pt x="80" y="105"/>
                  </a:lnTo>
                  <a:lnTo>
                    <a:pt x="80" y="102"/>
                  </a:lnTo>
                  <a:lnTo>
                    <a:pt x="80" y="101"/>
                  </a:lnTo>
                  <a:lnTo>
                    <a:pt x="80" y="101"/>
                  </a:lnTo>
                  <a:lnTo>
                    <a:pt x="81" y="99"/>
                  </a:lnTo>
                  <a:lnTo>
                    <a:pt x="81" y="96"/>
                  </a:lnTo>
                  <a:lnTo>
                    <a:pt x="81" y="95"/>
                  </a:lnTo>
                  <a:lnTo>
                    <a:pt x="81" y="94"/>
                  </a:lnTo>
                  <a:lnTo>
                    <a:pt x="81" y="92"/>
                  </a:lnTo>
                  <a:lnTo>
                    <a:pt x="82" y="89"/>
                  </a:lnTo>
                  <a:lnTo>
                    <a:pt x="82" y="81"/>
                  </a:lnTo>
                  <a:lnTo>
                    <a:pt x="84" y="64"/>
                  </a:lnTo>
                  <a:lnTo>
                    <a:pt x="84" y="63"/>
                  </a:lnTo>
                  <a:lnTo>
                    <a:pt x="84" y="62"/>
                  </a:lnTo>
                  <a:lnTo>
                    <a:pt x="84" y="60"/>
                  </a:lnTo>
                  <a:lnTo>
                    <a:pt x="85" y="55"/>
                  </a:lnTo>
                  <a:lnTo>
                    <a:pt x="85" y="47"/>
                  </a:lnTo>
                  <a:lnTo>
                    <a:pt x="86" y="46"/>
                  </a:lnTo>
                  <a:lnTo>
                    <a:pt x="86" y="45"/>
                  </a:lnTo>
                  <a:lnTo>
                    <a:pt x="86" y="43"/>
                  </a:lnTo>
                  <a:lnTo>
                    <a:pt x="86" y="39"/>
                  </a:lnTo>
                  <a:lnTo>
                    <a:pt x="87" y="31"/>
                  </a:lnTo>
                  <a:lnTo>
                    <a:pt x="87" y="30"/>
                  </a:lnTo>
                  <a:lnTo>
                    <a:pt x="87" y="30"/>
                  </a:lnTo>
                  <a:lnTo>
                    <a:pt x="87" y="28"/>
                  </a:lnTo>
                  <a:lnTo>
                    <a:pt x="88" y="24"/>
                  </a:lnTo>
                  <a:lnTo>
                    <a:pt x="88" y="23"/>
                  </a:lnTo>
                  <a:lnTo>
                    <a:pt x="88" y="22"/>
                  </a:lnTo>
                  <a:lnTo>
                    <a:pt x="88" y="21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88" y="16"/>
                  </a:lnTo>
                  <a:lnTo>
                    <a:pt x="89" y="15"/>
                  </a:lnTo>
                  <a:lnTo>
                    <a:pt x="89" y="12"/>
                  </a:lnTo>
                  <a:lnTo>
                    <a:pt x="89" y="11"/>
                  </a:lnTo>
                  <a:lnTo>
                    <a:pt x="89" y="11"/>
                  </a:lnTo>
                  <a:lnTo>
                    <a:pt x="89" y="10"/>
                  </a:lnTo>
                  <a:lnTo>
                    <a:pt x="90" y="7"/>
                  </a:lnTo>
                  <a:lnTo>
                    <a:pt x="90" y="7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4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1" y="2"/>
                  </a:lnTo>
                  <a:lnTo>
                    <a:pt x="91" y="2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1" name="Freeform 77"/>
            <p:cNvSpPr>
              <a:spLocks/>
            </p:cNvSpPr>
            <p:nvPr/>
          </p:nvSpPr>
          <p:spPr bwMode="auto">
            <a:xfrm>
              <a:off x="4058" y="2186"/>
              <a:ext cx="88" cy="116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1" y="0"/>
                </a:cxn>
                <a:cxn ang="0">
                  <a:pos x="2" y="0"/>
                </a:cxn>
                <a:cxn ang="0">
                  <a:pos x="3" y="2"/>
                </a:cxn>
                <a:cxn ang="0">
                  <a:pos x="3" y="6"/>
                </a:cxn>
                <a:cxn ang="0">
                  <a:pos x="5" y="16"/>
                </a:cxn>
                <a:cxn ang="0">
                  <a:pos x="7" y="40"/>
                </a:cxn>
                <a:cxn ang="0">
                  <a:pos x="11" y="81"/>
                </a:cxn>
                <a:cxn ang="0">
                  <a:pos x="13" y="102"/>
                </a:cxn>
                <a:cxn ang="0">
                  <a:pos x="15" y="111"/>
                </a:cxn>
                <a:cxn ang="0">
                  <a:pos x="15" y="114"/>
                </a:cxn>
                <a:cxn ang="0">
                  <a:pos x="16" y="115"/>
                </a:cxn>
                <a:cxn ang="0">
                  <a:pos x="17" y="115"/>
                </a:cxn>
                <a:cxn ang="0">
                  <a:pos x="18" y="114"/>
                </a:cxn>
                <a:cxn ang="0">
                  <a:pos x="19" y="110"/>
                </a:cxn>
                <a:cxn ang="0">
                  <a:pos x="20" y="101"/>
                </a:cxn>
                <a:cxn ang="0">
                  <a:pos x="22" y="81"/>
                </a:cxn>
                <a:cxn ang="0">
                  <a:pos x="26" y="40"/>
                </a:cxn>
                <a:cxn ang="0">
                  <a:pos x="28" y="16"/>
                </a:cxn>
                <a:cxn ang="0">
                  <a:pos x="30" y="6"/>
                </a:cxn>
                <a:cxn ang="0">
                  <a:pos x="30" y="2"/>
                </a:cxn>
                <a:cxn ang="0">
                  <a:pos x="31" y="0"/>
                </a:cxn>
                <a:cxn ang="0">
                  <a:pos x="32" y="0"/>
                </a:cxn>
                <a:cxn ang="0">
                  <a:pos x="33" y="0"/>
                </a:cxn>
                <a:cxn ang="0">
                  <a:pos x="33" y="2"/>
                </a:cxn>
                <a:cxn ang="0">
                  <a:pos x="34" y="7"/>
                </a:cxn>
                <a:cxn ang="0">
                  <a:pos x="36" y="19"/>
                </a:cxn>
                <a:cxn ang="0">
                  <a:pos x="40" y="61"/>
                </a:cxn>
                <a:cxn ang="0">
                  <a:pos x="42" y="85"/>
                </a:cxn>
                <a:cxn ang="0">
                  <a:pos x="43" y="101"/>
                </a:cxn>
                <a:cxn ang="0">
                  <a:pos x="45" y="109"/>
                </a:cxn>
                <a:cxn ang="0">
                  <a:pos x="46" y="113"/>
                </a:cxn>
                <a:cxn ang="0">
                  <a:pos x="46" y="115"/>
                </a:cxn>
                <a:cxn ang="0">
                  <a:pos x="47" y="116"/>
                </a:cxn>
                <a:cxn ang="0">
                  <a:pos x="48" y="115"/>
                </a:cxn>
                <a:cxn ang="0">
                  <a:pos x="48" y="113"/>
                </a:cxn>
                <a:cxn ang="0">
                  <a:pos x="50" y="107"/>
                </a:cxn>
                <a:cxn ang="0">
                  <a:pos x="51" y="96"/>
                </a:cxn>
                <a:cxn ang="0">
                  <a:pos x="54" y="56"/>
                </a:cxn>
                <a:cxn ang="0">
                  <a:pos x="58" y="21"/>
                </a:cxn>
                <a:cxn ang="0">
                  <a:pos x="59" y="10"/>
                </a:cxn>
                <a:cxn ang="0">
                  <a:pos x="60" y="3"/>
                </a:cxn>
                <a:cxn ang="0">
                  <a:pos x="61" y="1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63" y="2"/>
                </a:cxn>
                <a:cxn ang="0">
                  <a:pos x="64" y="6"/>
                </a:cxn>
                <a:cxn ang="0">
                  <a:pos x="66" y="16"/>
                </a:cxn>
                <a:cxn ang="0">
                  <a:pos x="68" y="47"/>
                </a:cxn>
                <a:cxn ang="0">
                  <a:pos x="70" y="70"/>
                </a:cxn>
                <a:cxn ang="0">
                  <a:pos x="72" y="92"/>
                </a:cxn>
                <a:cxn ang="0">
                  <a:pos x="74" y="105"/>
                </a:cxn>
                <a:cxn ang="0">
                  <a:pos x="75" y="112"/>
                </a:cxn>
                <a:cxn ang="0">
                  <a:pos x="76" y="114"/>
                </a:cxn>
                <a:cxn ang="0">
                  <a:pos x="76" y="116"/>
                </a:cxn>
                <a:cxn ang="0">
                  <a:pos x="77" y="115"/>
                </a:cxn>
                <a:cxn ang="0">
                  <a:pos x="78" y="114"/>
                </a:cxn>
                <a:cxn ang="0">
                  <a:pos x="79" y="110"/>
                </a:cxn>
                <a:cxn ang="0">
                  <a:pos x="80" y="103"/>
                </a:cxn>
                <a:cxn ang="0">
                  <a:pos x="82" y="85"/>
                </a:cxn>
                <a:cxn ang="0">
                  <a:pos x="86" y="35"/>
                </a:cxn>
                <a:cxn ang="0">
                  <a:pos x="87" y="21"/>
                </a:cxn>
              </a:cxnLst>
              <a:rect l="0" t="0" r="r" b="b"/>
              <a:pathLst>
                <a:path w="88" h="116">
                  <a:moveTo>
                    <a:pt x="0" y="2"/>
                  </a:moveTo>
                  <a:lnTo>
                    <a:pt x="0" y="2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4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4" y="6"/>
                  </a:lnTo>
                  <a:lnTo>
                    <a:pt x="4" y="7"/>
                  </a:lnTo>
                  <a:lnTo>
                    <a:pt x="4" y="8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4" y="11"/>
                  </a:lnTo>
                  <a:lnTo>
                    <a:pt x="5" y="13"/>
                  </a:lnTo>
                  <a:lnTo>
                    <a:pt x="5" y="16"/>
                  </a:lnTo>
                  <a:lnTo>
                    <a:pt x="6" y="22"/>
                  </a:lnTo>
                  <a:lnTo>
                    <a:pt x="6" y="23"/>
                  </a:lnTo>
                  <a:lnTo>
                    <a:pt x="6" y="24"/>
                  </a:lnTo>
                  <a:lnTo>
                    <a:pt x="6" y="26"/>
                  </a:lnTo>
                  <a:lnTo>
                    <a:pt x="6" y="30"/>
                  </a:lnTo>
                  <a:lnTo>
                    <a:pt x="7" y="38"/>
                  </a:lnTo>
                  <a:lnTo>
                    <a:pt x="7" y="39"/>
                  </a:lnTo>
                  <a:lnTo>
                    <a:pt x="7" y="40"/>
                  </a:lnTo>
                  <a:lnTo>
                    <a:pt x="8" y="42"/>
                  </a:lnTo>
                  <a:lnTo>
                    <a:pt x="8" y="47"/>
                  </a:lnTo>
                  <a:lnTo>
                    <a:pt x="9" y="56"/>
                  </a:lnTo>
                  <a:lnTo>
                    <a:pt x="10" y="73"/>
                  </a:lnTo>
                  <a:lnTo>
                    <a:pt x="10" y="74"/>
                  </a:lnTo>
                  <a:lnTo>
                    <a:pt x="10" y="75"/>
                  </a:lnTo>
                  <a:lnTo>
                    <a:pt x="11" y="77"/>
                  </a:lnTo>
                  <a:lnTo>
                    <a:pt x="11" y="81"/>
                  </a:lnTo>
                  <a:lnTo>
                    <a:pt x="12" y="88"/>
                  </a:lnTo>
                  <a:lnTo>
                    <a:pt x="12" y="89"/>
                  </a:lnTo>
                  <a:lnTo>
                    <a:pt x="12" y="90"/>
                  </a:lnTo>
                  <a:lnTo>
                    <a:pt x="12" y="92"/>
                  </a:lnTo>
                  <a:lnTo>
                    <a:pt x="12" y="95"/>
                  </a:lnTo>
                  <a:lnTo>
                    <a:pt x="13" y="101"/>
                  </a:lnTo>
                  <a:lnTo>
                    <a:pt x="13" y="102"/>
                  </a:lnTo>
                  <a:lnTo>
                    <a:pt x="13" y="102"/>
                  </a:lnTo>
                  <a:lnTo>
                    <a:pt x="13" y="104"/>
                  </a:lnTo>
                  <a:lnTo>
                    <a:pt x="14" y="106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4" y="108"/>
                  </a:lnTo>
                  <a:lnTo>
                    <a:pt x="14" y="110"/>
                  </a:lnTo>
                  <a:lnTo>
                    <a:pt x="15" y="111"/>
                  </a:lnTo>
                  <a:lnTo>
                    <a:pt x="15" y="111"/>
                  </a:lnTo>
                  <a:lnTo>
                    <a:pt x="15" y="112"/>
                  </a:lnTo>
                  <a:lnTo>
                    <a:pt x="15" y="112"/>
                  </a:lnTo>
                  <a:lnTo>
                    <a:pt x="15" y="112"/>
                  </a:lnTo>
                  <a:lnTo>
                    <a:pt x="15" y="113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8" y="114"/>
                  </a:lnTo>
                  <a:lnTo>
                    <a:pt x="18" y="114"/>
                  </a:lnTo>
                  <a:lnTo>
                    <a:pt x="18" y="114"/>
                  </a:lnTo>
                  <a:lnTo>
                    <a:pt x="18" y="113"/>
                  </a:lnTo>
                  <a:lnTo>
                    <a:pt x="18" y="112"/>
                  </a:lnTo>
                  <a:lnTo>
                    <a:pt x="18" y="112"/>
                  </a:lnTo>
                  <a:lnTo>
                    <a:pt x="18" y="112"/>
                  </a:lnTo>
                  <a:lnTo>
                    <a:pt x="19" y="111"/>
                  </a:lnTo>
                  <a:lnTo>
                    <a:pt x="19" y="110"/>
                  </a:lnTo>
                  <a:lnTo>
                    <a:pt x="19" y="110"/>
                  </a:lnTo>
                  <a:lnTo>
                    <a:pt x="19" y="109"/>
                  </a:lnTo>
                  <a:lnTo>
                    <a:pt x="19" y="108"/>
                  </a:lnTo>
                  <a:lnTo>
                    <a:pt x="19" y="108"/>
                  </a:lnTo>
                  <a:lnTo>
                    <a:pt x="19" y="107"/>
                  </a:lnTo>
                  <a:lnTo>
                    <a:pt x="20" y="104"/>
                  </a:lnTo>
                  <a:lnTo>
                    <a:pt x="20" y="103"/>
                  </a:lnTo>
                  <a:lnTo>
                    <a:pt x="20" y="103"/>
                  </a:lnTo>
                  <a:lnTo>
                    <a:pt x="20" y="101"/>
                  </a:lnTo>
                  <a:lnTo>
                    <a:pt x="20" y="98"/>
                  </a:lnTo>
                  <a:lnTo>
                    <a:pt x="21" y="97"/>
                  </a:lnTo>
                  <a:lnTo>
                    <a:pt x="21" y="96"/>
                  </a:lnTo>
                  <a:lnTo>
                    <a:pt x="21" y="95"/>
                  </a:lnTo>
                  <a:lnTo>
                    <a:pt x="21" y="91"/>
                  </a:lnTo>
                  <a:lnTo>
                    <a:pt x="22" y="83"/>
                  </a:lnTo>
                  <a:lnTo>
                    <a:pt x="22" y="82"/>
                  </a:lnTo>
                  <a:lnTo>
                    <a:pt x="22" y="81"/>
                  </a:lnTo>
                  <a:lnTo>
                    <a:pt x="22" y="79"/>
                  </a:lnTo>
                  <a:lnTo>
                    <a:pt x="23" y="75"/>
                  </a:lnTo>
                  <a:lnTo>
                    <a:pt x="24" y="66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5" y="46"/>
                  </a:lnTo>
                  <a:lnTo>
                    <a:pt x="25" y="44"/>
                  </a:lnTo>
                  <a:lnTo>
                    <a:pt x="26" y="40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4"/>
                  </a:lnTo>
                  <a:lnTo>
                    <a:pt x="28" y="17"/>
                  </a:lnTo>
                  <a:lnTo>
                    <a:pt x="28" y="16"/>
                  </a:lnTo>
                  <a:lnTo>
                    <a:pt x="28" y="16"/>
                  </a:lnTo>
                  <a:lnTo>
                    <a:pt x="28" y="14"/>
                  </a:lnTo>
                  <a:lnTo>
                    <a:pt x="29" y="12"/>
                  </a:lnTo>
                  <a:lnTo>
                    <a:pt x="29" y="11"/>
                  </a:lnTo>
                  <a:lnTo>
                    <a:pt x="29" y="10"/>
                  </a:lnTo>
                  <a:lnTo>
                    <a:pt x="29" y="9"/>
                  </a:lnTo>
                  <a:lnTo>
                    <a:pt x="29" y="7"/>
                  </a:lnTo>
                  <a:lnTo>
                    <a:pt x="29" y="6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3"/>
                  </a:lnTo>
                  <a:lnTo>
                    <a:pt x="30" y="3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2"/>
                  </a:lnTo>
                  <a:lnTo>
                    <a:pt x="33" y="2"/>
                  </a:lnTo>
                  <a:lnTo>
                    <a:pt x="33" y="2"/>
                  </a:lnTo>
                  <a:lnTo>
                    <a:pt x="33" y="2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4" y="5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5" y="10"/>
                  </a:lnTo>
                  <a:lnTo>
                    <a:pt x="35" y="12"/>
                  </a:lnTo>
                  <a:lnTo>
                    <a:pt x="35" y="13"/>
                  </a:lnTo>
                  <a:lnTo>
                    <a:pt x="35" y="14"/>
                  </a:lnTo>
                  <a:lnTo>
                    <a:pt x="35" y="15"/>
                  </a:lnTo>
                  <a:lnTo>
                    <a:pt x="36" y="19"/>
                  </a:lnTo>
                  <a:lnTo>
                    <a:pt x="36" y="26"/>
                  </a:lnTo>
                  <a:lnTo>
                    <a:pt x="37" y="27"/>
                  </a:lnTo>
                  <a:lnTo>
                    <a:pt x="37" y="28"/>
                  </a:lnTo>
                  <a:lnTo>
                    <a:pt x="37" y="30"/>
                  </a:lnTo>
                  <a:lnTo>
                    <a:pt x="37" y="34"/>
                  </a:lnTo>
                  <a:lnTo>
                    <a:pt x="38" y="42"/>
                  </a:lnTo>
                  <a:lnTo>
                    <a:pt x="40" y="60"/>
                  </a:lnTo>
                  <a:lnTo>
                    <a:pt x="40" y="61"/>
                  </a:lnTo>
                  <a:lnTo>
                    <a:pt x="40" y="62"/>
                  </a:lnTo>
                  <a:lnTo>
                    <a:pt x="40" y="65"/>
                  </a:lnTo>
                  <a:lnTo>
                    <a:pt x="40" y="69"/>
                  </a:lnTo>
                  <a:lnTo>
                    <a:pt x="41" y="77"/>
                  </a:lnTo>
                  <a:lnTo>
                    <a:pt x="41" y="78"/>
                  </a:lnTo>
                  <a:lnTo>
                    <a:pt x="41" y="79"/>
                  </a:lnTo>
                  <a:lnTo>
                    <a:pt x="41" y="81"/>
                  </a:lnTo>
                  <a:lnTo>
                    <a:pt x="42" y="85"/>
                  </a:lnTo>
                  <a:lnTo>
                    <a:pt x="42" y="92"/>
                  </a:lnTo>
                  <a:lnTo>
                    <a:pt x="42" y="93"/>
                  </a:lnTo>
                  <a:lnTo>
                    <a:pt x="42" y="94"/>
                  </a:lnTo>
                  <a:lnTo>
                    <a:pt x="43" y="95"/>
                  </a:lnTo>
                  <a:lnTo>
                    <a:pt x="43" y="98"/>
                  </a:lnTo>
                  <a:lnTo>
                    <a:pt x="43" y="99"/>
                  </a:lnTo>
                  <a:lnTo>
                    <a:pt x="43" y="100"/>
                  </a:lnTo>
                  <a:lnTo>
                    <a:pt x="43" y="101"/>
                  </a:lnTo>
                  <a:lnTo>
                    <a:pt x="44" y="104"/>
                  </a:lnTo>
                  <a:lnTo>
                    <a:pt x="44" y="105"/>
                  </a:lnTo>
                  <a:lnTo>
                    <a:pt x="44" y="105"/>
                  </a:lnTo>
                  <a:lnTo>
                    <a:pt x="44" y="106"/>
                  </a:lnTo>
                  <a:lnTo>
                    <a:pt x="44" y="107"/>
                  </a:lnTo>
                  <a:lnTo>
                    <a:pt x="44" y="108"/>
                  </a:lnTo>
                  <a:lnTo>
                    <a:pt x="44" y="109"/>
                  </a:lnTo>
                  <a:lnTo>
                    <a:pt x="45" y="109"/>
                  </a:lnTo>
                  <a:lnTo>
                    <a:pt x="45" y="110"/>
                  </a:lnTo>
                  <a:lnTo>
                    <a:pt x="45" y="110"/>
                  </a:lnTo>
                  <a:lnTo>
                    <a:pt x="45" y="111"/>
                  </a:lnTo>
                  <a:lnTo>
                    <a:pt x="45" y="111"/>
                  </a:lnTo>
                  <a:lnTo>
                    <a:pt x="45" y="112"/>
                  </a:lnTo>
                  <a:lnTo>
                    <a:pt x="45" y="112"/>
                  </a:lnTo>
                  <a:lnTo>
                    <a:pt x="45" y="113"/>
                  </a:lnTo>
                  <a:lnTo>
                    <a:pt x="46" y="113"/>
                  </a:lnTo>
                  <a:lnTo>
                    <a:pt x="46" y="113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3"/>
                  </a:lnTo>
                  <a:lnTo>
                    <a:pt x="48" y="113"/>
                  </a:lnTo>
                  <a:lnTo>
                    <a:pt x="48" y="112"/>
                  </a:lnTo>
                  <a:lnTo>
                    <a:pt x="49" y="112"/>
                  </a:lnTo>
                  <a:lnTo>
                    <a:pt x="49" y="111"/>
                  </a:lnTo>
                  <a:lnTo>
                    <a:pt x="49" y="111"/>
                  </a:lnTo>
                  <a:lnTo>
                    <a:pt x="49" y="110"/>
                  </a:lnTo>
                  <a:lnTo>
                    <a:pt x="49" y="108"/>
                  </a:lnTo>
                  <a:lnTo>
                    <a:pt x="49" y="107"/>
                  </a:lnTo>
                  <a:lnTo>
                    <a:pt x="50" y="107"/>
                  </a:lnTo>
                  <a:lnTo>
                    <a:pt x="50" y="106"/>
                  </a:lnTo>
                  <a:lnTo>
                    <a:pt x="50" y="103"/>
                  </a:lnTo>
                  <a:lnTo>
                    <a:pt x="50" y="102"/>
                  </a:lnTo>
                  <a:lnTo>
                    <a:pt x="50" y="102"/>
                  </a:lnTo>
                  <a:lnTo>
                    <a:pt x="50" y="100"/>
                  </a:lnTo>
                  <a:lnTo>
                    <a:pt x="51" y="98"/>
                  </a:lnTo>
                  <a:lnTo>
                    <a:pt x="51" y="97"/>
                  </a:lnTo>
                  <a:lnTo>
                    <a:pt x="51" y="96"/>
                  </a:lnTo>
                  <a:lnTo>
                    <a:pt x="51" y="94"/>
                  </a:lnTo>
                  <a:lnTo>
                    <a:pt x="52" y="90"/>
                  </a:lnTo>
                  <a:lnTo>
                    <a:pt x="52" y="83"/>
                  </a:lnTo>
                  <a:lnTo>
                    <a:pt x="54" y="65"/>
                  </a:lnTo>
                  <a:lnTo>
                    <a:pt x="54" y="64"/>
                  </a:lnTo>
                  <a:lnTo>
                    <a:pt x="54" y="63"/>
                  </a:lnTo>
                  <a:lnTo>
                    <a:pt x="54" y="61"/>
                  </a:lnTo>
                  <a:lnTo>
                    <a:pt x="54" y="56"/>
                  </a:lnTo>
                  <a:lnTo>
                    <a:pt x="55" y="47"/>
                  </a:lnTo>
                  <a:lnTo>
                    <a:pt x="57" y="30"/>
                  </a:lnTo>
                  <a:lnTo>
                    <a:pt x="57" y="29"/>
                  </a:lnTo>
                  <a:lnTo>
                    <a:pt x="57" y="28"/>
                  </a:lnTo>
                  <a:lnTo>
                    <a:pt x="57" y="26"/>
                  </a:lnTo>
                  <a:lnTo>
                    <a:pt x="57" y="23"/>
                  </a:lnTo>
                  <a:lnTo>
                    <a:pt x="58" y="22"/>
                  </a:lnTo>
                  <a:lnTo>
                    <a:pt x="58" y="21"/>
                  </a:lnTo>
                  <a:lnTo>
                    <a:pt x="58" y="20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5"/>
                  </a:lnTo>
                  <a:lnTo>
                    <a:pt x="58" y="14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60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0" y="3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1" y="1"/>
                  </a:lnTo>
                  <a:lnTo>
                    <a:pt x="61" y="1"/>
                  </a:lnTo>
                  <a:lnTo>
                    <a:pt x="61" y="1"/>
                  </a:lnTo>
                  <a:lnTo>
                    <a:pt x="61" y="1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3" y="0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5"/>
                  </a:lnTo>
                  <a:lnTo>
                    <a:pt x="64" y="6"/>
                  </a:lnTo>
                  <a:lnTo>
                    <a:pt x="64" y="7"/>
                  </a:lnTo>
                  <a:lnTo>
                    <a:pt x="65" y="9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5" y="12"/>
                  </a:lnTo>
                  <a:lnTo>
                    <a:pt x="65" y="15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66" y="18"/>
                  </a:lnTo>
                  <a:lnTo>
                    <a:pt x="66" y="22"/>
                  </a:lnTo>
                  <a:lnTo>
                    <a:pt x="67" y="29"/>
                  </a:lnTo>
                  <a:lnTo>
                    <a:pt x="67" y="30"/>
                  </a:lnTo>
                  <a:lnTo>
                    <a:pt x="67" y="32"/>
                  </a:lnTo>
                  <a:lnTo>
                    <a:pt x="67" y="34"/>
                  </a:lnTo>
                  <a:lnTo>
                    <a:pt x="68" y="38"/>
                  </a:lnTo>
                  <a:lnTo>
                    <a:pt x="68" y="47"/>
                  </a:lnTo>
                  <a:lnTo>
                    <a:pt x="68" y="48"/>
                  </a:lnTo>
                  <a:lnTo>
                    <a:pt x="68" y="49"/>
                  </a:lnTo>
                  <a:lnTo>
                    <a:pt x="69" y="51"/>
                  </a:lnTo>
                  <a:lnTo>
                    <a:pt x="69" y="56"/>
                  </a:lnTo>
                  <a:lnTo>
                    <a:pt x="70" y="65"/>
                  </a:lnTo>
                  <a:lnTo>
                    <a:pt x="70" y="66"/>
                  </a:lnTo>
                  <a:lnTo>
                    <a:pt x="70" y="67"/>
                  </a:lnTo>
                  <a:lnTo>
                    <a:pt x="70" y="70"/>
                  </a:lnTo>
                  <a:lnTo>
                    <a:pt x="71" y="74"/>
                  </a:lnTo>
                  <a:lnTo>
                    <a:pt x="71" y="82"/>
                  </a:lnTo>
                  <a:lnTo>
                    <a:pt x="71" y="84"/>
                  </a:lnTo>
                  <a:lnTo>
                    <a:pt x="72" y="84"/>
                  </a:lnTo>
                  <a:lnTo>
                    <a:pt x="72" y="86"/>
                  </a:lnTo>
                  <a:lnTo>
                    <a:pt x="72" y="90"/>
                  </a:lnTo>
                  <a:lnTo>
                    <a:pt x="72" y="91"/>
                  </a:lnTo>
                  <a:lnTo>
                    <a:pt x="72" y="92"/>
                  </a:lnTo>
                  <a:lnTo>
                    <a:pt x="72" y="94"/>
                  </a:lnTo>
                  <a:lnTo>
                    <a:pt x="73" y="97"/>
                  </a:lnTo>
                  <a:lnTo>
                    <a:pt x="73" y="98"/>
                  </a:lnTo>
                  <a:lnTo>
                    <a:pt x="73" y="99"/>
                  </a:lnTo>
                  <a:lnTo>
                    <a:pt x="73" y="101"/>
                  </a:lnTo>
                  <a:lnTo>
                    <a:pt x="74" y="104"/>
                  </a:lnTo>
                  <a:lnTo>
                    <a:pt x="74" y="104"/>
                  </a:lnTo>
                  <a:lnTo>
                    <a:pt x="74" y="105"/>
                  </a:lnTo>
                  <a:lnTo>
                    <a:pt x="74" y="106"/>
                  </a:lnTo>
                  <a:lnTo>
                    <a:pt x="74" y="108"/>
                  </a:lnTo>
                  <a:lnTo>
                    <a:pt x="74" y="109"/>
                  </a:lnTo>
                  <a:lnTo>
                    <a:pt x="74" y="110"/>
                  </a:lnTo>
                  <a:lnTo>
                    <a:pt x="75" y="110"/>
                  </a:lnTo>
                  <a:lnTo>
                    <a:pt x="75" y="111"/>
                  </a:lnTo>
                  <a:lnTo>
                    <a:pt x="75" y="111"/>
                  </a:lnTo>
                  <a:lnTo>
                    <a:pt x="75" y="112"/>
                  </a:lnTo>
                  <a:lnTo>
                    <a:pt x="75" y="112"/>
                  </a:lnTo>
                  <a:lnTo>
                    <a:pt x="75" y="113"/>
                  </a:lnTo>
                  <a:lnTo>
                    <a:pt x="75" y="113"/>
                  </a:lnTo>
                  <a:lnTo>
                    <a:pt x="75" y="113"/>
                  </a:lnTo>
                  <a:lnTo>
                    <a:pt x="75" y="114"/>
                  </a:lnTo>
                  <a:lnTo>
                    <a:pt x="76" y="114"/>
                  </a:lnTo>
                  <a:lnTo>
                    <a:pt x="76" y="114"/>
                  </a:lnTo>
                  <a:lnTo>
                    <a:pt x="76" y="114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8" y="115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3"/>
                  </a:lnTo>
                  <a:lnTo>
                    <a:pt x="78" y="113"/>
                  </a:lnTo>
                  <a:lnTo>
                    <a:pt x="78" y="112"/>
                  </a:lnTo>
                  <a:lnTo>
                    <a:pt x="78" y="112"/>
                  </a:lnTo>
                  <a:lnTo>
                    <a:pt x="78" y="111"/>
                  </a:lnTo>
                  <a:lnTo>
                    <a:pt x="78" y="111"/>
                  </a:lnTo>
                  <a:lnTo>
                    <a:pt x="79" y="110"/>
                  </a:lnTo>
                  <a:lnTo>
                    <a:pt x="79" y="110"/>
                  </a:lnTo>
                  <a:lnTo>
                    <a:pt x="79" y="109"/>
                  </a:lnTo>
                  <a:lnTo>
                    <a:pt x="79" y="108"/>
                  </a:lnTo>
                  <a:lnTo>
                    <a:pt x="79" y="108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80" y="105"/>
                  </a:lnTo>
                  <a:lnTo>
                    <a:pt x="80" y="103"/>
                  </a:lnTo>
                  <a:lnTo>
                    <a:pt x="80" y="102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1" y="96"/>
                  </a:lnTo>
                  <a:lnTo>
                    <a:pt x="81" y="89"/>
                  </a:lnTo>
                  <a:lnTo>
                    <a:pt x="82" y="88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2" y="81"/>
                  </a:lnTo>
                  <a:lnTo>
                    <a:pt x="83" y="72"/>
                  </a:lnTo>
                  <a:lnTo>
                    <a:pt x="83" y="71"/>
                  </a:lnTo>
                  <a:lnTo>
                    <a:pt x="83" y="70"/>
                  </a:lnTo>
                  <a:lnTo>
                    <a:pt x="83" y="67"/>
                  </a:lnTo>
                  <a:lnTo>
                    <a:pt x="84" y="63"/>
                  </a:lnTo>
                  <a:lnTo>
                    <a:pt x="85" y="54"/>
                  </a:lnTo>
                  <a:lnTo>
                    <a:pt x="86" y="35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6" y="32"/>
                  </a:lnTo>
                  <a:lnTo>
                    <a:pt x="87" y="28"/>
                  </a:lnTo>
                  <a:lnTo>
                    <a:pt x="87" y="27"/>
                  </a:lnTo>
                  <a:lnTo>
                    <a:pt x="87" y="26"/>
                  </a:lnTo>
                  <a:lnTo>
                    <a:pt x="87" y="24"/>
                  </a:lnTo>
                  <a:lnTo>
                    <a:pt x="87" y="21"/>
                  </a:lnTo>
                  <a:lnTo>
                    <a:pt x="87" y="20"/>
                  </a:lnTo>
                  <a:lnTo>
                    <a:pt x="88" y="19"/>
                  </a:lnTo>
                  <a:lnTo>
                    <a:pt x="88" y="17"/>
                  </a:lnTo>
                  <a:lnTo>
                    <a:pt x="88" y="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2" name="Freeform 78"/>
            <p:cNvSpPr>
              <a:spLocks/>
            </p:cNvSpPr>
            <p:nvPr/>
          </p:nvSpPr>
          <p:spPr bwMode="auto">
            <a:xfrm>
              <a:off x="4146" y="2186"/>
              <a:ext cx="83" cy="116"/>
            </a:xfrm>
            <a:custGeom>
              <a:avLst/>
              <a:gdLst/>
              <a:ahLst/>
              <a:cxnLst>
                <a:cxn ang="0">
                  <a:pos x="1" y="7"/>
                </a:cxn>
                <a:cxn ang="0">
                  <a:pos x="2" y="2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5" y="3"/>
                </a:cxn>
                <a:cxn ang="0">
                  <a:pos x="6" y="8"/>
                </a:cxn>
                <a:cxn ang="0">
                  <a:pos x="8" y="27"/>
                </a:cxn>
                <a:cxn ang="0">
                  <a:pos x="10" y="53"/>
                </a:cxn>
                <a:cxn ang="0">
                  <a:pos x="13" y="82"/>
                </a:cxn>
                <a:cxn ang="0">
                  <a:pos x="14" y="97"/>
                </a:cxn>
                <a:cxn ang="0">
                  <a:pos x="16" y="109"/>
                </a:cxn>
                <a:cxn ang="0">
                  <a:pos x="17" y="113"/>
                </a:cxn>
                <a:cxn ang="0">
                  <a:pos x="17" y="115"/>
                </a:cxn>
                <a:cxn ang="0">
                  <a:pos x="18" y="116"/>
                </a:cxn>
                <a:cxn ang="0">
                  <a:pos x="19" y="115"/>
                </a:cxn>
                <a:cxn ang="0">
                  <a:pos x="20" y="113"/>
                </a:cxn>
                <a:cxn ang="0">
                  <a:pos x="21" y="108"/>
                </a:cxn>
                <a:cxn ang="0">
                  <a:pos x="22" y="97"/>
                </a:cxn>
                <a:cxn ang="0">
                  <a:pos x="25" y="70"/>
                </a:cxn>
                <a:cxn ang="0">
                  <a:pos x="28" y="27"/>
                </a:cxn>
                <a:cxn ang="0">
                  <a:pos x="29" y="14"/>
                </a:cxn>
                <a:cxn ang="0">
                  <a:pos x="31" y="6"/>
                </a:cxn>
                <a:cxn ang="0">
                  <a:pos x="31" y="2"/>
                </a:cxn>
                <a:cxn ang="0">
                  <a:pos x="32" y="0"/>
                </a:cxn>
                <a:cxn ang="0">
                  <a:pos x="33" y="0"/>
                </a:cxn>
                <a:cxn ang="0">
                  <a:pos x="34" y="1"/>
                </a:cxn>
                <a:cxn ang="0">
                  <a:pos x="34" y="4"/>
                </a:cxn>
                <a:cxn ang="0">
                  <a:pos x="35" y="9"/>
                </a:cxn>
                <a:cxn ang="0">
                  <a:pos x="37" y="26"/>
                </a:cxn>
                <a:cxn ang="0">
                  <a:pos x="40" y="58"/>
                </a:cxn>
                <a:cxn ang="0">
                  <a:pos x="42" y="81"/>
                </a:cxn>
                <a:cxn ang="0">
                  <a:pos x="43" y="97"/>
                </a:cxn>
                <a:cxn ang="0">
                  <a:pos x="45" y="108"/>
                </a:cxn>
                <a:cxn ang="0">
                  <a:pos x="46" y="113"/>
                </a:cxn>
                <a:cxn ang="0">
                  <a:pos x="47" y="115"/>
                </a:cxn>
                <a:cxn ang="0">
                  <a:pos x="47" y="116"/>
                </a:cxn>
                <a:cxn ang="0">
                  <a:pos x="48" y="115"/>
                </a:cxn>
                <a:cxn ang="0">
                  <a:pos x="49" y="112"/>
                </a:cxn>
                <a:cxn ang="0">
                  <a:pos x="49" y="108"/>
                </a:cxn>
                <a:cxn ang="0">
                  <a:pos x="52" y="89"/>
                </a:cxn>
                <a:cxn ang="0">
                  <a:pos x="54" y="63"/>
                </a:cxn>
                <a:cxn ang="0">
                  <a:pos x="57" y="24"/>
                </a:cxn>
                <a:cxn ang="0">
                  <a:pos x="59" y="11"/>
                </a:cxn>
                <a:cxn ang="0">
                  <a:pos x="60" y="3"/>
                </a:cxn>
                <a:cxn ang="0">
                  <a:pos x="61" y="1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63" y="2"/>
                </a:cxn>
                <a:cxn ang="0">
                  <a:pos x="64" y="7"/>
                </a:cxn>
                <a:cxn ang="0">
                  <a:pos x="65" y="18"/>
                </a:cxn>
                <a:cxn ang="0">
                  <a:pos x="69" y="65"/>
                </a:cxn>
                <a:cxn ang="0">
                  <a:pos x="71" y="88"/>
                </a:cxn>
                <a:cxn ang="0">
                  <a:pos x="73" y="102"/>
                </a:cxn>
                <a:cxn ang="0">
                  <a:pos x="74" y="110"/>
                </a:cxn>
                <a:cxn ang="0">
                  <a:pos x="75" y="114"/>
                </a:cxn>
                <a:cxn ang="0">
                  <a:pos x="76" y="115"/>
                </a:cxn>
                <a:cxn ang="0">
                  <a:pos x="76" y="115"/>
                </a:cxn>
                <a:cxn ang="0">
                  <a:pos x="77" y="114"/>
                </a:cxn>
                <a:cxn ang="0">
                  <a:pos x="78" y="110"/>
                </a:cxn>
                <a:cxn ang="0">
                  <a:pos x="79" y="102"/>
                </a:cxn>
                <a:cxn ang="0">
                  <a:pos x="82" y="67"/>
                </a:cxn>
              </a:cxnLst>
              <a:rect l="0" t="0" r="r" b="b"/>
              <a:pathLst>
                <a:path w="83" h="116">
                  <a:moveTo>
                    <a:pt x="0" y="14"/>
                  </a:moveTo>
                  <a:lnTo>
                    <a:pt x="0" y="14"/>
                  </a:lnTo>
                  <a:lnTo>
                    <a:pt x="0" y="13"/>
                  </a:lnTo>
                  <a:lnTo>
                    <a:pt x="0" y="12"/>
                  </a:lnTo>
                  <a:lnTo>
                    <a:pt x="1" y="9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2" y="4"/>
                  </a:lnTo>
                  <a:lnTo>
                    <a:pt x="2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6" y="7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10"/>
                  </a:lnTo>
                  <a:lnTo>
                    <a:pt x="7" y="12"/>
                  </a:lnTo>
                  <a:lnTo>
                    <a:pt x="7" y="13"/>
                  </a:lnTo>
                  <a:lnTo>
                    <a:pt x="7" y="14"/>
                  </a:lnTo>
                  <a:lnTo>
                    <a:pt x="7" y="15"/>
                  </a:lnTo>
                  <a:lnTo>
                    <a:pt x="7" y="19"/>
                  </a:lnTo>
                  <a:lnTo>
                    <a:pt x="8" y="26"/>
                  </a:lnTo>
                  <a:lnTo>
                    <a:pt x="8" y="27"/>
                  </a:lnTo>
                  <a:lnTo>
                    <a:pt x="8" y="28"/>
                  </a:lnTo>
                  <a:lnTo>
                    <a:pt x="9" y="30"/>
                  </a:lnTo>
                  <a:lnTo>
                    <a:pt x="9" y="34"/>
                  </a:lnTo>
                  <a:lnTo>
                    <a:pt x="10" y="44"/>
                  </a:lnTo>
                  <a:lnTo>
                    <a:pt x="10" y="45"/>
                  </a:lnTo>
                  <a:lnTo>
                    <a:pt x="10" y="46"/>
                  </a:lnTo>
                  <a:lnTo>
                    <a:pt x="10" y="48"/>
                  </a:lnTo>
                  <a:lnTo>
                    <a:pt x="10" y="53"/>
                  </a:lnTo>
                  <a:lnTo>
                    <a:pt x="11" y="62"/>
                  </a:lnTo>
                  <a:lnTo>
                    <a:pt x="11" y="63"/>
                  </a:lnTo>
                  <a:lnTo>
                    <a:pt x="11" y="64"/>
                  </a:lnTo>
                  <a:lnTo>
                    <a:pt x="12" y="66"/>
                  </a:lnTo>
                  <a:lnTo>
                    <a:pt x="12" y="71"/>
                  </a:lnTo>
                  <a:lnTo>
                    <a:pt x="13" y="80"/>
                  </a:lnTo>
                  <a:lnTo>
                    <a:pt x="13" y="81"/>
                  </a:lnTo>
                  <a:lnTo>
                    <a:pt x="13" y="82"/>
                  </a:lnTo>
                  <a:lnTo>
                    <a:pt x="13" y="84"/>
                  </a:lnTo>
                  <a:lnTo>
                    <a:pt x="13" y="88"/>
                  </a:lnTo>
                  <a:lnTo>
                    <a:pt x="13" y="89"/>
                  </a:lnTo>
                  <a:lnTo>
                    <a:pt x="14" y="90"/>
                  </a:lnTo>
                  <a:lnTo>
                    <a:pt x="14" y="92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7"/>
                  </a:lnTo>
                  <a:lnTo>
                    <a:pt x="15" y="99"/>
                  </a:lnTo>
                  <a:lnTo>
                    <a:pt x="15" y="102"/>
                  </a:lnTo>
                  <a:lnTo>
                    <a:pt x="15" y="103"/>
                  </a:lnTo>
                  <a:lnTo>
                    <a:pt x="15" y="104"/>
                  </a:lnTo>
                  <a:lnTo>
                    <a:pt x="15" y="105"/>
                  </a:lnTo>
                  <a:lnTo>
                    <a:pt x="16" y="108"/>
                  </a:lnTo>
                  <a:lnTo>
                    <a:pt x="16" y="108"/>
                  </a:lnTo>
                  <a:lnTo>
                    <a:pt x="16" y="109"/>
                  </a:lnTo>
                  <a:lnTo>
                    <a:pt x="16" y="110"/>
                  </a:lnTo>
                  <a:lnTo>
                    <a:pt x="16" y="110"/>
                  </a:lnTo>
                  <a:lnTo>
                    <a:pt x="16" y="110"/>
                  </a:lnTo>
                  <a:lnTo>
                    <a:pt x="16" y="111"/>
                  </a:lnTo>
                  <a:lnTo>
                    <a:pt x="17" y="112"/>
                  </a:lnTo>
                  <a:lnTo>
                    <a:pt x="17" y="112"/>
                  </a:lnTo>
                  <a:lnTo>
                    <a:pt x="17" y="112"/>
                  </a:lnTo>
                  <a:lnTo>
                    <a:pt x="17" y="113"/>
                  </a:lnTo>
                  <a:lnTo>
                    <a:pt x="17" y="113"/>
                  </a:lnTo>
                  <a:lnTo>
                    <a:pt x="17" y="113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5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8" y="116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3"/>
                  </a:lnTo>
                  <a:lnTo>
                    <a:pt x="19" y="113"/>
                  </a:lnTo>
                  <a:lnTo>
                    <a:pt x="20" y="113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20" y="111"/>
                  </a:lnTo>
                  <a:lnTo>
                    <a:pt x="20" y="111"/>
                  </a:lnTo>
                  <a:lnTo>
                    <a:pt x="20" y="110"/>
                  </a:lnTo>
                  <a:lnTo>
                    <a:pt x="20" y="110"/>
                  </a:lnTo>
                  <a:lnTo>
                    <a:pt x="20" y="109"/>
                  </a:lnTo>
                  <a:lnTo>
                    <a:pt x="21" y="108"/>
                  </a:lnTo>
                  <a:lnTo>
                    <a:pt x="21" y="107"/>
                  </a:lnTo>
                  <a:lnTo>
                    <a:pt x="21" y="107"/>
                  </a:lnTo>
                  <a:lnTo>
                    <a:pt x="21" y="106"/>
                  </a:lnTo>
                  <a:lnTo>
                    <a:pt x="21" y="103"/>
                  </a:lnTo>
                  <a:lnTo>
                    <a:pt x="21" y="102"/>
                  </a:lnTo>
                  <a:lnTo>
                    <a:pt x="21" y="102"/>
                  </a:lnTo>
                  <a:lnTo>
                    <a:pt x="22" y="100"/>
                  </a:lnTo>
                  <a:lnTo>
                    <a:pt x="22" y="97"/>
                  </a:lnTo>
                  <a:lnTo>
                    <a:pt x="23" y="89"/>
                  </a:lnTo>
                  <a:lnTo>
                    <a:pt x="23" y="88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1"/>
                  </a:lnTo>
                  <a:lnTo>
                    <a:pt x="24" y="72"/>
                  </a:lnTo>
                  <a:lnTo>
                    <a:pt x="24" y="71"/>
                  </a:lnTo>
                  <a:lnTo>
                    <a:pt x="25" y="70"/>
                  </a:lnTo>
                  <a:lnTo>
                    <a:pt x="25" y="67"/>
                  </a:lnTo>
                  <a:lnTo>
                    <a:pt x="25" y="63"/>
                  </a:lnTo>
                  <a:lnTo>
                    <a:pt x="26" y="53"/>
                  </a:lnTo>
                  <a:lnTo>
                    <a:pt x="27" y="35"/>
                  </a:lnTo>
                  <a:lnTo>
                    <a:pt x="27" y="34"/>
                  </a:lnTo>
                  <a:lnTo>
                    <a:pt x="27" y="33"/>
                  </a:lnTo>
                  <a:lnTo>
                    <a:pt x="28" y="31"/>
                  </a:lnTo>
                  <a:lnTo>
                    <a:pt x="28" y="27"/>
                  </a:lnTo>
                  <a:lnTo>
                    <a:pt x="28" y="26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9" y="20"/>
                  </a:lnTo>
                  <a:lnTo>
                    <a:pt x="29" y="19"/>
                  </a:lnTo>
                  <a:lnTo>
                    <a:pt x="29" y="18"/>
                  </a:lnTo>
                  <a:lnTo>
                    <a:pt x="29" y="17"/>
                  </a:lnTo>
                  <a:lnTo>
                    <a:pt x="29" y="14"/>
                  </a:lnTo>
                  <a:lnTo>
                    <a:pt x="29" y="13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7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1" y="4"/>
                  </a:lnTo>
                  <a:lnTo>
                    <a:pt x="31" y="4"/>
                  </a:lnTo>
                  <a:lnTo>
                    <a:pt x="31" y="3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3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7"/>
                  </a:lnTo>
                  <a:lnTo>
                    <a:pt x="35" y="7"/>
                  </a:lnTo>
                  <a:lnTo>
                    <a:pt x="35" y="8"/>
                  </a:lnTo>
                  <a:lnTo>
                    <a:pt x="35" y="9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3"/>
                  </a:lnTo>
                  <a:lnTo>
                    <a:pt x="36" y="14"/>
                  </a:lnTo>
                  <a:lnTo>
                    <a:pt x="36" y="17"/>
                  </a:lnTo>
                  <a:lnTo>
                    <a:pt x="37" y="24"/>
                  </a:lnTo>
                  <a:lnTo>
                    <a:pt x="37" y="25"/>
                  </a:lnTo>
                  <a:lnTo>
                    <a:pt x="37" y="26"/>
                  </a:lnTo>
                  <a:lnTo>
                    <a:pt x="37" y="28"/>
                  </a:lnTo>
                  <a:lnTo>
                    <a:pt x="38" y="32"/>
                  </a:lnTo>
                  <a:lnTo>
                    <a:pt x="39" y="40"/>
                  </a:lnTo>
                  <a:lnTo>
                    <a:pt x="39" y="41"/>
                  </a:lnTo>
                  <a:lnTo>
                    <a:pt x="39" y="42"/>
                  </a:lnTo>
                  <a:lnTo>
                    <a:pt x="39" y="44"/>
                  </a:lnTo>
                  <a:lnTo>
                    <a:pt x="39" y="49"/>
                  </a:lnTo>
                  <a:lnTo>
                    <a:pt x="40" y="58"/>
                  </a:lnTo>
                  <a:lnTo>
                    <a:pt x="40" y="59"/>
                  </a:lnTo>
                  <a:lnTo>
                    <a:pt x="40" y="61"/>
                  </a:lnTo>
                  <a:lnTo>
                    <a:pt x="40" y="63"/>
                  </a:lnTo>
                  <a:lnTo>
                    <a:pt x="41" y="68"/>
                  </a:lnTo>
                  <a:lnTo>
                    <a:pt x="41" y="77"/>
                  </a:lnTo>
                  <a:lnTo>
                    <a:pt x="42" y="78"/>
                  </a:lnTo>
                  <a:lnTo>
                    <a:pt x="42" y="79"/>
                  </a:lnTo>
                  <a:lnTo>
                    <a:pt x="42" y="81"/>
                  </a:lnTo>
                  <a:lnTo>
                    <a:pt x="42" y="85"/>
                  </a:lnTo>
                  <a:lnTo>
                    <a:pt x="42" y="86"/>
                  </a:lnTo>
                  <a:lnTo>
                    <a:pt x="42" y="88"/>
                  </a:lnTo>
                  <a:lnTo>
                    <a:pt x="43" y="90"/>
                  </a:lnTo>
                  <a:lnTo>
                    <a:pt x="43" y="93"/>
                  </a:lnTo>
                  <a:lnTo>
                    <a:pt x="43" y="94"/>
                  </a:lnTo>
                  <a:lnTo>
                    <a:pt x="43" y="95"/>
                  </a:lnTo>
                  <a:lnTo>
                    <a:pt x="43" y="97"/>
                  </a:lnTo>
                  <a:lnTo>
                    <a:pt x="44" y="100"/>
                  </a:lnTo>
                  <a:lnTo>
                    <a:pt x="44" y="101"/>
                  </a:lnTo>
                  <a:lnTo>
                    <a:pt x="44" y="102"/>
                  </a:lnTo>
                  <a:lnTo>
                    <a:pt x="44" y="103"/>
                  </a:lnTo>
                  <a:lnTo>
                    <a:pt x="45" y="106"/>
                  </a:lnTo>
                  <a:lnTo>
                    <a:pt x="45" y="107"/>
                  </a:lnTo>
                  <a:lnTo>
                    <a:pt x="45" y="107"/>
                  </a:lnTo>
                  <a:lnTo>
                    <a:pt x="45" y="108"/>
                  </a:lnTo>
                  <a:lnTo>
                    <a:pt x="45" y="109"/>
                  </a:lnTo>
                  <a:lnTo>
                    <a:pt x="45" y="109"/>
                  </a:lnTo>
                  <a:lnTo>
                    <a:pt x="45" y="110"/>
                  </a:lnTo>
                  <a:lnTo>
                    <a:pt x="45" y="111"/>
                  </a:lnTo>
                  <a:lnTo>
                    <a:pt x="45" y="111"/>
                  </a:lnTo>
                  <a:lnTo>
                    <a:pt x="45" y="112"/>
                  </a:lnTo>
                  <a:lnTo>
                    <a:pt x="46" y="112"/>
                  </a:lnTo>
                  <a:lnTo>
                    <a:pt x="46" y="113"/>
                  </a:lnTo>
                  <a:lnTo>
                    <a:pt x="46" y="113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3"/>
                  </a:lnTo>
                  <a:lnTo>
                    <a:pt x="49" y="113"/>
                  </a:lnTo>
                  <a:lnTo>
                    <a:pt x="49" y="112"/>
                  </a:lnTo>
                  <a:lnTo>
                    <a:pt x="49" y="112"/>
                  </a:lnTo>
                  <a:lnTo>
                    <a:pt x="49" y="112"/>
                  </a:lnTo>
                  <a:lnTo>
                    <a:pt x="49" y="111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09"/>
                  </a:lnTo>
                  <a:lnTo>
                    <a:pt x="49" y="108"/>
                  </a:lnTo>
                  <a:lnTo>
                    <a:pt x="49" y="108"/>
                  </a:lnTo>
                  <a:lnTo>
                    <a:pt x="50" y="106"/>
                  </a:lnTo>
                  <a:lnTo>
                    <a:pt x="50" y="104"/>
                  </a:lnTo>
                  <a:lnTo>
                    <a:pt x="50" y="103"/>
                  </a:lnTo>
                  <a:lnTo>
                    <a:pt x="50" y="102"/>
                  </a:lnTo>
                  <a:lnTo>
                    <a:pt x="51" y="101"/>
                  </a:lnTo>
                  <a:lnTo>
                    <a:pt x="51" y="98"/>
                  </a:lnTo>
                  <a:lnTo>
                    <a:pt x="52" y="90"/>
                  </a:lnTo>
                  <a:lnTo>
                    <a:pt x="52" y="89"/>
                  </a:lnTo>
                  <a:lnTo>
                    <a:pt x="52" y="88"/>
                  </a:lnTo>
                  <a:lnTo>
                    <a:pt x="52" y="86"/>
                  </a:lnTo>
                  <a:lnTo>
                    <a:pt x="52" y="82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3" y="68"/>
                  </a:lnTo>
                  <a:lnTo>
                    <a:pt x="54" y="63"/>
                  </a:lnTo>
                  <a:lnTo>
                    <a:pt x="55" y="54"/>
                  </a:lnTo>
                  <a:lnTo>
                    <a:pt x="56" y="35"/>
                  </a:lnTo>
                  <a:lnTo>
                    <a:pt x="56" y="34"/>
                  </a:lnTo>
                  <a:lnTo>
                    <a:pt x="56" y="33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6"/>
                  </a:lnTo>
                  <a:lnTo>
                    <a:pt x="57" y="24"/>
                  </a:lnTo>
                  <a:lnTo>
                    <a:pt x="57" y="23"/>
                  </a:lnTo>
                  <a:lnTo>
                    <a:pt x="58" y="19"/>
                  </a:lnTo>
                  <a:lnTo>
                    <a:pt x="58" y="18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2"/>
                  </a:lnTo>
                  <a:lnTo>
                    <a:pt x="59" y="12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59" y="7"/>
                  </a:lnTo>
                  <a:lnTo>
                    <a:pt x="59" y="6"/>
                  </a:lnTo>
                  <a:lnTo>
                    <a:pt x="59" y="6"/>
                  </a:lnTo>
                  <a:lnTo>
                    <a:pt x="60" y="5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0" y="3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1"/>
                  </a:lnTo>
                  <a:lnTo>
                    <a:pt x="60" y="1"/>
                  </a:lnTo>
                  <a:lnTo>
                    <a:pt x="61" y="1"/>
                  </a:lnTo>
                  <a:lnTo>
                    <a:pt x="61" y="1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4" y="5"/>
                  </a:lnTo>
                  <a:lnTo>
                    <a:pt x="64" y="6"/>
                  </a:lnTo>
                  <a:lnTo>
                    <a:pt x="64" y="6"/>
                  </a:lnTo>
                  <a:lnTo>
                    <a:pt x="64" y="7"/>
                  </a:lnTo>
                  <a:lnTo>
                    <a:pt x="64" y="10"/>
                  </a:lnTo>
                  <a:lnTo>
                    <a:pt x="64" y="10"/>
                  </a:lnTo>
                  <a:lnTo>
                    <a:pt x="64" y="11"/>
                  </a:lnTo>
                  <a:lnTo>
                    <a:pt x="65" y="12"/>
                  </a:lnTo>
                  <a:lnTo>
                    <a:pt x="65" y="15"/>
                  </a:lnTo>
                  <a:lnTo>
                    <a:pt x="65" y="16"/>
                  </a:lnTo>
                  <a:lnTo>
                    <a:pt x="65" y="17"/>
                  </a:lnTo>
                  <a:lnTo>
                    <a:pt x="65" y="18"/>
                  </a:lnTo>
                  <a:lnTo>
                    <a:pt x="66" y="22"/>
                  </a:lnTo>
                  <a:lnTo>
                    <a:pt x="66" y="29"/>
                  </a:lnTo>
                  <a:lnTo>
                    <a:pt x="68" y="46"/>
                  </a:lnTo>
                  <a:lnTo>
                    <a:pt x="68" y="47"/>
                  </a:lnTo>
                  <a:lnTo>
                    <a:pt x="68" y="48"/>
                  </a:lnTo>
                  <a:lnTo>
                    <a:pt x="68" y="50"/>
                  </a:lnTo>
                  <a:lnTo>
                    <a:pt x="68" y="55"/>
                  </a:lnTo>
                  <a:lnTo>
                    <a:pt x="69" y="65"/>
                  </a:lnTo>
                  <a:lnTo>
                    <a:pt x="69" y="66"/>
                  </a:lnTo>
                  <a:lnTo>
                    <a:pt x="70" y="67"/>
                  </a:lnTo>
                  <a:lnTo>
                    <a:pt x="70" y="70"/>
                  </a:lnTo>
                  <a:lnTo>
                    <a:pt x="70" y="74"/>
                  </a:lnTo>
                  <a:lnTo>
                    <a:pt x="71" y="83"/>
                  </a:lnTo>
                  <a:lnTo>
                    <a:pt x="71" y="84"/>
                  </a:lnTo>
                  <a:lnTo>
                    <a:pt x="71" y="85"/>
                  </a:lnTo>
                  <a:lnTo>
                    <a:pt x="71" y="88"/>
                  </a:lnTo>
                  <a:lnTo>
                    <a:pt x="72" y="92"/>
                  </a:lnTo>
                  <a:lnTo>
                    <a:pt x="72" y="92"/>
                  </a:lnTo>
                  <a:lnTo>
                    <a:pt x="72" y="94"/>
                  </a:lnTo>
                  <a:lnTo>
                    <a:pt x="72" y="95"/>
                  </a:lnTo>
                  <a:lnTo>
                    <a:pt x="72" y="99"/>
                  </a:lnTo>
                  <a:lnTo>
                    <a:pt x="72" y="100"/>
                  </a:lnTo>
                  <a:lnTo>
                    <a:pt x="72" y="100"/>
                  </a:lnTo>
                  <a:lnTo>
                    <a:pt x="73" y="102"/>
                  </a:lnTo>
                  <a:lnTo>
                    <a:pt x="73" y="103"/>
                  </a:lnTo>
                  <a:lnTo>
                    <a:pt x="73" y="104"/>
                  </a:lnTo>
                  <a:lnTo>
                    <a:pt x="73" y="105"/>
                  </a:lnTo>
                  <a:lnTo>
                    <a:pt x="73" y="106"/>
                  </a:lnTo>
                  <a:lnTo>
                    <a:pt x="73" y="106"/>
                  </a:lnTo>
                  <a:lnTo>
                    <a:pt x="73" y="108"/>
                  </a:lnTo>
                  <a:lnTo>
                    <a:pt x="74" y="110"/>
                  </a:lnTo>
                  <a:lnTo>
                    <a:pt x="74" y="110"/>
                  </a:lnTo>
                  <a:lnTo>
                    <a:pt x="74" y="111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4" y="113"/>
                  </a:lnTo>
                  <a:lnTo>
                    <a:pt x="75" y="113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6" y="115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7" y="115"/>
                  </a:lnTo>
                  <a:lnTo>
                    <a:pt x="77" y="114"/>
                  </a:lnTo>
                  <a:lnTo>
                    <a:pt x="77" y="114"/>
                  </a:lnTo>
                  <a:lnTo>
                    <a:pt x="77" y="114"/>
                  </a:lnTo>
                  <a:lnTo>
                    <a:pt x="77" y="114"/>
                  </a:lnTo>
                  <a:lnTo>
                    <a:pt x="77" y="113"/>
                  </a:lnTo>
                  <a:lnTo>
                    <a:pt x="77" y="113"/>
                  </a:lnTo>
                  <a:lnTo>
                    <a:pt x="77" y="112"/>
                  </a:lnTo>
                  <a:lnTo>
                    <a:pt x="77" y="112"/>
                  </a:lnTo>
                  <a:lnTo>
                    <a:pt x="78" y="112"/>
                  </a:lnTo>
                  <a:lnTo>
                    <a:pt x="78" y="111"/>
                  </a:lnTo>
                  <a:lnTo>
                    <a:pt x="78" y="110"/>
                  </a:lnTo>
                  <a:lnTo>
                    <a:pt x="78" y="110"/>
                  </a:lnTo>
                  <a:lnTo>
                    <a:pt x="78" y="109"/>
                  </a:lnTo>
                  <a:lnTo>
                    <a:pt x="78" y="108"/>
                  </a:lnTo>
                  <a:lnTo>
                    <a:pt x="78" y="108"/>
                  </a:lnTo>
                  <a:lnTo>
                    <a:pt x="78" y="106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9" y="102"/>
                  </a:lnTo>
                  <a:lnTo>
                    <a:pt x="79" y="101"/>
                  </a:lnTo>
                  <a:lnTo>
                    <a:pt x="79" y="98"/>
                  </a:lnTo>
                  <a:lnTo>
                    <a:pt x="80" y="97"/>
                  </a:lnTo>
                  <a:lnTo>
                    <a:pt x="80" y="96"/>
                  </a:lnTo>
                  <a:lnTo>
                    <a:pt x="80" y="95"/>
                  </a:lnTo>
                  <a:lnTo>
                    <a:pt x="80" y="91"/>
                  </a:lnTo>
                  <a:lnTo>
                    <a:pt x="81" y="84"/>
                  </a:lnTo>
                  <a:lnTo>
                    <a:pt x="82" y="67"/>
                  </a:lnTo>
                  <a:lnTo>
                    <a:pt x="82" y="66"/>
                  </a:lnTo>
                  <a:lnTo>
                    <a:pt x="82" y="64"/>
                  </a:lnTo>
                  <a:lnTo>
                    <a:pt x="82" y="62"/>
                  </a:lnTo>
                  <a:lnTo>
                    <a:pt x="83" y="58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3" name="Freeform 79"/>
            <p:cNvSpPr>
              <a:spLocks/>
            </p:cNvSpPr>
            <p:nvPr/>
          </p:nvSpPr>
          <p:spPr bwMode="auto">
            <a:xfrm>
              <a:off x="4229" y="2186"/>
              <a:ext cx="87" cy="116"/>
            </a:xfrm>
            <a:custGeom>
              <a:avLst/>
              <a:gdLst/>
              <a:ahLst/>
              <a:cxnLst>
                <a:cxn ang="0">
                  <a:pos x="3" y="23"/>
                </a:cxn>
                <a:cxn ang="0">
                  <a:pos x="4" y="12"/>
                </a:cxn>
                <a:cxn ang="0">
                  <a:pos x="5" y="4"/>
                </a:cxn>
                <a:cxn ang="0">
                  <a:pos x="6" y="1"/>
                </a:cxn>
                <a:cxn ang="0">
                  <a:pos x="7" y="0"/>
                </a:cxn>
                <a:cxn ang="0">
                  <a:pos x="8" y="0"/>
                </a:cxn>
                <a:cxn ang="0">
                  <a:pos x="8" y="2"/>
                </a:cxn>
                <a:cxn ang="0">
                  <a:pos x="9" y="9"/>
                </a:cxn>
                <a:cxn ang="0">
                  <a:pos x="11" y="21"/>
                </a:cxn>
                <a:cxn ang="0">
                  <a:pos x="14" y="61"/>
                </a:cxn>
                <a:cxn ang="0">
                  <a:pos x="17" y="91"/>
                </a:cxn>
                <a:cxn ang="0">
                  <a:pos x="18" y="105"/>
                </a:cxn>
                <a:cxn ang="0">
                  <a:pos x="19" y="111"/>
                </a:cxn>
                <a:cxn ang="0">
                  <a:pos x="20" y="114"/>
                </a:cxn>
                <a:cxn ang="0">
                  <a:pos x="21" y="116"/>
                </a:cxn>
                <a:cxn ang="0">
                  <a:pos x="21" y="115"/>
                </a:cxn>
                <a:cxn ang="0">
                  <a:pos x="22" y="113"/>
                </a:cxn>
                <a:cxn ang="0">
                  <a:pos x="23" y="109"/>
                </a:cxn>
                <a:cxn ang="0">
                  <a:pos x="25" y="92"/>
                </a:cxn>
                <a:cxn ang="0">
                  <a:pos x="28" y="56"/>
                </a:cxn>
                <a:cxn ang="0">
                  <a:pos x="31" y="24"/>
                </a:cxn>
                <a:cxn ang="0">
                  <a:pos x="32" y="10"/>
                </a:cxn>
                <a:cxn ang="0">
                  <a:pos x="33" y="4"/>
                </a:cxn>
                <a:cxn ang="0">
                  <a:pos x="34" y="1"/>
                </a:cxn>
                <a:cxn ang="0">
                  <a:pos x="35" y="0"/>
                </a:cxn>
                <a:cxn ang="0">
                  <a:pos x="36" y="0"/>
                </a:cxn>
                <a:cxn ang="0">
                  <a:pos x="36" y="2"/>
                </a:cxn>
                <a:cxn ang="0">
                  <a:pos x="37" y="7"/>
                </a:cxn>
                <a:cxn ang="0">
                  <a:pos x="38" y="16"/>
                </a:cxn>
                <a:cxn ang="0">
                  <a:pos x="41" y="45"/>
                </a:cxn>
                <a:cxn ang="0">
                  <a:pos x="44" y="85"/>
                </a:cxn>
                <a:cxn ang="0">
                  <a:pos x="46" y="104"/>
                </a:cxn>
                <a:cxn ang="0">
                  <a:pos x="47" y="111"/>
                </a:cxn>
                <a:cxn ang="0">
                  <a:pos x="48" y="114"/>
                </a:cxn>
                <a:cxn ang="0">
                  <a:pos x="49" y="116"/>
                </a:cxn>
                <a:cxn ang="0">
                  <a:pos x="50" y="115"/>
                </a:cxn>
                <a:cxn ang="0">
                  <a:pos x="50" y="113"/>
                </a:cxn>
                <a:cxn ang="0">
                  <a:pos x="52" y="106"/>
                </a:cxn>
                <a:cxn ang="0">
                  <a:pos x="53" y="92"/>
                </a:cxn>
                <a:cxn ang="0">
                  <a:pos x="55" y="70"/>
                </a:cxn>
                <a:cxn ang="0">
                  <a:pos x="57" y="37"/>
                </a:cxn>
                <a:cxn ang="0">
                  <a:pos x="59" y="21"/>
                </a:cxn>
                <a:cxn ang="0">
                  <a:pos x="60" y="9"/>
                </a:cxn>
                <a:cxn ang="0">
                  <a:pos x="61" y="3"/>
                </a:cxn>
                <a:cxn ang="0">
                  <a:pos x="62" y="0"/>
                </a:cxn>
                <a:cxn ang="0">
                  <a:pos x="63" y="0"/>
                </a:cxn>
                <a:cxn ang="0">
                  <a:pos x="64" y="0"/>
                </a:cxn>
                <a:cxn ang="0">
                  <a:pos x="64" y="4"/>
                </a:cxn>
                <a:cxn ang="0">
                  <a:pos x="65" y="10"/>
                </a:cxn>
                <a:cxn ang="0">
                  <a:pos x="67" y="24"/>
                </a:cxn>
                <a:cxn ang="0">
                  <a:pos x="70" y="69"/>
                </a:cxn>
                <a:cxn ang="0">
                  <a:pos x="72" y="93"/>
                </a:cxn>
                <a:cxn ang="0">
                  <a:pos x="74" y="104"/>
                </a:cxn>
                <a:cxn ang="0">
                  <a:pos x="75" y="111"/>
                </a:cxn>
                <a:cxn ang="0">
                  <a:pos x="76" y="114"/>
                </a:cxn>
                <a:cxn ang="0">
                  <a:pos x="76" y="116"/>
                </a:cxn>
                <a:cxn ang="0">
                  <a:pos x="77" y="115"/>
                </a:cxn>
                <a:cxn ang="0">
                  <a:pos x="78" y="113"/>
                </a:cxn>
                <a:cxn ang="0">
                  <a:pos x="79" y="106"/>
                </a:cxn>
                <a:cxn ang="0">
                  <a:pos x="80" y="93"/>
                </a:cxn>
                <a:cxn ang="0">
                  <a:pos x="84" y="52"/>
                </a:cxn>
                <a:cxn ang="0">
                  <a:pos x="86" y="21"/>
                </a:cxn>
              </a:cxnLst>
              <a:rect l="0" t="0" r="r" b="b"/>
              <a:pathLst>
                <a:path w="87" h="116">
                  <a:moveTo>
                    <a:pt x="0" y="58"/>
                  </a:moveTo>
                  <a:lnTo>
                    <a:pt x="1" y="49"/>
                  </a:lnTo>
                  <a:lnTo>
                    <a:pt x="2" y="32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4" y="15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9"/>
                  </a:lnTo>
                  <a:lnTo>
                    <a:pt x="5" y="8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10" y="10"/>
                  </a:lnTo>
                  <a:lnTo>
                    <a:pt x="10" y="13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10" y="16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11" y="21"/>
                  </a:lnTo>
                  <a:lnTo>
                    <a:pt x="11" y="22"/>
                  </a:lnTo>
                  <a:lnTo>
                    <a:pt x="11" y="26"/>
                  </a:lnTo>
                  <a:lnTo>
                    <a:pt x="12" y="34"/>
                  </a:lnTo>
                  <a:lnTo>
                    <a:pt x="13" y="51"/>
                  </a:lnTo>
                  <a:lnTo>
                    <a:pt x="14" y="53"/>
                  </a:lnTo>
                  <a:lnTo>
                    <a:pt x="14" y="54"/>
                  </a:lnTo>
                  <a:lnTo>
                    <a:pt x="14" y="56"/>
                  </a:lnTo>
                  <a:lnTo>
                    <a:pt x="14" y="61"/>
                  </a:lnTo>
                  <a:lnTo>
                    <a:pt x="15" y="71"/>
                  </a:lnTo>
                  <a:lnTo>
                    <a:pt x="15" y="72"/>
                  </a:lnTo>
                  <a:lnTo>
                    <a:pt x="15" y="73"/>
                  </a:lnTo>
                  <a:lnTo>
                    <a:pt x="15" y="76"/>
                  </a:lnTo>
                  <a:lnTo>
                    <a:pt x="16" y="80"/>
                  </a:lnTo>
                  <a:lnTo>
                    <a:pt x="17" y="89"/>
                  </a:lnTo>
                  <a:lnTo>
                    <a:pt x="17" y="90"/>
                  </a:lnTo>
                  <a:lnTo>
                    <a:pt x="17" y="91"/>
                  </a:lnTo>
                  <a:lnTo>
                    <a:pt x="17" y="93"/>
                  </a:lnTo>
                  <a:lnTo>
                    <a:pt x="17" y="97"/>
                  </a:lnTo>
                  <a:lnTo>
                    <a:pt x="17" y="98"/>
                  </a:lnTo>
                  <a:lnTo>
                    <a:pt x="17" y="98"/>
                  </a:lnTo>
                  <a:lnTo>
                    <a:pt x="18" y="100"/>
                  </a:lnTo>
                  <a:lnTo>
                    <a:pt x="18" y="103"/>
                  </a:lnTo>
                  <a:lnTo>
                    <a:pt x="18" y="104"/>
                  </a:lnTo>
                  <a:lnTo>
                    <a:pt x="18" y="105"/>
                  </a:lnTo>
                  <a:lnTo>
                    <a:pt x="18" y="106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19" y="109"/>
                  </a:lnTo>
                  <a:lnTo>
                    <a:pt x="19" y="109"/>
                  </a:lnTo>
                  <a:lnTo>
                    <a:pt x="19" y="110"/>
                  </a:lnTo>
                  <a:lnTo>
                    <a:pt x="19" y="111"/>
                  </a:lnTo>
                  <a:lnTo>
                    <a:pt x="19" y="111"/>
                  </a:lnTo>
                  <a:lnTo>
                    <a:pt x="19" y="112"/>
                  </a:lnTo>
                  <a:lnTo>
                    <a:pt x="20" y="112"/>
                  </a:lnTo>
                  <a:lnTo>
                    <a:pt x="20" y="113"/>
                  </a:lnTo>
                  <a:lnTo>
                    <a:pt x="20" y="113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3" y="112"/>
                  </a:lnTo>
                  <a:lnTo>
                    <a:pt x="23" y="112"/>
                  </a:lnTo>
                  <a:lnTo>
                    <a:pt x="23" y="111"/>
                  </a:lnTo>
                  <a:lnTo>
                    <a:pt x="23" y="111"/>
                  </a:lnTo>
                  <a:lnTo>
                    <a:pt x="23" y="110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3" y="108"/>
                  </a:lnTo>
                  <a:lnTo>
                    <a:pt x="23" y="107"/>
                  </a:lnTo>
                  <a:lnTo>
                    <a:pt x="24" y="104"/>
                  </a:lnTo>
                  <a:lnTo>
                    <a:pt x="24" y="104"/>
                  </a:lnTo>
                  <a:lnTo>
                    <a:pt x="24" y="103"/>
                  </a:lnTo>
                  <a:lnTo>
                    <a:pt x="24" y="102"/>
                  </a:lnTo>
                  <a:lnTo>
                    <a:pt x="25" y="98"/>
                  </a:lnTo>
                  <a:lnTo>
                    <a:pt x="25" y="92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6" y="88"/>
                  </a:lnTo>
                  <a:lnTo>
                    <a:pt x="26" y="84"/>
                  </a:lnTo>
                  <a:lnTo>
                    <a:pt x="27" y="76"/>
                  </a:lnTo>
                  <a:lnTo>
                    <a:pt x="28" y="58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28" y="53"/>
                  </a:lnTo>
                  <a:lnTo>
                    <a:pt x="29" y="49"/>
                  </a:lnTo>
                  <a:lnTo>
                    <a:pt x="29" y="40"/>
                  </a:lnTo>
                  <a:lnTo>
                    <a:pt x="29" y="39"/>
                  </a:lnTo>
                  <a:lnTo>
                    <a:pt x="30" y="38"/>
                  </a:lnTo>
                  <a:lnTo>
                    <a:pt x="30" y="36"/>
                  </a:lnTo>
                  <a:lnTo>
                    <a:pt x="30" y="32"/>
                  </a:lnTo>
                  <a:lnTo>
                    <a:pt x="31" y="24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1" y="20"/>
                  </a:lnTo>
                  <a:lnTo>
                    <a:pt x="31" y="16"/>
                  </a:lnTo>
                  <a:lnTo>
                    <a:pt x="32" y="16"/>
                  </a:lnTo>
                  <a:lnTo>
                    <a:pt x="32" y="15"/>
                  </a:lnTo>
                  <a:lnTo>
                    <a:pt x="32" y="13"/>
                  </a:lnTo>
                  <a:lnTo>
                    <a:pt x="32" y="10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3" y="8"/>
                  </a:lnTo>
                  <a:lnTo>
                    <a:pt x="33" y="7"/>
                  </a:lnTo>
                  <a:lnTo>
                    <a:pt x="33" y="6"/>
                  </a:lnTo>
                  <a:lnTo>
                    <a:pt x="33" y="5"/>
                  </a:lnTo>
                  <a:lnTo>
                    <a:pt x="33" y="5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7" y="3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37" y="5"/>
                  </a:lnTo>
                  <a:lnTo>
                    <a:pt x="37" y="5"/>
                  </a:lnTo>
                  <a:lnTo>
                    <a:pt x="37" y="6"/>
                  </a:lnTo>
                  <a:lnTo>
                    <a:pt x="37" y="7"/>
                  </a:lnTo>
                  <a:lnTo>
                    <a:pt x="37" y="8"/>
                  </a:lnTo>
                  <a:lnTo>
                    <a:pt x="37" y="9"/>
                  </a:lnTo>
                  <a:lnTo>
                    <a:pt x="38" y="9"/>
                  </a:lnTo>
                  <a:lnTo>
                    <a:pt x="38" y="10"/>
                  </a:lnTo>
                  <a:lnTo>
                    <a:pt x="38" y="11"/>
                  </a:lnTo>
                  <a:lnTo>
                    <a:pt x="38" y="14"/>
                  </a:lnTo>
                  <a:lnTo>
                    <a:pt x="38" y="15"/>
                  </a:lnTo>
                  <a:lnTo>
                    <a:pt x="38" y="16"/>
                  </a:lnTo>
                  <a:lnTo>
                    <a:pt x="39" y="17"/>
                  </a:lnTo>
                  <a:lnTo>
                    <a:pt x="39" y="21"/>
                  </a:lnTo>
                  <a:lnTo>
                    <a:pt x="40" y="28"/>
                  </a:lnTo>
                  <a:lnTo>
                    <a:pt x="40" y="29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0" y="37"/>
                  </a:lnTo>
                  <a:lnTo>
                    <a:pt x="41" y="45"/>
                  </a:lnTo>
                  <a:lnTo>
                    <a:pt x="42" y="64"/>
                  </a:lnTo>
                  <a:lnTo>
                    <a:pt x="43" y="65"/>
                  </a:lnTo>
                  <a:lnTo>
                    <a:pt x="43" y="66"/>
                  </a:lnTo>
                  <a:lnTo>
                    <a:pt x="43" y="69"/>
                  </a:lnTo>
                  <a:lnTo>
                    <a:pt x="43" y="74"/>
                  </a:lnTo>
                  <a:lnTo>
                    <a:pt x="44" y="83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4" y="87"/>
                  </a:lnTo>
                  <a:lnTo>
                    <a:pt x="45" y="91"/>
                  </a:lnTo>
                  <a:lnTo>
                    <a:pt x="46" y="99"/>
                  </a:lnTo>
                  <a:lnTo>
                    <a:pt x="46" y="100"/>
                  </a:lnTo>
                  <a:lnTo>
                    <a:pt x="46" y="101"/>
                  </a:lnTo>
                  <a:lnTo>
                    <a:pt x="46" y="102"/>
                  </a:lnTo>
                  <a:lnTo>
                    <a:pt x="46" y="103"/>
                  </a:lnTo>
                  <a:lnTo>
                    <a:pt x="46" y="104"/>
                  </a:lnTo>
                  <a:lnTo>
                    <a:pt x="46" y="105"/>
                  </a:lnTo>
                  <a:lnTo>
                    <a:pt x="46" y="106"/>
                  </a:lnTo>
                  <a:lnTo>
                    <a:pt x="46" y="107"/>
                  </a:lnTo>
                  <a:lnTo>
                    <a:pt x="47" y="108"/>
                  </a:lnTo>
                  <a:lnTo>
                    <a:pt x="47" y="109"/>
                  </a:lnTo>
                  <a:lnTo>
                    <a:pt x="47" y="109"/>
                  </a:lnTo>
                  <a:lnTo>
                    <a:pt x="47" y="110"/>
                  </a:lnTo>
                  <a:lnTo>
                    <a:pt x="47" y="111"/>
                  </a:lnTo>
                  <a:lnTo>
                    <a:pt x="47" y="111"/>
                  </a:lnTo>
                  <a:lnTo>
                    <a:pt x="47" y="112"/>
                  </a:lnTo>
                  <a:lnTo>
                    <a:pt x="47" y="112"/>
                  </a:lnTo>
                  <a:lnTo>
                    <a:pt x="48" y="113"/>
                  </a:lnTo>
                  <a:lnTo>
                    <a:pt x="48" y="113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3"/>
                  </a:lnTo>
                  <a:lnTo>
                    <a:pt x="50" y="113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51" y="111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51" y="109"/>
                  </a:lnTo>
                  <a:lnTo>
                    <a:pt x="51" y="108"/>
                  </a:lnTo>
                  <a:lnTo>
                    <a:pt x="52" y="106"/>
                  </a:lnTo>
                  <a:lnTo>
                    <a:pt x="52" y="105"/>
                  </a:lnTo>
                  <a:lnTo>
                    <a:pt x="52" y="104"/>
                  </a:lnTo>
                  <a:lnTo>
                    <a:pt x="52" y="103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8"/>
                  </a:lnTo>
                  <a:lnTo>
                    <a:pt x="53" y="96"/>
                  </a:lnTo>
                  <a:lnTo>
                    <a:pt x="53" y="92"/>
                  </a:lnTo>
                  <a:lnTo>
                    <a:pt x="53" y="91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4" y="84"/>
                  </a:lnTo>
                  <a:lnTo>
                    <a:pt x="54" y="75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6" y="56"/>
                  </a:lnTo>
                  <a:lnTo>
                    <a:pt x="56" y="55"/>
                  </a:lnTo>
                  <a:lnTo>
                    <a:pt x="56" y="54"/>
                  </a:lnTo>
                  <a:lnTo>
                    <a:pt x="56" y="52"/>
                  </a:lnTo>
                  <a:lnTo>
                    <a:pt x="57" y="47"/>
                  </a:lnTo>
                  <a:lnTo>
                    <a:pt x="57" y="38"/>
                  </a:lnTo>
                  <a:lnTo>
                    <a:pt x="57" y="37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0"/>
                  </a:lnTo>
                  <a:lnTo>
                    <a:pt x="58" y="29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9" y="22"/>
                  </a:lnTo>
                  <a:lnTo>
                    <a:pt x="59" y="21"/>
                  </a:lnTo>
                  <a:lnTo>
                    <a:pt x="59" y="20"/>
                  </a:lnTo>
                  <a:lnTo>
                    <a:pt x="59" y="19"/>
                  </a:lnTo>
                  <a:lnTo>
                    <a:pt x="59" y="16"/>
                  </a:lnTo>
                  <a:lnTo>
                    <a:pt x="60" y="15"/>
                  </a:lnTo>
                  <a:lnTo>
                    <a:pt x="60" y="14"/>
                  </a:lnTo>
                  <a:lnTo>
                    <a:pt x="60" y="12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8"/>
                  </a:lnTo>
                  <a:lnTo>
                    <a:pt x="60" y="7"/>
                  </a:lnTo>
                  <a:lnTo>
                    <a:pt x="61" y="6"/>
                  </a:lnTo>
                  <a:lnTo>
                    <a:pt x="61" y="6"/>
                  </a:lnTo>
                  <a:lnTo>
                    <a:pt x="61" y="5"/>
                  </a:lnTo>
                  <a:lnTo>
                    <a:pt x="61" y="4"/>
                  </a:lnTo>
                  <a:lnTo>
                    <a:pt x="61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2"/>
                  </a:lnTo>
                  <a:lnTo>
                    <a:pt x="62" y="2"/>
                  </a:lnTo>
                  <a:lnTo>
                    <a:pt x="62" y="2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4"/>
                  </a:lnTo>
                  <a:lnTo>
                    <a:pt x="65" y="5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5" y="7"/>
                  </a:lnTo>
                  <a:lnTo>
                    <a:pt x="65" y="8"/>
                  </a:lnTo>
                  <a:lnTo>
                    <a:pt x="65" y="9"/>
                  </a:lnTo>
                  <a:lnTo>
                    <a:pt x="65" y="10"/>
                  </a:lnTo>
                  <a:lnTo>
                    <a:pt x="66" y="11"/>
                  </a:lnTo>
                  <a:lnTo>
                    <a:pt x="66" y="12"/>
                  </a:lnTo>
                  <a:lnTo>
                    <a:pt x="66" y="13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8"/>
                  </a:lnTo>
                  <a:lnTo>
                    <a:pt x="66" y="20"/>
                  </a:lnTo>
                  <a:lnTo>
                    <a:pt x="67" y="24"/>
                  </a:lnTo>
                  <a:lnTo>
                    <a:pt x="68" y="32"/>
                  </a:lnTo>
                  <a:lnTo>
                    <a:pt x="69" y="49"/>
                  </a:lnTo>
                  <a:lnTo>
                    <a:pt x="69" y="50"/>
                  </a:lnTo>
                  <a:lnTo>
                    <a:pt x="69" y="52"/>
                  </a:lnTo>
                  <a:lnTo>
                    <a:pt x="69" y="54"/>
                  </a:lnTo>
                  <a:lnTo>
                    <a:pt x="70" y="59"/>
                  </a:lnTo>
                  <a:lnTo>
                    <a:pt x="70" y="68"/>
                  </a:lnTo>
                  <a:lnTo>
                    <a:pt x="70" y="69"/>
                  </a:lnTo>
                  <a:lnTo>
                    <a:pt x="71" y="70"/>
                  </a:lnTo>
                  <a:lnTo>
                    <a:pt x="71" y="73"/>
                  </a:lnTo>
                  <a:lnTo>
                    <a:pt x="71" y="77"/>
                  </a:lnTo>
                  <a:lnTo>
                    <a:pt x="72" y="86"/>
                  </a:lnTo>
                  <a:lnTo>
                    <a:pt x="72" y="87"/>
                  </a:lnTo>
                  <a:lnTo>
                    <a:pt x="72" y="88"/>
                  </a:lnTo>
                  <a:lnTo>
                    <a:pt x="72" y="90"/>
                  </a:lnTo>
                  <a:lnTo>
                    <a:pt x="72" y="93"/>
                  </a:lnTo>
                  <a:lnTo>
                    <a:pt x="73" y="94"/>
                  </a:lnTo>
                  <a:lnTo>
                    <a:pt x="73" y="95"/>
                  </a:lnTo>
                  <a:lnTo>
                    <a:pt x="73" y="97"/>
                  </a:lnTo>
                  <a:lnTo>
                    <a:pt x="73" y="100"/>
                  </a:lnTo>
                  <a:lnTo>
                    <a:pt x="73" y="101"/>
                  </a:lnTo>
                  <a:lnTo>
                    <a:pt x="73" y="102"/>
                  </a:lnTo>
                  <a:lnTo>
                    <a:pt x="74" y="103"/>
                  </a:lnTo>
                  <a:lnTo>
                    <a:pt x="74" y="104"/>
                  </a:lnTo>
                  <a:lnTo>
                    <a:pt x="74" y="104"/>
                  </a:lnTo>
                  <a:lnTo>
                    <a:pt x="74" y="106"/>
                  </a:lnTo>
                  <a:lnTo>
                    <a:pt x="74" y="106"/>
                  </a:lnTo>
                  <a:lnTo>
                    <a:pt x="74" y="107"/>
                  </a:lnTo>
                  <a:lnTo>
                    <a:pt x="74" y="108"/>
                  </a:lnTo>
                  <a:lnTo>
                    <a:pt x="75" y="110"/>
                  </a:lnTo>
                  <a:lnTo>
                    <a:pt x="75" y="111"/>
                  </a:lnTo>
                  <a:lnTo>
                    <a:pt x="75" y="111"/>
                  </a:lnTo>
                  <a:lnTo>
                    <a:pt x="75" y="112"/>
                  </a:lnTo>
                  <a:lnTo>
                    <a:pt x="75" y="112"/>
                  </a:lnTo>
                  <a:lnTo>
                    <a:pt x="75" y="113"/>
                  </a:lnTo>
                  <a:lnTo>
                    <a:pt x="75" y="113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6" y="114"/>
                  </a:lnTo>
                  <a:lnTo>
                    <a:pt x="76" y="114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5"/>
                  </a:lnTo>
                  <a:lnTo>
                    <a:pt x="77" y="114"/>
                  </a:lnTo>
                  <a:lnTo>
                    <a:pt x="77" y="114"/>
                  </a:lnTo>
                  <a:lnTo>
                    <a:pt x="78" y="114"/>
                  </a:lnTo>
                  <a:lnTo>
                    <a:pt x="78" y="114"/>
                  </a:lnTo>
                  <a:lnTo>
                    <a:pt x="78" y="113"/>
                  </a:lnTo>
                  <a:lnTo>
                    <a:pt x="78" y="113"/>
                  </a:lnTo>
                  <a:lnTo>
                    <a:pt x="78" y="112"/>
                  </a:lnTo>
                  <a:lnTo>
                    <a:pt x="78" y="112"/>
                  </a:lnTo>
                  <a:lnTo>
                    <a:pt x="78" y="111"/>
                  </a:lnTo>
                  <a:lnTo>
                    <a:pt x="78" y="110"/>
                  </a:lnTo>
                  <a:lnTo>
                    <a:pt x="78" y="109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9" y="106"/>
                  </a:lnTo>
                  <a:lnTo>
                    <a:pt x="79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9"/>
                  </a:lnTo>
                  <a:lnTo>
                    <a:pt x="80" y="98"/>
                  </a:lnTo>
                  <a:lnTo>
                    <a:pt x="80" y="94"/>
                  </a:lnTo>
                  <a:lnTo>
                    <a:pt x="80" y="93"/>
                  </a:lnTo>
                  <a:lnTo>
                    <a:pt x="80" y="92"/>
                  </a:lnTo>
                  <a:lnTo>
                    <a:pt x="81" y="90"/>
                  </a:lnTo>
                  <a:lnTo>
                    <a:pt x="81" y="86"/>
                  </a:lnTo>
                  <a:lnTo>
                    <a:pt x="82" y="76"/>
                  </a:lnTo>
                  <a:lnTo>
                    <a:pt x="83" y="57"/>
                  </a:lnTo>
                  <a:lnTo>
                    <a:pt x="83" y="56"/>
                  </a:lnTo>
                  <a:lnTo>
                    <a:pt x="84" y="54"/>
                  </a:lnTo>
                  <a:lnTo>
                    <a:pt x="84" y="52"/>
                  </a:lnTo>
                  <a:lnTo>
                    <a:pt x="84" y="47"/>
                  </a:lnTo>
                  <a:lnTo>
                    <a:pt x="85" y="38"/>
                  </a:lnTo>
                  <a:lnTo>
                    <a:pt x="85" y="37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5" y="30"/>
                  </a:lnTo>
                  <a:lnTo>
                    <a:pt x="86" y="22"/>
                  </a:lnTo>
                  <a:lnTo>
                    <a:pt x="86" y="21"/>
                  </a:lnTo>
                  <a:lnTo>
                    <a:pt x="86" y="20"/>
                  </a:lnTo>
                  <a:lnTo>
                    <a:pt x="86" y="18"/>
                  </a:lnTo>
                  <a:lnTo>
                    <a:pt x="87" y="15"/>
                  </a:lnTo>
                  <a:lnTo>
                    <a:pt x="87" y="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4" name="Freeform 80"/>
            <p:cNvSpPr>
              <a:spLocks/>
            </p:cNvSpPr>
            <p:nvPr/>
          </p:nvSpPr>
          <p:spPr bwMode="auto">
            <a:xfrm>
              <a:off x="4316" y="2186"/>
              <a:ext cx="82" cy="116"/>
            </a:xfrm>
            <a:custGeom>
              <a:avLst/>
              <a:gdLst/>
              <a:ahLst/>
              <a:cxnLst>
                <a:cxn ang="0">
                  <a:pos x="1" y="6"/>
                </a:cxn>
                <a:cxn ang="0">
                  <a:pos x="2" y="2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4" y="1"/>
                </a:cxn>
                <a:cxn ang="0">
                  <a:pos x="5" y="6"/>
                </a:cxn>
                <a:cxn ang="0">
                  <a:pos x="6" y="14"/>
                </a:cxn>
                <a:cxn ang="0">
                  <a:pos x="8" y="36"/>
                </a:cxn>
                <a:cxn ang="0">
                  <a:pos x="11" y="73"/>
                </a:cxn>
                <a:cxn ang="0">
                  <a:pos x="13" y="91"/>
                </a:cxn>
                <a:cxn ang="0">
                  <a:pos x="14" y="105"/>
                </a:cxn>
                <a:cxn ang="0">
                  <a:pos x="15" y="111"/>
                </a:cxn>
                <a:cxn ang="0">
                  <a:pos x="16" y="114"/>
                </a:cxn>
                <a:cxn ang="0">
                  <a:pos x="16" y="116"/>
                </a:cxn>
                <a:cxn ang="0">
                  <a:pos x="17" y="115"/>
                </a:cxn>
                <a:cxn ang="0">
                  <a:pos x="18" y="113"/>
                </a:cxn>
                <a:cxn ang="0">
                  <a:pos x="19" y="109"/>
                </a:cxn>
                <a:cxn ang="0">
                  <a:pos x="20" y="99"/>
                </a:cxn>
                <a:cxn ang="0">
                  <a:pos x="23" y="67"/>
                </a:cxn>
                <a:cxn ang="0">
                  <a:pos x="25" y="38"/>
                </a:cxn>
                <a:cxn ang="0">
                  <a:pos x="27" y="18"/>
                </a:cxn>
                <a:cxn ang="0">
                  <a:pos x="28" y="8"/>
                </a:cxn>
                <a:cxn ang="0">
                  <a:pos x="29" y="3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31" y="1"/>
                </a:cxn>
                <a:cxn ang="0">
                  <a:pos x="32" y="4"/>
                </a:cxn>
                <a:cxn ang="0">
                  <a:pos x="33" y="12"/>
                </a:cxn>
                <a:cxn ang="0">
                  <a:pos x="34" y="28"/>
                </a:cxn>
                <a:cxn ang="0">
                  <a:pos x="38" y="75"/>
                </a:cxn>
                <a:cxn ang="0">
                  <a:pos x="40" y="97"/>
                </a:cxn>
                <a:cxn ang="0">
                  <a:pos x="41" y="107"/>
                </a:cxn>
                <a:cxn ang="0">
                  <a:pos x="42" y="112"/>
                </a:cxn>
                <a:cxn ang="0">
                  <a:pos x="43" y="115"/>
                </a:cxn>
                <a:cxn ang="0">
                  <a:pos x="44" y="116"/>
                </a:cxn>
                <a:cxn ang="0">
                  <a:pos x="44" y="114"/>
                </a:cxn>
                <a:cxn ang="0">
                  <a:pos x="45" y="111"/>
                </a:cxn>
                <a:cxn ang="0">
                  <a:pos x="46" y="103"/>
                </a:cxn>
                <a:cxn ang="0">
                  <a:pos x="49" y="74"/>
                </a:cxn>
                <a:cxn ang="0">
                  <a:pos x="51" y="48"/>
                </a:cxn>
                <a:cxn ang="0">
                  <a:pos x="53" y="23"/>
                </a:cxn>
                <a:cxn ang="0">
                  <a:pos x="54" y="10"/>
                </a:cxn>
                <a:cxn ang="0">
                  <a:pos x="55" y="4"/>
                </a:cxn>
                <a:cxn ang="0">
                  <a:pos x="56" y="1"/>
                </a:cxn>
                <a:cxn ang="0">
                  <a:pos x="57" y="0"/>
                </a:cxn>
                <a:cxn ang="0">
                  <a:pos x="57" y="0"/>
                </a:cxn>
                <a:cxn ang="0">
                  <a:pos x="58" y="2"/>
                </a:cxn>
                <a:cxn ang="0">
                  <a:pos x="59" y="9"/>
                </a:cxn>
                <a:cxn ang="0">
                  <a:pos x="61" y="22"/>
                </a:cxn>
                <a:cxn ang="0">
                  <a:pos x="64" y="60"/>
                </a:cxn>
                <a:cxn ang="0">
                  <a:pos x="66" y="93"/>
                </a:cxn>
                <a:cxn ang="0">
                  <a:pos x="68" y="107"/>
                </a:cxn>
                <a:cxn ang="0">
                  <a:pos x="69" y="112"/>
                </a:cxn>
                <a:cxn ang="0">
                  <a:pos x="69" y="115"/>
                </a:cxn>
                <a:cxn ang="0">
                  <a:pos x="70" y="116"/>
                </a:cxn>
                <a:cxn ang="0">
                  <a:pos x="71" y="114"/>
                </a:cxn>
                <a:cxn ang="0">
                  <a:pos x="72" y="110"/>
                </a:cxn>
                <a:cxn ang="0">
                  <a:pos x="73" y="102"/>
                </a:cxn>
                <a:cxn ang="0">
                  <a:pos x="75" y="79"/>
                </a:cxn>
                <a:cxn ang="0">
                  <a:pos x="78" y="38"/>
                </a:cxn>
                <a:cxn ang="0">
                  <a:pos x="80" y="20"/>
                </a:cxn>
                <a:cxn ang="0">
                  <a:pos x="81" y="7"/>
                </a:cxn>
              </a:cxnLst>
              <a:rect l="0" t="0" r="r" b="b"/>
              <a:pathLst>
                <a:path w="82" h="116">
                  <a:moveTo>
                    <a:pt x="0" y="14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9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6" y="12"/>
                  </a:lnTo>
                  <a:lnTo>
                    <a:pt x="6" y="14"/>
                  </a:lnTo>
                  <a:lnTo>
                    <a:pt x="7" y="17"/>
                  </a:lnTo>
                  <a:lnTo>
                    <a:pt x="7" y="18"/>
                  </a:lnTo>
                  <a:lnTo>
                    <a:pt x="7" y="19"/>
                  </a:lnTo>
                  <a:lnTo>
                    <a:pt x="7" y="21"/>
                  </a:lnTo>
                  <a:lnTo>
                    <a:pt x="7" y="25"/>
                  </a:lnTo>
                  <a:lnTo>
                    <a:pt x="8" y="34"/>
                  </a:lnTo>
                  <a:lnTo>
                    <a:pt x="8" y="35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9" y="43"/>
                  </a:lnTo>
                  <a:lnTo>
                    <a:pt x="9" y="53"/>
                  </a:lnTo>
                  <a:lnTo>
                    <a:pt x="10" y="54"/>
                  </a:lnTo>
                  <a:lnTo>
                    <a:pt x="10" y="56"/>
                  </a:lnTo>
                  <a:lnTo>
                    <a:pt x="10" y="58"/>
                  </a:lnTo>
                  <a:lnTo>
                    <a:pt x="10" y="63"/>
                  </a:lnTo>
                  <a:lnTo>
                    <a:pt x="11" y="73"/>
                  </a:lnTo>
                  <a:lnTo>
                    <a:pt x="11" y="74"/>
                  </a:lnTo>
                  <a:lnTo>
                    <a:pt x="11" y="75"/>
                  </a:lnTo>
                  <a:lnTo>
                    <a:pt x="11" y="78"/>
                  </a:lnTo>
                  <a:lnTo>
                    <a:pt x="12" y="82"/>
                  </a:lnTo>
                  <a:lnTo>
                    <a:pt x="12" y="83"/>
                  </a:lnTo>
                  <a:lnTo>
                    <a:pt x="12" y="84"/>
                  </a:lnTo>
                  <a:lnTo>
                    <a:pt x="12" y="87"/>
                  </a:lnTo>
                  <a:lnTo>
                    <a:pt x="13" y="91"/>
                  </a:lnTo>
                  <a:lnTo>
                    <a:pt x="13" y="92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100"/>
                  </a:lnTo>
                  <a:lnTo>
                    <a:pt x="14" y="102"/>
                  </a:lnTo>
                  <a:lnTo>
                    <a:pt x="14" y="105"/>
                  </a:lnTo>
                  <a:lnTo>
                    <a:pt x="14" y="106"/>
                  </a:lnTo>
                  <a:lnTo>
                    <a:pt x="14" y="106"/>
                  </a:lnTo>
                  <a:lnTo>
                    <a:pt x="14" y="108"/>
                  </a:lnTo>
                  <a:lnTo>
                    <a:pt x="14" y="108"/>
                  </a:lnTo>
                  <a:lnTo>
                    <a:pt x="15" y="109"/>
                  </a:lnTo>
                  <a:lnTo>
                    <a:pt x="15" y="110"/>
                  </a:lnTo>
                  <a:lnTo>
                    <a:pt x="15" y="110"/>
                  </a:lnTo>
                  <a:lnTo>
                    <a:pt x="15" y="111"/>
                  </a:lnTo>
                  <a:lnTo>
                    <a:pt x="15" y="112"/>
                  </a:lnTo>
                  <a:lnTo>
                    <a:pt x="15" y="112"/>
                  </a:lnTo>
                  <a:lnTo>
                    <a:pt x="15" y="112"/>
                  </a:lnTo>
                  <a:lnTo>
                    <a:pt x="15" y="113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6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8" y="114"/>
                  </a:lnTo>
                  <a:lnTo>
                    <a:pt x="18" y="114"/>
                  </a:lnTo>
                  <a:lnTo>
                    <a:pt x="18" y="114"/>
                  </a:lnTo>
                  <a:lnTo>
                    <a:pt x="18" y="114"/>
                  </a:lnTo>
                  <a:lnTo>
                    <a:pt x="18" y="113"/>
                  </a:lnTo>
                  <a:lnTo>
                    <a:pt x="18" y="113"/>
                  </a:lnTo>
                  <a:lnTo>
                    <a:pt x="18" y="113"/>
                  </a:lnTo>
                  <a:lnTo>
                    <a:pt x="18" y="112"/>
                  </a:lnTo>
                  <a:lnTo>
                    <a:pt x="18" y="112"/>
                  </a:lnTo>
                  <a:lnTo>
                    <a:pt x="18" y="111"/>
                  </a:lnTo>
                  <a:lnTo>
                    <a:pt x="19" y="110"/>
                  </a:lnTo>
                  <a:lnTo>
                    <a:pt x="19" y="110"/>
                  </a:lnTo>
                  <a:lnTo>
                    <a:pt x="19" y="109"/>
                  </a:lnTo>
                  <a:lnTo>
                    <a:pt x="19" y="108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19" y="105"/>
                  </a:lnTo>
                  <a:lnTo>
                    <a:pt x="20" y="103"/>
                  </a:lnTo>
                  <a:lnTo>
                    <a:pt x="20" y="102"/>
                  </a:lnTo>
                  <a:lnTo>
                    <a:pt x="20" y="101"/>
                  </a:lnTo>
                  <a:lnTo>
                    <a:pt x="20" y="99"/>
                  </a:lnTo>
                  <a:lnTo>
                    <a:pt x="20" y="96"/>
                  </a:lnTo>
                  <a:lnTo>
                    <a:pt x="21" y="87"/>
                  </a:lnTo>
                  <a:lnTo>
                    <a:pt x="21" y="86"/>
                  </a:lnTo>
                  <a:lnTo>
                    <a:pt x="21" y="85"/>
                  </a:lnTo>
                  <a:lnTo>
                    <a:pt x="22" y="83"/>
                  </a:lnTo>
                  <a:lnTo>
                    <a:pt x="22" y="78"/>
                  </a:lnTo>
                  <a:lnTo>
                    <a:pt x="23" y="68"/>
                  </a:lnTo>
                  <a:lnTo>
                    <a:pt x="23" y="67"/>
                  </a:lnTo>
                  <a:lnTo>
                    <a:pt x="23" y="66"/>
                  </a:lnTo>
                  <a:lnTo>
                    <a:pt x="23" y="63"/>
                  </a:lnTo>
                  <a:lnTo>
                    <a:pt x="23" y="58"/>
                  </a:lnTo>
                  <a:lnTo>
                    <a:pt x="24" y="48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3"/>
                  </a:lnTo>
                  <a:lnTo>
                    <a:pt x="25" y="38"/>
                  </a:lnTo>
                  <a:lnTo>
                    <a:pt x="26" y="29"/>
                  </a:lnTo>
                  <a:lnTo>
                    <a:pt x="26" y="28"/>
                  </a:lnTo>
                  <a:lnTo>
                    <a:pt x="26" y="27"/>
                  </a:lnTo>
                  <a:lnTo>
                    <a:pt x="26" y="25"/>
                  </a:lnTo>
                  <a:lnTo>
                    <a:pt x="26" y="21"/>
                  </a:lnTo>
                  <a:lnTo>
                    <a:pt x="26" y="20"/>
                  </a:lnTo>
                  <a:lnTo>
                    <a:pt x="26" y="19"/>
                  </a:lnTo>
                  <a:lnTo>
                    <a:pt x="27" y="18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28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7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28" y="5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2" y="3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2" y="5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4" y="17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21"/>
                  </a:lnTo>
                  <a:lnTo>
                    <a:pt x="34" y="25"/>
                  </a:lnTo>
                  <a:lnTo>
                    <a:pt x="34" y="26"/>
                  </a:lnTo>
                  <a:lnTo>
                    <a:pt x="34" y="28"/>
                  </a:lnTo>
                  <a:lnTo>
                    <a:pt x="35" y="30"/>
                  </a:lnTo>
                  <a:lnTo>
                    <a:pt x="35" y="34"/>
                  </a:lnTo>
                  <a:lnTo>
                    <a:pt x="36" y="44"/>
                  </a:lnTo>
                  <a:lnTo>
                    <a:pt x="37" y="65"/>
                  </a:lnTo>
                  <a:lnTo>
                    <a:pt x="37" y="66"/>
                  </a:lnTo>
                  <a:lnTo>
                    <a:pt x="38" y="67"/>
                  </a:lnTo>
                  <a:lnTo>
                    <a:pt x="38" y="70"/>
                  </a:lnTo>
                  <a:lnTo>
                    <a:pt x="38" y="75"/>
                  </a:lnTo>
                  <a:lnTo>
                    <a:pt x="39" y="84"/>
                  </a:lnTo>
                  <a:lnTo>
                    <a:pt x="39" y="85"/>
                  </a:lnTo>
                  <a:lnTo>
                    <a:pt x="39" y="86"/>
                  </a:lnTo>
                  <a:lnTo>
                    <a:pt x="39" y="89"/>
                  </a:lnTo>
                  <a:lnTo>
                    <a:pt x="40" y="93"/>
                  </a:lnTo>
                  <a:lnTo>
                    <a:pt x="40" y="94"/>
                  </a:lnTo>
                  <a:lnTo>
                    <a:pt x="40" y="95"/>
                  </a:lnTo>
                  <a:lnTo>
                    <a:pt x="40" y="97"/>
                  </a:lnTo>
                  <a:lnTo>
                    <a:pt x="40" y="100"/>
                  </a:lnTo>
                  <a:lnTo>
                    <a:pt x="40" y="101"/>
                  </a:lnTo>
                  <a:lnTo>
                    <a:pt x="40" y="102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1" y="105"/>
                  </a:lnTo>
                  <a:lnTo>
                    <a:pt x="41" y="106"/>
                  </a:lnTo>
                  <a:lnTo>
                    <a:pt x="41" y="107"/>
                  </a:lnTo>
                  <a:lnTo>
                    <a:pt x="41" y="108"/>
                  </a:lnTo>
                  <a:lnTo>
                    <a:pt x="42" y="109"/>
                  </a:lnTo>
                  <a:lnTo>
                    <a:pt x="42" y="110"/>
                  </a:lnTo>
                  <a:lnTo>
                    <a:pt x="42" y="110"/>
                  </a:lnTo>
                  <a:lnTo>
                    <a:pt x="42" y="111"/>
                  </a:lnTo>
                  <a:lnTo>
                    <a:pt x="42" y="112"/>
                  </a:lnTo>
                  <a:lnTo>
                    <a:pt x="42" y="112"/>
                  </a:lnTo>
                  <a:lnTo>
                    <a:pt x="42" y="112"/>
                  </a:lnTo>
                  <a:lnTo>
                    <a:pt x="42" y="113"/>
                  </a:lnTo>
                  <a:lnTo>
                    <a:pt x="42" y="113"/>
                  </a:lnTo>
                  <a:lnTo>
                    <a:pt x="42" y="114"/>
                  </a:lnTo>
                  <a:lnTo>
                    <a:pt x="42" y="114"/>
                  </a:lnTo>
                  <a:lnTo>
                    <a:pt x="43" y="114"/>
                  </a:lnTo>
                  <a:lnTo>
                    <a:pt x="43" y="114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5"/>
                  </a:lnTo>
                  <a:lnTo>
                    <a:pt x="43" y="116"/>
                  </a:lnTo>
                  <a:lnTo>
                    <a:pt x="43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5" y="112"/>
                  </a:lnTo>
                  <a:lnTo>
                    <a:pt x="45" y="112"/>
                  </a:lnTo>
                  <a:lnTo>
                    <a:pt x="45" y="111"/>
                  </a:lnTo>
                  <a:lnTo>
                    <a:pt x="45" y="111"/>
                  </a:lnTo>
                  <a:lnTo>
                    <a:pt x="45" y="110"/>
                  </a:lnTo>
                  <a:lnTo>
                    <a:pt x="46" y="109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6" y="105"/>
                  </a:lnTo>
                  <a:lnTo>
                    <a:pt x="46" y="104"/>
                  </a:lnTo>
                  <a:lnTo>
                    <a:pt x="46" y="103"/>
                  </a:lnTo>
                  <a:lnTo>
                    <a:pt x="46" y="102"/>
                  </a:lnTo>
                  <a:lnTo>
                    <a:pt x="47" y="99"/>
                  </a:lnTo>
                  <a:lnTo>
                    <a:pt x="48" y="91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8" y="87"/>
                  </a:lnTo>
                  <a:lnTo>
                    <a:pt x="48" y="83"/>
                  </a:lnTo>
                  <a:lnTo>
                    <a:pt x="49" y="74"/>
                  </a:lnTo>
                  <a:lnTo>
                    <a:pt x="49" y="73"/>
                  </a:lnTo>
                  <a:lnTo>
                    <a:pt x="49" y="72"/>
                  </a:lnTo>
                  <a:lnTo>
                    <a:pt x="49" y="69"/>
                  </a:lnTo>
                  <a:lnTo>
                    <a:pt x="50" y="6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1"/>
                  </a:lnTo>
                  <a:lnTo>
                    <a:pt x="51" y="48"/>
                  </a:lnTo>
                  <a:lnTo>
                    <a:pt x="51" y="44"/>
                  </a:lnTo>
                  <a:lnTo>
                    <a:pt x="52" y="34"/>
                  </a:lnTo>
                  <a:lnTo>
                    <a:pt x="52" y="32"/>
                  </a:lnTo>
                  <a:lnTo>
                    <a:pt x="52" y="31"/>
                  </a:lnTo>
                  <a:lnTo>
                    <a:pt x="52" y="29"/>
                  </a:lnTo>
                  <a:lnTo>
                    <a:pt x="53" y="25"/>
                  </a:lnTo>
                  <a:lnTo>
                    <a:pt x="53" y="24"/>
                  </a:lnTo>
                  <a:lnTo>
                    <a:pt x="53" y="23"/>
                  </a:lnTo>
                  <a:lnTo>
                    <a:pt x="53" y="20"/>
                  </a:lnTo>
                  <a:lnTo>
                    <a:pt x="53" y="17"/>
                  </a:lnTo>
                  <a:lnTo>
                    <a:pt x="54" y="16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4" y="12"/>
                  </a:lnTo>
                  <a:lnTo>
                    <a:pt x="54" y="12"/>
                  </a:lnTo>
                  <a:lnTo>
                    <a:pt x="54" y="10"/>
                  </a:lnTo>
                  <a:lnTo>
                    <a:pt x="54" y="9"/>
                  </a:lnTo>
                  <a:lnTo>
                    <a:pt x="54" y="9"/>
                  </a:lnTo>
                  <a:lnTo>
                    <a:pt x="55" y="7"/>
                  </a:lnTo>
                  <a:lnTo>
                    <a:pt x="55" y="7"/>
                  </a:lnTo>
                  <a:lnTo>
                    <a:pt x="55" y="6"/>
                  </a:lnTo>
                  <a:lnTo>
                    <a:pt x="55" y="5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6" y="2"/>
                  </a:lnTo>
                  <a:lnTo>
                    <a:pt x="56" y="2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8" y="0"/>
                  </a:lnTo>
                  <a:lnTo>
                    <a:pt x="58" y="1"/>
                  </a:lnTo>
                  <a:lnTo>
                    <a:pt x="58" y="1"/>
                  </a:lnTo>
                  <a:lnTo>
                    <a:pt x="58" y="1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58" y="4"/>
                  </a:lnTo>
                  <a:lnTo>
                    <a:pt x="58" y="4"/>
                  </a:lnTo>
                  <a:lnTo>
                    <a:pt x="59" y="5"/>
                  </a:lnTo>
                  <a:lnTo>
                    <a:pt x="59" y="5"/>
                  </a:lnTo>
                  <a:lnTo>
                    <a:pt x="59" y="6"/>
                  </a:lnTo>
                  <a:lnTo>
                    <a:pt x="59" y="9"/>
                  </a:lnTo>
                  <a:lnTo>
                    <a:pt x="59" y="10"/>
                  </a:lnTo>
                  <a:lnTo>
                    <a:pt x="59" y="10"/>
                  </a:lnTo>
                  <a:lnTo>
                    <a:pt x="60" y="12"/>
                  </a:lnTo>
                  <a:lnTo>
                    <a:pt x="60" y="15"/>
                  </a:lnTo>
                  <a:lnTo>
                    <a:pt x="60" y="16"/>
                  </a:lnTo>
                  <a:lnTo>
                    <a:pt x="60" y="17"/>
                  </a:lnTo>
                  <a:lnTo>
                    <a:pt x="60" y="18"/>
                  </a:lnTo>
                  <a:lnTo>
                    <a:pt x="61" y="22"/>
                  </a:lnTo>
                  <a:lnTo>
                    <a:pt x="61" y="23"/>
                  </a:lnTo>
                  <a:lnTo>
                    <a:pt x="61" y="24"/>
                  </a:lnTo>
                  <a:lnTo>
                    <a:pt x="61" y="26"/>
                  </a:lnTo>
                  <a:lnTo>
                    <a:pt x="61" y="30"/>
                  </a:lnTo>
                  <a:lnTo>
                    <a:pt x="62" y="39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0"/>
                  </a:lnTo>
                  <a:lnTo>
                    <a:pt x="64" y="62"/>
                  </a:lnTo>
                  <a:lnTo>
                    <a:pt x="64" y="67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5" y="79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6" y="93"/>
                  </a:lnTo>
                  <a:lnTo>
                    <a:pt x="66" y="94"/>
                  </a:lnTo>
                  <a:lnTo>
                    <a:pt x="66" y="95"/>
                  </a:lnTo>
                  <a:lnTo>
                    <a:pt x="66" y="97"/>
                  </a:lnTo>
                  <a:lnTo>
                    <a:pt x="67" y="101"/>
                  </a:lnTo>
                  <a:lnTo>
                    <a:pt x="67" y="102"/>
                  </a:lnTo>
                  <a:lnTo>
                    <a:pt x="67" y="102"/>
                  </a:lnTo>
                  <a:lnTo>
                    <a:pt x="67" y="104"/>
                  </a:lnTo>
                  <a:lnTo>
                    <a:pt x="68" y="107"/>
                  </a:lnTo>
                  <a:lnTo>
                    <a:pt x="68" y="108"/>
                  </a:lnTo>
                  <a:lnTo>
                    <a:pt x="68" y="108"/>
                  </a:lnTo>
                  <a:lnTo>
                    <a:pt x="68" y="109"/>
                  </a:lnTo>
                  <a:lnTo>
                    <a:pt x="68" y="110"/>
                  </a:lnTo>
                  <a:lnTo>
                    <a:pt x="68" y="110"/>
                  </a:lnTo>
                  <a:lnTo>
                    <a:pt x="68" y="112"/>
                  </a:lnTo>
                  <a:lnTo>
                    <a:pt x="68" y="112"/>
                  </a:lnTo>
                  <a:lnTo>
                    <a:pt x="69" y="112"/>
                  </a:lnTo>
                  <a:lnTo>
                    <a:pt x="69" y="113"/>
                  </a:lnTo>
                  <a:lnTo>
                    <a:pt x="69" y="113"/>
                  </a:lnTo>
                  <a:lnTo>
                    <a:pt x="69" y="114"/>
                  </a:lnTo>
                  <a:lnTo>
                    <a:pt x="69" y="114"/>
                  </a:lnTo>
                  <a:lnTo>
                    <a:pt x="69" y="114"/>
                  </a:lnTo>
                  <a:lnTo>
                    <a:pt x="69" y="114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6"/>
                  </a:lnTo>
                  <a:lnTo>
                    <a:pt x="70" y="116"/>
                  </a:lnTo>
                  <a:lnTo>
                    <a:pt x="70" y="116"/>
                  </a:lnTo>
                  <a:lnTo>
                    <a:pt x="70" y="116"/>
                  </a:lnTo>
                  <a:lnTo>
                    <a:pt x="70" y="116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0" y="115"/>
                  </a:lnTo>
                  <a:lnTo>
                    <a:pt x="71" y="115"/>
                  </a:lnTo>
                  <a:lnTo>
                    <a:pt x="71" y="114"/>
                  </a:lnTo>
                  <a:lnTo>
                    <a:pt x="71" y="114"/>
                  </a:lnTo>
                  <a:lnTo>
                    <a:pt x="71" y="114"/>
                  </a:lnTo>
                  <a:lnTo>
                    <a:pt x="71" y="114"/>
                  </a:lnTo>
                  <a:lnTo>
                    <a:pt x="71" y="113"/>
                  </a:lnTo>
                  <a:lnTo>
                    <a:pt x="71" y="113"/>
                  </a:lnTo>
                  <a:lnTo>
                    <a:pt x="71" y="112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10"/>
                  </a:lnTo>
                  <a:lnTo>
                    <a:pt x="72" y="110"/>
                  </a:lnTo>
                  <a:lnTo>
                    <a:pt x="72" y="109"/>
                  </a:lnTo>
                  <a:lnTo>
                    <a:pt x="72" y="108"/>
                  </a:lnTo>
                  <a:lnTo>
                    <a:pt x="72" y="107"/>
                  </a:lnTo>
                  <a:lnTo>
                    <a:pt x="72" y="107"/>
                  </a:lnTo>
                  <a:lnTo>
                    <a:pt x="72" y="105"/>
                  </a:lnTo>
                  <a:lnTo>
                    <a:pt x="73" y="102"/>
                  </a:lnTo>
                  <a:lnTo>
                    <a:pt x="73" y="102"/>
                  </a:lnTo>
                  <a:lnTo>
                    <a:pt x="73" y="101"/>
                  </a:lnTo>
                  <a:lnTo>
                    <a:pt x="73" y="99"/>
                  </a:lnTo>
                  <a:lnTo>
                    <a:pt x="74" y="96"/>
                  </a:lnTo>
                  <a:lnTo>
                    <a:pt x="74" y="95"/>
                  </a:lnTo>
                  <a:lnTo>
                    <a:pt x="74" y="94"/>
                  </a:lnTo>
                  <a:lnTo>
                    <a:pt x="74" y="92"/>
                  </a:lnTo>
                  <a:lnTo>
                    <a:pt x="74" y="88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7"/>
                  </a:lnTo>
                  <a:lnTo>
                    <a:pt x="75" y="74"/>
                  </a:lnTo>
                  <a:lnTo>
                    <a:pt x="76" y="70"/>
                  </a:lnTo>
                  <a:lnTo>
                    <a:pt x="76" y="60"/>
                  </a:lnTo>
                  <a:lnTo>
                    <a:pt x="78" y="41"/>
                  </a:lnTo>
                  <a:lnTo>
                    <a:pt x="78" y="40"/>
                  </a:lnTo>
                  <a:lnTo>
                    <a:pt x="78" y="38"/>
                  </a:lnTo>
                  <a:lnTo>
                    <a:pt x="78" y="36"/>
                  </a:lnTo>
                  <a:lnTo>
                    <a:pt x="79" y="31"/>
                  </a:lnTo>
                  <a:lnTo>
                    <a:pt x="79" y="30"/>
                  </a:lnTo>
                  <a:lnTo>
                    <a:pt x="79" y="29"/>
                  </a:lnTo>
                  <a:lnTo>
                    <a:pt x="79" y="26"/>
                  </a:lnTo>
                  <a:lnTo>
                    <a:pt x="79" y="22"/>
                  </a:lnTo>
                  <a:lnTo>
                    <a:pt x="79" y="21"/>
                  </a:lnTo>
                  <a:lnTo>
                    <a:pt x="80" y="20"/>
                  </a:lnTo>
                  <a:lnTo>
                    <a:pt x="80" y="18"/>
                  </a:lnTo>
                  <a:lnTo>
                    <a:pt x="80" y="14"/>
                  </a:lnTo>
                  <a:lnTo>
                    <a:pt x="80" y="14"/>
                  </a:lnTo>
                  <a:lnTo>
                    <a:pt x="80" y="13"/>
                  </a:lnTo>
                  <a:lnTo>
                    <a:pt x="81" y="11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1" y="7"/>
                  </a:lnTo>
                  <a:lnTo>
                    <a:pt x="81" y="6"/>
                  </a:lnTo>
                  <a:lnTo>
                    <a:pt x="81" y="5"/>
                  </a:lnTo>
                  <a:lnTo>
                    <a:pt x="81" y="4"/>
                  </a:lnTo>
                  <a:lnTo>
                    <a:pt x="82" y="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5" name="Freeform 81"/>
            <p:cNvSpPr>
              <a:spLocks/>
            </p:cNvSpPr>
            <p:nvPr/>
          </p:nvSpPr>
          <p:spPr bwMode="auto">
            <a:xfrm>
              <a:off x="4398" y="2186"/>
              <a:ext cx="81" cy="116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1" y="0"/>
                </a:cxn>
                <a:cxn ang="0">
                  <a:pos x="2" y="0"/>
                </a:cxn>
                <a:cxn ang="0">
                  <a:pos x="3" y="3"/>
                </a:cxn>
                <a:cxn ang="0">
                  <a:pos x="4" y="9"/>
                </a:cxn>
                <a:cxn ang="0">
                  <a:pos x="5" y="24"/>
                </a:cxn>
                <a:cxn ang="0">
                  <a:pos x="9" y="70"/>
                </a:cxn>
                <a:cxn ang="0">
                  <a:pos x="11" y="97"/>
                </a:cxn>
                <a:cxn ang="0">
                  <a:pos x="12" y="109"/>
                </a:cxn>
                <a:cxn ang="0">
                  <a:pos x="13" y="114"/>
                </a:cxn>
                <a:cxn ang="0">
                  <a:pos x="14" y="115"/>
                </a:cxn>
                <a:cxn ang="0">
                  <a:pos x="15" y="115"/>
                </a:cxn>
                <a:cxn ang="0">
                  <a:pos x="15" y="113"/>
                </a:cxn>
                <a:cxn ang="0">
                  <a:pos x="16" y="108"/>
                </a:cxn>
                <a:cxn ang="0">
                  <a:pos x="18" y="97"/>
                </a:cxn>
                <a:cxn ang="0">
                  <a:pos x="20" y="72"/>
                </a:cxn>
                <a:cxn ang="0">
                  <a:pos x="22" y="36"/>
                </a:cxn>
                <a:cxn ang="0">
                  <a:pos x="24" y="19"/>
                </a:cxn>
                <a:cxn ang="0">
                  <a:pos x="25" y="7"/>
                </a:cxn>
                <a:cxn ang="0">
                  <a:pos x="26" y="2"/>
                </a:cxn>
                <a:cxn ang="0">
                  <a:pos x="27" y="0"/>
                </a:cxn>
                <a:cxn ang="0">
                  <a:pos x="27" y="0"/>
                </a:cxn>
                <a:cxn ang="0">
                  <a:pos x="28" y="1"/>
                </a:cxn>
                <a:cxn ang="0">
                  <a:pos x="29" y="5"/>
                </a:cxn>
                <a:cxn ang="0">
                  <a:pos x="30" y="13"/>
                </a:cxn>
                <a:cxn ang="0">
                  <a:pos x="32" y="37"/>
                </a:cxn>
                <a:cxn ang="0">
                  <a:pos x="35" y="81"/>
                </a:cxn>
                <a:cxn ang="0">
                  <a:pos x="37" y="104"/>
                </a:cxn>
                <a:cxn ang="0">
                  <a:pos x="39" y="112"/>
                </a:cxn>
                <a:cxn ang="0">
                  <a:pos x="39" y="115"/>
                </a:cxn>
                <a:cxn ang="0">
                  <a:pos x="40" y="116"/>
                </a:cxn>
                <a:cxn ang="0">
                  <a:pos x="41" y="115"/>
                </a:cxn>
                <a:cxn ang="0">
                  <a:pos x="41" y="112"/>
                </a:cxn>
                <a:cxn ang="0">
                  <a:pos x="42" y="106"/>
                </a:cxn>
                <a:cxn ang="0">
                  <a:pos x="44" y="92"/>
                </a:cxn>
                <a:cxn ang="0">
                  <a:pos x="47" y="54"/>
                </a:cxn>
                <a:cxn ang="0">
                  <a:pos x="49" y="20"/>
                </a:cxn>
                <a:cxn ang="0">
                  <a:pos x="51" y="8"/>
                </a:cxn>
                <a:cxn ang="0">
                  <a:pos x="51" y="3"/>
                </a:cxn>
                <a:cxn ang="0">
                  <a:pos x="52" y="0"/>
                </a:cxn>
                <a:cxn ang="0">
                  <a:pos x="53" y="0"/>
                </a:cxn>
                <a:cxn ang="0">
                  <a:pos x="54" y="1"/>
                </a:cxn>
                <a:cxn ang="0">
                  <a:pos x="55" y="5"/>
                </a:cxn>
                <a:cxn ang="0">
                  <a:pos x="56" y="14"/>
                </a:cxn>
                <a:cxn ang="0">
                  <a:pos x="58" y="45"/>
                </a:cxn>
                <a:cxn ang="0">
                  <a:pos x="62" y="88"/>
                </a:cxn>
                <a:cxn ang="0">
                  <a:pos x="63" y="104"/>
                </a:cxn>
                <a:cxn ang="0">
                  <a:pos x="64" y="111"/>
                </a:cxn>
                <a:cxn ang="0">
                  <a:pos x="65" y="114"/>
                </a:cxn>
                <a:cxn ang="0">
                  <a:pos x="66" y="116"/>
                </a:cxn>
                <a:cxn ang="0">
                  <a:pos x="66" y="115"/>
                </a:cxn>
                <a:cxn ang="0">
                  <a:pos x="67" y="112"/>
                </a:cxn>
                <a:cxn ang="0">
                  <a:pos x="68" y="106"/>
                </a:cxn>
                <a:cxn ang="0">
                  <a:pos x="70" y="85"/>
                </a:cxn>
                <a:cxn ang="0">
                  <a:pos x="72" y="60"/>
                </a:cxn>
                <a:cxn ang="0">
                  <a:pos x="75" y="23"/>
                </a:cxn>
                <a:cxn ang="0">
                  <a:pos x="76" y="8"/>
                </a:cxn>
                <a:cxn ang="0">
                  <a:pos x="77" y="3"/>
                </a:cxn>
                <a:cxn ang="0">
                  <a:pos x="78" y="0"/>
                </a:cxn>
                <a:cxn ang="0">
                  <a:pos x="79" y="0"/>
                </a:cxn>
                <a:cxn ang="0">
                  <a:pos x="79" y="1"/>
                </a:cxn>
                <a:cxn ang="0">
                  <a:pos x="80" y="6"/>
                </a:cxn>
              </a:cxnLst>
              <a:rect l="0" t="0" r="r" b="b"/>
              <a:pathLst>
                <a:path w="81" h="116">
                  <a:moveTo>
                    <a:pt x="0" y="4"/>
                  </a:move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2"/>
                  </a:lnTo>
                  <a:lnTo>
                    <a:pt x="2" y="2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4" y="9"/>
                  </a:lnTo>
                  <a:lnTo>
                    <a:pt x="4" y="11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4" y="16"/>
                  </a:lnTo>
                  <a:lnTo>
                    <a:pt x="5" y="18"/>
                  </a:lnTo>
                  <a:lnTo>
                    <a:pt x="5" y="21"/>
                  </a:lnTo>
                  <a:lnTo>
                    <a:pt x="5" y="22"/>
                  </a:lnTo>
                  <a:lnTo>
                    <a:pt x="5" y="24"/>
                  </a:lnTo>
                  <a:lnTo>
                    <a:pt x="5" y="26"/>
                  </a:lnTo>
                  <a:lnTo>
                    <a:pt x="6" y="30"/>
                  </a:lnTo>
                  <a:lnTo>
                    <a:pt x="6" y="40"/>
                  </a:lnTo>
                  <a:lnTo>
                    <a:pt x="8" y="60"/>
                  </a:lnTo>
                  <a:lnTo>
                    <a:pt x="8" y="61"/>
                  </a:lnTo>
                  <a:lnTo>
                    <a:pt x="8" y="63"/>
                  </a:lnTo>
                  <a:lnTo>
                    <a:pt x="8" y="65"/>
                  </a:lnTo>
                  <a:lnTo>
                    <a:pt x="9" y="70"/>
                  </a:lnTo>
                  <a:lnTo>
                    <a:pt x="9" y="79"/>
                  </a:lnTo>
                  <a:lnTo>
                    <a:pt x="9" y="80"/>
                  </a:lnTo>
                  <a:lnTo>
                    <a:pt x="9" y="81"/>
                  </a:lnTo>
                  <a:lnTo>
                    <a:pt x="10" y="84"/>
                  </a:lnTo>
                  <a:lnTo>
                    <a:pt x="10" y="88"/>
                  </a:lnTo>
                  <a:lnTo>
                    <a:pt x="11" y="96"/>
                  </a:lnTo>
                  <a:lnTo>
                    <a:pt x="11" y="96"/>
                  </a:lnTo>
                  <a:lnTo>
                    <a:pt x="11" y="97"/>
                  </a:lnTo>
                  <a:lnTo>
                    <a:pt x="11" y="99"/>
                  </a:lnTo>
                  <a:lnTo>
                    <a:pt x="11" y="102"/>
                  </a:lnTo>
                  <a:lnTo>
                    <a:pt x="11" y="103"/>
                  </a:lnTo>
                  <a:lnTo>
                    <a:pt x="11" y="104"/>
                  </a:lnTo>
                  <a:lnTo>
                    <a:pt x="12" y="105"/>
                  </a:lnTo>
                  <a:lnTo>
                    <a:pt x="12" y="108"/>
                  </a:lnTo>
                  <a:lnTo>
                    <a:pt x="12" y="108"/>
                  </a:lnTo>
                  <a:lnTo>
                    <a:pt x="12" y="109"/>
                  </a:lnTo>
                  <a:lnTo>
                    <a:pt x="12" y="110"/>
                  </a:lnTo>
                  <a:lnTo>
                    <a:pt x="13" y="111"/>
                  </a:lnTo>
                  <a:lnTo>
                    <a:pt x="13" y="111"/>
                  </a:lnTo>
                  <a:lnTo>
                    <a:pt x="13" y="112"/>
                  </a:lnTo>
                  <a:lnTo>
                    <a:pt x="13" y="112"/>
                  </a:lnTo>
                  <a:lnTo>
                    <a:pt x="13" y="113"/>
                  </a:lnTo>
                  <a:lnTo>
                    <a:pt x="13" y="113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3" y="115"/>
                  </a:lnTo>
                  <a:lnTo>
                    <a:pt x="13" y="115"/>
                  </a:lnTo>
                  <a:lnTo>
                    <a:pt x="14" y="115"/>
                  </a:lnTo>
                  <a:lnTo>
                    <a:pt x="14" y="115"/>
                  </a:lnTo>
                  <a:lnTo>
                    <a:pt x="14" y="115"/>
                  </a:lnTo>
                  <a:lnTo>
                    <a:pt x="14" y="115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3"/>
                  </a:lnTo>
                  <a:lnTo>
                    <a:pt x="15" y="113"/>
                  </a:lnTo>
                  <a:lnTo>
                    <a:pt x="15" y="113"/>
                  </a:lnTo>
                  <a:lnTo>
                    <a:pt x="16" y="112"/>
                  </a:lnTo>
                  <a:lnTo>
                    <a:pt x="16" y="111"/>
                  </a:lnTo>
                  <a:lnTo>
                    <a:pt x="16" y="111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8"/>
                  </a:lnTo>
                  <a:lnTo>
                    <a:pt x="17" y="107"/>
                  </a:lnTo>
                  <a:lnTo>
                    <a:pt x="17" y="106"/>
                  </a:lnTo>
                  <a:lnTo>
                    <a:pt x="17" y="106"/>
                  </a:lnTo>
                  <a:lnTo>
                    <a:pt x="17" y="104"/>
                  </a:lnTo>
                  <a:lnTo>
                    <a:pt x="17" y="101"/>
                  </a:lnTo>
                  <a:lnTo>
                    <a:pt x="17" y="100"/>
                  </a:lnTo>
                  <a:lnTo>
                    <a:pt x="17" y="99"/>
                  </a:lnTo>
                  <a:lnTo>
                    <a:pt x="18" y="97"/>
                  </a:lnTo>
                  <a:lnTo>
                    <a:pt x="18" y="93"/>
                  </a:lnTo>
                  <a:lnTo>
                    <a:pt x="18" y="92"/>
                  </a:lnTo>
                  <a:lnTo>
                    <a:pt x="18" y="91"/>
                  </a:lnTo>
                  <a:lnTo>
                    <a:pt x="18" y="89"/>
                  </a:lnTo>
                  <a:lnTo>
                    <a:pt x="19" y="84"/>
                  </a:lnTo>
                  <a:lnTo>
                    <a:pt x="19" y="74"/>
                  </a:lnTo>
                  <a:lnTo>
                    <a:pt x="20" y="73"/>
                  </a:lnTo>
                  <a:lnTo>
                    <a:pt x="20" y="72"/>
                  </a:lnTo>
                  <a:lnTo>
                    <a:pt x="20" y="70"/>
                  </a:lnTo>
                  <a:lnTo>
                    <a:pt x="20" y="65"/>
                  </a:lnTo>
                  <a:lnTo>
                    <a:pt x="21" y="55"/>
                  </a:lnTo>
                  <a:lnTo>
                    <a:pt x="21" y="54"/>
                  </a:lnTo>
                  <a:lnTo>
                    <a:pt x="21" y="52"/>
                  </a:lnTo>
                  <a:lnTo>
                    <a:pt x="21" y="50"/>
                  </a:lnTo>
                  <a:lnTo>
                    <a:pt x="22" y="45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4"/>
                  </a:lnTo>
                  <a:lnTo>
                    <a:pt x="23" y="31"/>
                  </a:lnTo>
                  <a:lnTo>
                    <a:pt x="23" y="27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3"/>
                  </a:lnTo>
                  <a:lnTo>
                    <a:pt x="24" y="19"/>
                  </a:lnTo>
                  <a:lnTo>
                    <a:pt x="24" y="18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5" y="7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5"/>
                  </a:lnTo>
                  <a:lnTo>
                    <a:pt x="25" y="4"/>
                  </a:lnTo>
                  <a:lnTo>
                    <a:pt x="26" y="4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29" y="4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7"/>
                  </a:lnTo>
                  <a:lnTo>
                    <a:pt x="29" y="8"/>
                  </a:lnTo>
                  <a:lnTo>
                    <a:pt x="29" y="8"/>
                  </a:lnTo>
                  <a:lnTo>
                    <a:pt x="30" y="9"/>
                  </a:lnTo>
                  <a:lnTo>
                    <a:pt x="30" y="12"/>
                  </a:lnTo>
                  <a:lnTo>
                    <a:pt x="30" y="13"/>
                  </a:lnTo>
                  <a:lnTo>
                    <a:pt x="30" y="14"/>
                  </a:lnTo>
                  <a:lnTo>
                    <a:pt x="30" y="15"/>
                  </a:lnTo>
                  <a:lnTo>
                    <a:pt x="31" y="19"/>
                  </a:lnTo>
                  <a:lnTo>
                    <a:pt x="31" y="20"/>
                  </a:lnTo>
                  <a:lnTo>
                    <a:pt x="31" y="21"/>
                  </a:lnTo>
                  <a:lnTo>
                    <a:pt x="31" y="23"/>
                  </a:lnTo>
                  <a:lnTo>
                    <a:pt x="31" y="27"/>
                  </a:lnTo>
                  <a:lnTo>
                    <a:pt x="32" y="37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60"/>
                  </a:lnTo>
                  <a:lnTo>
                    <a:pt x="34" y="63"/>
                  </a:lnTo>
                  <a:lnTo>
                    <a:pt x="34" y="68"/>
                  </a:lnTo>
                  <a:lnTo>
                    <a:pt x="35" y="78"/>
                  </a:lnTo>
                  <a:lnTo>
                    <a:pt x="35" y="80"/>
                  </a:lnTo>
                  <a:lnTo>
                    <a:pt x="35" y="81"/>
                  </a:lnTo>
                  <a:lnTo>
                    <a:pt x="35" y="83"/>
                  </a:lnTo>
                  <a:lnTo>
                    <a:pt x="36" y="88"/>
                  </a:lnTo>
                  <a:lnTo>
                    <a:pt x="37" y="96"/>
                  </a:lnTo>
                  <a:lnTo>
                    <a:pt x="37" y="97"/>
                  </a:lnTo>
                  <a:lnTo>
                    <a:pt x="37" y="98"/>
                  </a:lnTo>
                  <a:lnTo>
                    <a:pt x="37" y="100"/>
                  </a:lnTo>
                  <a:lnTo>
                    <a:pt x="37" y="103"/>
                  </a:lnTo>
                  <a:lnTo>
                    <a:pt x="37" y="104"/>
                  </a:lnTo>
                  <a:lnTo>
                    <a:pt x="37" y="104"/>
                  </a:lnTo>
                  <a:lnTo>
                    <a:pt x="38" y="106"/>
                  </a:lnTo>
                  <a:lnTo>
                    <a:pt x="38" y="108"/>
                  </a:lnTo>
                  <a:lnTo>
                    <a:pt x="38" y="109"/>
                  </a:lnTo>
                  <a:lnTo>
                    <a:pt x="38" y="110"/>
                  </a:lnTo>
                  <a:lnTo>
                    <a:pt x="38" y="111"/>
                  </a:lnTo>
                  <a:lnTo>
                    <a:pt x="39" y="111"/>
                  </a:lnTo>
                  <a:lnTo>
                    <a:pt x="39" y="112"/>
                  </a:lnTo>
                  <a:lnTo>
                    <a:pt x="39" y="112"/>
                  </a:lnTo>
                  <a:lnTo>
                    <a:pt x="39" y="113"/>
                  </a:lnTo>
                  <a:lnTo>
                    <a:pt x="39" y="113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5"/>
                  </a:lnTo>
                  <a:lnTo>
                    <a:pt x="39" y="115"/>
                  </a:lnTo>
                  <a:lnTo>
                    <a:pt x="39" y="115"/>
                  </a:lnTo>
                  <a:lnTo>
                    <a:pt x="40" y="115"/>
                  </a:lnTo>
                  <a:lnTo>
                    <a:pt x="40" y="115"/>
                  </a:lnTo>
                  <a:lnTo>
                    <a:pt x="40" y="115"/>
                  </a:lnTo>
                  <a:lnTo>
                    <a:pt x="40" y="116"/>
                  </a:lnTo>
                  <a:lnTo>
                    <a:pt x="40" y="116"/>
                  </a:lnTo>
                  <a:lnTo>
                    <a:pt x="40" y="116"/>
                  </a:lnTo>
                  <a:lnTo>
                    <a:pt x="40" y="116"/>
                  </a:lnTo>
                  <a:lnTo>
                    <a:pt x="40" y="116"/>
                  </a:lnTo>
                  <a:lnTo>
                    <a:pt x="40" y="116"/>
                  </a:lnTo>
                  <a:lnTo>
                    <a:pt x="40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41" y="113"/>
                  </a:lnTo>
                  <a:lnTo>
                    <a:pt x="41" y="113"/>
                  </a:lnTo>
                  <a:lnTo>
                    <a:pt x="41" y="112"/>
                  </a:lnTo>
                  <a:lnTo>
                    <a:pt x="42" y="112"/>
                  </a:lnTo>
                  <a:lnTo>
                    <a:pt x="42" y="111"/>
                  </a:lnTo>
                  <a:lnTo>
                    <a:pt x="42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8"/>
                  </a:lnTo>
                  <a:lnTo>
                    <a:pt x="42" y="107"/>
                  </a:lnTo>
                  <a:lnTo>
                    <a:pt x="42" y="106"/>
                  </a:lnTo>
                  <a:lnTo>
                    <a:pt x="43" y="105"/>
                  </a:lnTo>
                  <a:lnTo>
                    <a:pt x="43" y="102"/>
                  </a:lnTo>
                  <a:lnTo>
                    <a:pt x="43" y="101"/>
                  </a:lnTo>
                  <a:lnTo>
                    <a:pt x="43" y="100"/>
                  </a:lnTo>
                  <a:lnTo>
                    <a:pt x="43" y="98"/>
                  </a:lnTo>
                  <a:lnTo>
                    <a:pt x="44" y="94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5" y="85"/>
                  </a:lnTo>
                  <a:lnTo>
                    <a:pt x="45" y="75"/>
                  </a:lnTo>
                  <a:lnTo>
                    <a:pt x="45" y="74"/>
                  </a:lnTo>
                  <a:lnTo>
                    <a:pt x="45" y="72"/>
                  </a:lnTo>
                  <a:lnTo>
                    <a:pt x="46" y="70"/>
                  </a:lnTo>
                  <a:lnTo>
                    <a:pt x="46" y="64"/>
                  </a:lnTo>
                  <a:lnTo>
                    <a:pt x="47" y="54"/>
                  </a:lnTo>
                  <a:lnTo>
                    <a:pt x="48" y="33"/>
                  </a:lnTo>
                  <a:lnTo>
                    <a:pt x="48" y="32"/>
                  </a:lnTo>
                  <a:lnTo>
                    <a:pt x="49" y="31"/>
                  </a:lnTo>
                  <a:lnTo>
                    <a:pt x="49" y="28"/>
                  </a:lnTo>
                  <a:lnTo>
                    <a:pt x="49" y="24"/>
                  </a:lnTo>
                  <a:lnTo>
                    <a:pt x="49" y="23"/>
                  </a:lnTo>
                  <a:lnTo>
                    <a:pt x="49" y="22"/>
                  </a:lnTo>
                  <a:lnTo>
                    <a:pt x="49" y="20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1"/>
                  </a:lnTo>
                  <a:lnTo>
                    <a:pt x="51" y="9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1" y="6"/>
                  </a:lnTo>
                  <a:lnTo>
                    <a:pt x="51" y="6"/>
                  </a:lnTo>
                  <a:lnTo>
                    <a:pt x="51" y="5"/>
                  </a:lnTo>
                  <a:lnTo>
                    <a:pt x="51" y="4"/>
                  </a:lnTo>
                  <a:lnTo>
                    <a:pt x="51" y="4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52" y="1"/>
                  </a:lnTo>
                  <a:lnTo>
                    <a:pt x="52" y="1"/>
                  </a:lnTo>
                  <a:lnTo>
                    <a:pt x="52" y="1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4" y="0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5"/>
                  </a:lnTo>
                  <a:lnTo>
                    <a:pt x="55" y="6"/>
                  </a:lnTo>
                  <a:lnTo>
                    <a:pt x="55" y="7"/>
                  </a:lnTo>
                  <a:lnTo>
                    <a:pt x="55" y="7"/>
                  </a:lnTo>
                  <a:lnTo>
                    <a:pt x="55" y="8"/>
                  </a:lnTo>
                  <a:lnTo>
                    <a:pt x="55" y="9"/>
                  </a:lnTo>
                  <a:lnTo>
                    <a:pt x="56" y="12"/>
                  </a:lnTo>
                  <a:lnTo>
                    <a:pt x="56" y="13"/>
                  </a:lnTo>
                  <a:lnTo>
                    <a:pt x="56" y="14"/>
                  </a:lnTo>
                  <a:lnTo>
                    <a:pt x="56" y="15"/>
                  </a:lnTo>
                  <a:lnTo>
                    <a:pt x="56" y="19"/>
                  </a:lnTo>
                  <a:lnTo>
                    <a:pt x="57" y="27"/>
                  </a:lnTo>
                  <a:lnTo>
                    <a:pt x="57" y="28"/>
                  </a:lnTo>
                  <a:lnTo>
                    <a:pt x="57" y="29"/>
                  </a:lnTo>
                  <a:lnTo>
                    <a:pt x="57" y="31"/>
                  </a:lnTo>
                  <a:lnTo>
                    <a:pt x="58" y="36"/>
                  </a:lnTo>
                  <a:lnTo>
                    <a:pt x="58" y="45"/>
                  </a:lnTo>
                  <a:lnTo>
                    <a:pt x="60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0"/>
                  </a:lnTo>
                  <a:lnTo>
                    <a:pt x="61" y="75"/>
                  </a:lnTo>
                  <a:lnTo>
                    <a:pt x="61" y="85"/>
                  </a:lnTo>
                  <a:lnTo>
                    <a:pt x="62" y="86"/>
                  </a:lnTo>
                  <a:lnTo>
                    <a:pt x="62" y="88"/>
                  </a:lnTo>
                  <a:lnTo>
                    <a:pt x="62" y="90"/>
                  </a:lnTo>
                  <a:lnTo>
                    <a:pt x="62" y="94"/>
                  </a:lnTo>
                  <a:lnTo>
                    <a:pt x="62" y="95"/>
                  </a:lnTo>
                  <a:lnTo>
                    <a:pt x="62" y="96"/>
                  </a:lnTo>
                  <a:lnTo>
                    <a:pt x="62" y="98"/>
                  </a:lnTo>
                  <a:lnTo>
                    <a:pt x="63" y="102"/>
                  </a:lnTo>
                  <a:lnTo>
                    <a:pt x="63" y="103"/>
                  </a:lnTo>
                  <a:lnTo>
                    <a:pt x="63" y="104"/>
                  </a:lnTo>
                  <a:lnTo>
                    <a:pt x="63" y="105"/>
                  </a:lnTo>
                  <a:lnTo>
                    <a:pt x="63" y="106"/>
                  </a:lnTo>
                  <a:lnTo>
                    <a:pt x="64" y="106"/>
                  </a:lnTo>
                  <a:lnTo>
                    <a:pt x="64" y="108"/>
                  </a:lnTo>
                  <a:lnTo>
                    <a:pt x="64" y="109"/>
                  </a:lnTo>
                  <a:lnTo>
                    <a:pt x="64" y="109"/>
                  </a:lnTo>
                  <a:lnTo>
                    <a:pt x="64" y="110"/>
                  </a:lnTo>
                  <a:lnTo>
                    <a:pt x="64" y="111"/>
                  </a:lnTo>
                  <a:lnTo>
                    <a:pt x="64" y="111"/>
                  </a:lnTo>
                  <a:lnTo>
                    <a:pt x="64" y="112"/>
                  </a:lnTo>
                  <a:lnTo>
                    <a:pt x="64" y="113"/>
                  </a:lnTo>
                  <a:lnTo>
                    <a:pt x="65" y="113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3"/>
                  </a:lnTo>
                  <a:lnTo>
                    <a:pt x="67" y="113"/>
                  </a:lnTo>
                  <a:lnTo>
                    <a:pt x="67" y="113"/>
                  </a:lnTo>
                  <a:lnTo>
                    <a:pt x="67" y="112"/>
                  </a:lnTo>
                  <a:lnTo>
                    <a:pt x="67" y="111"/>
                  </a:lnTo>
                  <a:lnTo>
                    <a:pt x="67" y="111"/>
                  </a:lnTo>
                  <a:lnTo>
                    <a:pt x="68" y="110"/>
                  </a:lnTo>
                  <a:lnTo>
                    <a:pt x="68" y="109"/>
                  </a:lnTo>
                  <a:lnTo>
                    <a:pt x="68" y="109"/>
                  </a:lnTo>
                  <a:lnTo>
                    <a:pt x="68" y="108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68" y="105"/>
                  </a:lnTo>
                  <a:lnTo>
                    <a:pt x="68" y="104"/>
                  </a:lnTo>
                  <a:lnTo>
                    <a:pt x="69" y="101"/>
                  </a:lnTo>
                  <a:lnTo>
                    <a:pt x="69" y="100"/>
                  </a:lnTo>
                  <a:lnTo>
                    <a:pt x="69" y="99"/>
                  </a:lnTo>
                  <a:lnTo>
                    <a:pt x="69" y="97"/>
                  </a:lnTo>
                  <a:lnTo>
                    <a:pt x="69" y="93"/>
                  </a:lnTo>
                  <a:lnTo>
                    <a:pt x="70" y="85"/>
                  </a:lnTo>
                  <a:lnTo>
                    <a:pt x="70" y="84"/>
                  </a:lnTo>
                  <a:lnTo>
                    <a:pt x="70" y="82"/>
                  </a:lnTo>
                  <a:lnTo>
                    <a:pt x="70" y="80"/>
                  </a:lnTo>
                  <a:lnTo>
                    <a:pt x="71" y="76"/>
                  </a:lnTo>
                  <a:lnTo>
                    <a:pt x="72" y="66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2" y="60"/>
                  </a:lnTo>
                  <a:lnTo>
                    <a:pt x="72" y="55"/>
                  </a:lnTo>
                  <a:lnTo>
                    <a:pt x="73" y="44"/>
                  </a:lnTo>
                  <a:lnTo>
                    <a:pt x="73" y="43"/>
                  </a:lnTo>
                  <a:lnTo>
                    <a:pt x="73" y="41"/>
                  </a:lnTo>
                  <a:lnTo>
                    <a:pt x="73" y="39"/>
                  </a:lnTo>
                  <a:lnTo>
                    <a:pt x="74" y="34"/>
                  </a:lnTo>
                  <a:lnTo>
                    <a:pt x="75" y="24"/>
                  </a:lnTo>
                  <a:lnTo>
                    <a:pt x="75" y="23"/>
                  </a:lnTo>
                  <a:lnTo>
                    <a:pt x="75" y="22"/>
                  </a:lnTo>
                  <a:lnTo>
                    <a:pt x="75" y="20"/>
                  </a:lnTo>
                  <a:lnTo>
                    <a:pt x="75" y="16"/>
                  </a:lnTo>
                  <a:lnTo>
                    <a:pt x="75" y="15"/>
                  </a:lnTo>
                  <a:lnTo>
                    <a:pt x="76" y="14"/>
                  </a:lnTo>
                  <a:lnTo>
                    <a:pt x="76" y="12"/>
                  </a:lnTo>
                  <a:lnTo>
                    <a:pt x="76" y="9"/>
                  </a:lnTo>
                  <a:lnTo>
                    <a:pt x="76" y="8"/>
                  </a:lnTo>
                  <a:lnTo>
                    <a:pt x="76" y="8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7" y="5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3"/>
                  </a:lnTo>
                  <a:lnTo>
                    <a:pt x="77" y="3"/>
                  </a:lnTo>
                  <a:lnTo>
                    <a:pt x="77" y="2"/>
                  </a:lnTo>
                  <a:lnTo>
                    <a:pt x="77" y="2"/>
                  </a:lnTo>
                  <a:lnTo>
                    <a:pt x="77" y="1"/>
                  </a:lnTo>
                  <a:lnTo>
                    <a:pt x="78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3"/>
                  </a:lnTo>
                  <a:lnTo>
                    <a:pt x="80" y="4"/>
                  </a:lnTo>
                  <a:lnTo>
                    <a:pt x="80" y="4"/>
                  </a:lnTo>
                  <a:lnTo>
                    <a:pt x="80" y="5"/>
                  </a:lnTo>
                  <a:lnTo>
                    <a:pt x="80" y="6"/>
                  </a:lnTo>
                  <a:lnTo>
                    <a:pt x="80" y="7"/>
                  </a:lnTo>
                  <a:lnTo>
                    <a:pt x="81" y="8"/>
                  </a:lnTo>
                  <a:lnTo>
                    <a:pt x="81" y="9"/>
                  </a:lnTo>
                  <a:lnTo>
                    <a:pt x="81" y="9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6" name="Freeform 82"/>
            <p:cNvSpPr>
              <a:spLocks/>
            </p:cNvSpPr>
            <p:nvPr/>
          </p:nvSpPr>
          <p:spPr bwMode="auto">
            <a:xfrm>
              <a:off x="4479" y="2186"/>
              <a:ext cx="83" cy="116"/>
            </a:xfrm>
            <a:custGeom>
              <a:avLst/>
              <a:gdLst/>
              <a:ahLst/>
              <a:cxnLst>
                <a:cxn ang="0">
                  <a:pos x="1" y="23"/>
                </a:cxn>
                <a:cxn ang="0">
                  <a:pos x="3" y="51"/>
                </a:cxn>
                <a:cxn ang="0">
                  <a:pos x="5" y="83"/>
                </a:cxn>
                <a:cxn ang="0">
                  <a:pos x="7" y="99"/>
                </a:cxn>
                <a:cxn ang="0">
                  <a:pos x="8" y="108"/>
                </a:cxn>
                <a:cxn ang="0">
                  <a:pos x="9" y="112"/>
                </a:cxn>
                <a:cxn ang="0">
                  <a:pos x="10" y="115"/>
                </a:cxn>
                <a:cxn ang="0">
                  <a:pos x="10" y="115"/>
                </a:cxn>
                <a:cxn ang="0">
                  <a:pos x="11" y="114"/>
                </a:cxn>
                <a:cxn ang="0">
                  <a:pos x="12" y="108"/>
                </a:cxn>
                <a:cxn ang="0">
                  <a:pos x="14" y="87"/>
                </a:cxn>
                <a:cxn ang="0">
                  <a:pos x="17" y="44"/>
                </a:cxn>
                <a:cxn ang="0">
                  <a:pos x="19" y="26"/>
                </a:cxn>
                <a:cxn ang="0">
                  <a:pos x="20" y="11"/>
                </a:cxn>
                <a:cxn ang="0">
                  <a:pos x="21" y="4"/>
                </a:cxn>
                <a:cxn ang="0">
                  <a:pos x="22" y="1"/>
                </a:cxn>
                <a:cxn ang="0">
                  <a:pos x="22" y="0"/>
                </a:cxn>
                <a:cxn ang="0">
                  <a:pos x="23" y="0"/>
                </a:cxn>
                <a:cxn ang="0">
                  <a:pos x="24" y="3"/>
                </a:cxn>
                <a:cxn ang="0">
                  <a:pos x="25" y="8"/>
                </a:cxn>
                <a:cxn ang="0">
                  <a:pos x="27" y="31"/>
                </a:cxn>
                <a:cxn ang="0">
                  <a:pos x="29" y="57"/>
                </a:cxn>
                <a:cxn ang="0">
                  <a:pos x="31" y="94"/>
                </a:cxn>
                <a:cxn ang="0">
                  <a:pos x="33" y="107"/>
                </a:cxn>
                <a:cxn ang="0">
                  <a:pos x="34" y="113"/>
                </a:cxn>
                <a:cxn ang="0">
                  <a:pos x="34" y="115"/>
                </a:cxn>
                <a:cxn ang="0">
                  <a:pos x="35" y="116"/>
                </a:cxn>
                <a:cxn ang="0">
                  <a:pos x="36" y="114"/>
                </a:cxn>
                <a:cxn ang="0">
                  <a:pos x="37" y="110"/>
                </a:cxn>
                <a:cxn ang="0">
                  <a:pos x="38" y="100"/>
                </a:cxn>
                <a:cxn ang="0">
                  <a:pos x="40" y="74"/>
                </a:cxn>
                <a:cxn ang="0">
                  <a:pos x="42" y="42"/>
                </a:cxn>
                <a:cxn ang="0">
                  <a:pos x="44" y="18"/>
                </a:cxn>
                <a:cxn ang="0">
                  <a:pos x="46" y="7"/>
                </a:cxn>
                <a:cxn ang="0">
                  <a:pos x="46" y="2"/>
                </a:cxn>
                <a:cxn ang="0">
                  <a:pos x="47" y="0"/>
                </a:cxn>
                <a:cxn ang="0">
                  <a:pos x="48" y="0"/>
                </a:cxn>
                <a:cxn ang="0">
                  <a:pos x="49" y="2"/>
                </a:cxn>
                <a:cxn ang="0">
                  <a:pos x="50" y="7"/>
                </a:cxn>
                <a:cxn ang="0">
                  <a:pos x="51" y="17"/>
                </a:cxn>
                <a:cxn ang="0">
                  <a:pos x="53" y="52"/>
                </a:cxn>
                <a:cxn ang="0">
                  <a:pos x="56" y="87"/>
                </a:cxn>
                <a:cxn ang="0">
                  <a:pos x="57" y="104"/>
                </a:cxn>
                <a:cxn ang="0">
                  <a:pos x="58" y="112"/>
                </a:cxn>
                <a:cxn ang="0">
                  <a:pos x="59" y="115"/>
                </a:cxn>
                <a:cxn ang="0">
                  <a:pos x="60" y="116"/>
                </a:cxn>
                <a:cxn ang="0">
                  <a:pos x="61" y="114"/>
                </a:cxn>
                <a:cxn ang="0">
                  <a:pos x="62" y="110"/>
                </a:cxn>
                <a:cxn ang="0">
                  <a:pos x="63" y="98"/>
                </a:cxn>
                <a:cxn ang="0">
                  <a:pos x="66" y="52"/>
                </a:cxn>
                <a:cxn ang="0">
                  <a:pos x="68" y="28"/>
                </a:cxn>
                <a:cxn ang="0">
                  <a:pos x="69" y="13"/>
                </a:cxn>
                <a:cxn ang="0">
                  <a:pos x="70" y="6"/>
                </a:cxn>
                <a:cxn ang="0">
                  <a:pos x="71" y="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3" y="2"/>
                </a:cxn>
                <a:cxn ang="0">
                  <a:pos x="74" y="8"/>
                </a:cxn>
                <a:cxn ang="0">
                  <a:pos x="76" y="32"/>
                </a:cxn>
                <a:cxn ang="0">
                  <a:pos x="78" y="62"/>
                </a:cxn>
                <a:cxn ang="0">
                  <a:pos x="81" y="94"/>
                </a:cxn>
                <a:cxn ang="0">
                  <a:pos x="82" y="107"/>
                </a:cxn>
              </a:cxnLst>
              <a:rect l="0" t="0" r="r" b="b"/>
              <a:pathLst>
                <a:path w="83" h="116">
                  <a:moveTo>
                    <a:pt x="0" y="9"/>
                  </a:moveTo>
                  <a:lnTo>
                    <a:pt x="0" y="11"/>
                  </a:lnTo>
                  <a:lnTo>
                    <a:pt x="0" y="14"/>
                  </a:lnTo>
                  <a:lnTo>
                    <a:pt x="0" y="15"/>
                  </a:lnTo>
                  <a:lnTo>
                    <a:pt x="1" y="16"/>
                  </a:lnTo>
                  <a:lnTo>
                    <a:pt x="1" y="18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7"/>
                  </a:lnTo>
                  <a:lnTo>
                    <a:pt x="2" y="31"/>
                  </a:lnTo>
                  <a:lnTo>
                    <a:pt x="3" y="41"/>
                  </a:lnTo>
                  <a:lnTo>
                    <a:pt x="3" y="42"/>
                  </a:lnTo>
                  <a:lnTo>
                    <a:pt x="3" y="44"/>
                  </a:lnTo>
                  <a:lnTo>
                    <a:pt x="3" y="46"/>
                  </a:lnTo>
                  <a:lnTo>
                    <a:pt x="3" y="51"/>
                  </a:lnTo>
                  <a:lnTo>
                    <a:pt x="4" y="61"/>
                  </a:lnTo>
                  <a:lnTo>
                    <a:pt x="4" y="62"/>
                  </a:lnTo>
                  <a:lnTo>
                    <a:pt x="4" y="64"/>
                  </a:lnTo>
                  <a:lnTo>
                    <a:pt x="4" y="66"/>
                  </a:lnTo>
                  <a:lnTo>
                    <a:pt x="5" y="71"/>
                  </a:lnTo>
                  <a:lnTo>
                    <a:pt x="5" y="81"/>
                  </a:lnTo>
                  <a:lnTo>
                    <a:pt x="5" y="82"/>
                  </a:lnTo>
                  <a:lnTo>
                    <a:pt x="5" y="83"/>
                  </a:lnTo>
                  <a:lnTo>
                    <a:pt x="6" y="85"/>
                  </a:lnTo>
                  <a:lnTo>
                    <a:pt x="6" y="90"/>
                  </a:lnTo>
                  <a:lnTo>
                    <a:pt x="6" y="91"/>
                  </a:lnTo>
                  <a:lnTo>
                    <a:pt x="6" y="92"/>
                  </a:lnTo>
                  <a:lnTo>
                    <a:pt x="6" y="94"/>
                  </a:lnTo>
                  <a:lnTo>
                    <a:pt x="7" y="97"/>
                  </a:lnTo>
                  <a:lnTo>
                    <a:pt x="7" y="98"/>
                  </a:lnTo>
                  <a:lnTo>
                    <a:pt x="7" y="99"/>
                  </a:lnTo>
                  <a:lnTo>
                    <a:pt x="7" y="101"/>
                  </a:lnTo>
                  <a:lnTo>
                    <a:pt x="7" y="102"/>
                  </a:lnTo>
                  <a:lnTo>
                    <a:pt x="7" y="103"/>
                  </a:lnTo>
                  <a:lnTo>
                    <a:pt x="7" y="104"/>
                  </a:lnTo>
                  <a:lnTo>
                    <a:pt x="7" y="105"/>
                  </a:lnTo>
                  <a:lnTo>
                    <a:pt x="8" y="106"/>
                  </a:lnTo>
                  <a:lnTo>
                    <a:pt x="8" y="107"/>
                  </a:lnTo>
                  <a:lnTo>
                    <a:pt x="8" y="108"/>
                  </a:lnTo>
                  <a:lnTo>
                    <a:pt x="8" y="108"/>
                  </a:lnTo>
                  <a:lnTo>
                    <a:pt x="8" y="109"/>
                  </a:lnTo>
                  <a:lnTo>
                    <a:pt x="8" y="110"/>
                  </a:lnTo>
                  <a:lnTo>
                    <a:pt x="8" y="111"/>
                  </a:lnTo>
                  <a:lnTo>
                    <a:pt x="8" y="111"/>
                  </a:lnTo>
                  <a:lnTo>
                    <a:pt x="9" y="112"/>
                  </a:lnTo>
                  <a:lnTo>
                    <a:pt x="9" y="112"/>
                  </a:lnTo>
                  <a:lnTo>
                    <a:pt x="9" y="112"/>
                  </a:lnTo>
                  <a:lnTo>
                    <a:pt x="9" y="113"/>
                  </a:lnTo>
                  <a:lnTo>
                    <a:pt x="9" y="114"/>
                  </a:lnTo>
                  <a:lnTo>
                    <a:pt x="9" y="114"/>
                  </a:lnTo>
                  <a:lnTo>
                    <a:pt x="9" y="114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6"/>
                  </a:lnTo>
                  <a:lnTo>
                    <a:pt x="10" y="116"/>
                  </a:lnTo>
                  <a:lnTo>
                    <a:pt x="10" y="116"/>
                  </a:lnTo>
                  <a:lnTo>
                    <a:pt x="10" y="116"/>
                  </a:lnTo>
                  <a:lnTo>
                    <a:pt x="10" y="116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3"/>
                  </a:lnTo>
                  <a:lnTo>
                    <a:pt x="11" y="113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2" y="111"/>
                  </a:lnTo>
                  <a:lnTo>
                    <a:pt x="12" y="110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2" y="108"/>
                  </a:lnTo>
                  <a:lnTo>
                    <a:pt x="12" y="106"/>
                  </a:lnTo>
                  <a:lnTo>
                    <a:pt x="13" y="103"/>
                  </a:lnTo>
                  <a:lnTo>
                    <a:pt x="13" y="102"/>
                  </a:lnTo>
                  <a:lnTo>
                    <a:pt x="13" y="101"/>
                  </a:lnTo>
                  <a:lnTo>
                    <a:pt x="13" y="100"/>
                  </a:lnTo>
                  <a:lnTo>
                    <a:pt x="13" y="96"/>
                  </a:lnTo>
                  <a:lnTo>
                    <a:pt x="14" y="87"/>
                  </a:lnTo>
                  <a:lnTo>
                    <a:pt x="14" y="86"/>
                  </a:lnTo>
                  <a:lnTo>
                    <a:pt x="14" y="84"/>
                  </a:lnTo>
                  <a:lnTo>
                    <a:pt x="15" y="82"/>
                  </a:lnTo>
                  <a:lnTo>
                    <a:pt x="15" y="77"/>
                  </a:lnTo>
                  <a:lnTo>
                    <a:pt x="16" y="67"/>
                  </a:lnTo>
                  <a:lnTo>
                    <a:pt x="17" y="47"/>
                  </a:lnTo>
                  <a:lnTo>
                    <a:pt x="17" y="46"/>
                  </a:lnTo>
                  <a:lnTo>
                    <a:pt x="17" y="44"/>
                  </a:lnTo>
                  <a:lnTo>
                    <a:pt x="17" y="42"/>
                  </a:lnTo>
                  <a:lnTo>
                    <a:pt x="18" y="37"/>
                  </a:lnTo>
                  <a:lnTo>
                    <a:pt x="18" y="36"/>
                  </a:lnTo>
                  <a:lnTo>
                    <a:pt x="18" y="35"/>
                  </a:lnTo>
                  <a:lnTo>
                    <a:pt x="18" y="32"/>
                  </a:lnTo>
                  <a:lnTo>
                    <a:pt x="18" y="28"/>
                  </a:lnTo>
                  <a:lnTo>
                    <a:pt x="19" y="27"/>
                  </a:lnTo>
                  <a:lnTo>
                    <a:pt x="19" y="26"/>
                  </a:lnTo>
                  <a:lnTo>
                    <a:pt x="19" y="24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20" y="12"/>
                  </a:lnTo>
                  <a:lnTo>
                    <a:pt x="20" y="12"/>
                  </a:lnTo>
                  <a:lnTo>
                    <a:pt x="20" y="11"/>
                  </a:lnTo>
                  <a:lnTo>
                    <a:pt x="20" y="10"/>
                  </a:lnTo>
                  <a:lnTo>
                    <a:pt x="20" y="9"/>
                  </a:lnTo>
                  <a:lnTo>
                    <a:pt x="20" y="8"/>
                  </a:lnTo>
                  <a:lnTo>
                    <a:pt x="21" y="7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1" y="5"/>
                  </a:lnTo>
                  <a:lnTo>
                    <a:pt x="21" y="4"/>
                  </a:lnTo>
                  <a:lnTo>
                    <a:pt x="21" y="4"/>
                  </a:lnTo>
                  <a:lnTo>
                    <a:pt x="21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2"/>
                  </a:lnTo>
                  <a:lnTo>
                    <a:pt x="24" y="2"/>
                  </a:lnTo>
                  <a:lnTo>
                    <a:pt x="24" y="2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5" y="9"/>
                  </a:lnTo>
                  <a:lnTo>
                    <a:pt x="25" y="10"/>
                  </a:lnTo>
                  <a:lnTo>
                    <a:pt x="25" y="14"/>
                  </a:lnTo>
                  <a:lnTo>
                    <a:pt x="25" y="15"/>
                  </a:lnTo>
                  <a:lnTo>
                    <a:pt x="25" y="16"/>
                  </a:lnTo>
                  <a:lnTo>
                    <a:pt x="26" y="17"/>
                  </a:lnTo>
                  <a:lnTo>
                    <a:pt x="26" y="22"/>
                  </a:lnTo>
                  <a:lnTo>
                    <a:pt x="27" y="31"/>
                  </a:lnTo>
                  <a:lnTo>
                    <a:pt x="27" y="32"/>
                  </a:lnTo>
                  <a:lnTo>
                    <a:pt x="27" y="33"/>
                  </a:lnTo>
                  <a:lnTo>
                    <a:pt x="27" y="36"/>
                  </a:lnTo>
                  <a:lnTo>
                    <a:pt x="28" y="41"/>
                  </a:lnTo>
                  <a:lnTo>
                    <a:pt x="28" y="52"/>
                  </a:lnTo>
                  <a:lnTo>
                    <a:pt x="29" y="53"/>
                  </a:lnTo>
                  <a:lnTo>
                    <a:pt x="29" y="54"/>
                  </a:lnTo>
                  <a:lnTo>
                    <a:pt x="29" y="57"/>
                  </a:lnTo>
                  <a:lnTo>
                    <a:pt x="29" y="62"/>
                  </a:lnTo>
                  <a:lnTo>
                    <a:pt x="30" y="73"/>
                  </a:lnTo>
                  <a:lnTo>
                    <a:pt x="30" y="75"/>
                  </a:lnTo>
                  <a:lnTo>
                    <a:pt x="30" y="76"/>
                  </a:lnTo>
                  <a:lnTo>
                    <a:pt x="30" y="78"/>
                  </a:lnTo>
                  <a:lnTo>
                    <a:pt x="31" y="84"/>
                  </a:lnTo>
                  <a:lnTo>
                    <a:pt x="31" y="93"/>
                  </a:lnTo>
                  <a:lnTo>
                    <a:pt x="31" y="94"/>
                  </a:lnTo>
                  <a:lnTo>
                    <a:pt x="31" y="95"/>
                  </a:lnTo>
                  <a:lnTo>
                    <a:pt x="32" y="97"/>
                  </a:lnTo>
                  <a:lnTo>
                    <a:pt x="32" y="100"/>
                  </a:lnTo>
                  <a:lnTo>
                    <a:pt x="32" y="101"/>
                  </a:lnTo>
                  <a:lnTo>
                    <a:pt x="32" y="102"/>
                  </a:lnTo>
                  <a:lnTo>
                    <a:pt x="32" y="104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3" y="108"/>
                  </a:lnTo>
                  <a:lnTo>
                    <a:pt x="33" y="109"/>
                  </a:lnTo>
                  <a:lnTo>
                    <a:pt x="33" y="110"/>
                  </a:lnTo>
                  <a:lnTo>
                    <a:pt x="33" y="110"/>
                  </a:lnTo>
                  <a:lnTo>
                    <a:pt x="33" y="111"/>
                  </a:lnTo>
                  <a:lnTo>
                    <a:pt x="33" y="112"/>
                  </a:lnTo>
                  <a:lnTo>
                    <a:pt x="34" y="112"/>
                  </a:lnTo>
                  <a:lnTo>
                    <a:pt x="34" y="113"/>
                  </a:lnTo>
                  <a:lnTo>
                    <a:pt x="34" y="113"/>
                  </a:lnTo>
                  <a:lnTo>
                    <a:pt x="34" y="113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6" y="115"/>
                  </a:lnTo>
                  <a:lnTo>
                    <a:pt x="36" y="115"/>
                  </a:lnTo>
                  <a:lnTo>
                    <a:pt x="36" y="114"/>
                  </a:lnTo>
                  <a:lnTo>
                    <a:pt x="36" y="114"/>
                  </a:lnTo>
                  <a:lnTo>
                    <a:pt x="36" y="114"/>
                  </a:lnTo>
                  <a:lnTo>
                    <a:pt x="36" y="114"/>
                  </a:lnTo>
                  <a:lnTo>
                    <a:pt x="36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6" y="112"/>
                  </a:lnTo>
                  <a:lnTo>
                    <a:pt x="37" y="111"/>
                  </a:lnTo>
                  <a:lnTo>
                    <a:pt x="37" y="110"/>
                  </a:lnTo>
                  <a:lnTo>
                    <a:pt x="37" y="110"/>
                  </a:lnTo>
                  <a:lnTo>
                    <a:pt x="37" y="108"/>
                  </a:lnTo>
                  <a:lnTo>
                    <a:pt x="37" y="108"/>
                  </a:lnTo>
                  <a:lnTo>
                    <a:pt x="37" y="107"/>
                  </a:lnTo>
                  <a:lnTo>
                    <a:pt x="37" y="106"/>
                  </a:lnTo>
                  <a:lnTo>
                    <a:pt x="38" y="102"/>
                  </a:lnTo>
                  <a:lnTo>
                    <a:pt x="38" y="101"/>
                  </a:lnTo>
                  <a:lnTo>
                    <a:pt x="38" y="100"/>
                  </a:lnTo>
                  <a:lnTo>
                    <a:pt x="38" y="99"/>
                  </a:lnTo>
                  <a:lnTo>
                    <a:pt x="39" y="94"/>
                  </a:lnTo>
                  <a:lnTo>
                    <a:pt x="39" y="93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39" y="85"/>
                  </a:lnTo>
                  <a:lnTo>
                    <a:pt x="40" y="75"/>
                  </a:lnTo>
                  <a:lnTo>
                    <a:pt x="40" y="74"/>
                  </a:lnTo>
                  <a:lnTo>
                    <a:pt x="40" y="72"/>
                  </a:lnTo>
                  <a:lnTo>
                    <a:pt x="40" y="70"/>
                  </a:lnTo>
                  <a:lnTo>
                    <a:pt x="41" y="64"/>
                  </a:lnTo>
                  <a:lnTo>
                    <a:pt x="42" y="53"/>
                  </a:lnTo>
                  <a:lnTo>
                    <a:pt x="42" y="52"/>
                  </a:lnTo>
                  <a:lnTo>
                    <a:pt x="42" y="50"/>
                  </a:lnTo>
                  <a:lnTo>
                    <a:pt x="42" y="48"/>
                  </a:lnTo>
                  <a:lnTo>
                    <a:pt x="42" y="42"/>
                  </a:lnTo>
                  <a:lnTo>
                    <a:pt x="43" y="32"/>
                  </a:lnTo>
                  <a:lnTo>
                    <a:pt x="43" y="30"/>
                  </a:lnTo>
                  <a:lnTo>
                    <a:pt x="43" y="29"/>
                  </a:lnTo>
                  <a:lnTo>
                    <a:pt x="44" y="27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4" y="20"/>
                  </a:lnTo>
                  <a:lnTo>
                    <a:pt x="44" y="18"/>
                  </a:lnTo>
                  <a:lnTo>
                    <a:pt x="45" y="14"/>
                  </a:lnTo>
                  <a:lnTo>
                    <a:pt x="45" y="13"/>
                  </a:lnTo>
                  <a:lnTo>
                    <a:pt x="45" y="13"/>
                  </a:lnTo>
                  <a:lnTo>
                    <a:pt x="45" y="11"/>
                  </a:lnTo>
                  <a:lnTo>
                    <a:pt x="45" y="10"/>
                  </a:lnTo>
                  <a:lnTo>
                    <a:pt x="45" y="9"/>
                  </a:lnTo>
                  <a:lnTo>
                    <a:pt x="45" y="8"/>
                  </a:lnTo>
                  <a:lnTo>
                    <a:pt x="46" y="7"/>
                  </a:lnTo>
                  <a:lnTo>
                    <a:pt x="46" y="6"/>
                  </a:lnTo>
                  <a:lnTo>
                    <a:pt x="46" y="5"/>
                  </a:lnTo>
                  <a:lnTo>
                    <a:pt x="46" y="5"/>
                  </a:lnTo>
                  <a:lnTo>
                    <a:pt x="46" y="4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1"/>
                  </a:lnTo>
                  <a:lnTo>
                    <a:pt x="48" y="1"/>
                  </a:lnTo>
                  <a:lnTo>
                    <a:pt x="48" y="1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0" y="8"/>
                  </a:lnTo>
                  <a:lnTo>
                    <a:pt x="50" y="9"/>
                  </a:lnTo>
                  <a:lnTo>
                    <a:pt x="50" y="10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1" y="23"/>
                  </a:lnTo>
                  <a:lnTo>
                    <a:pt x="52" y="32"/>
                  </a:lnTo>
                  <a:lnTo>
                    <a:pt x="52" y="33"/>
                  </a:lnTo>
                  <a:lnTo>
                    <a:pt x="52" y="34"/>
                  </a:lnTo>
                  <a:lnTo>
                    <a:pt x="52" y="37"/>
                  </a:lnTo>
                  <a:lnTo>
                    <a:pt x="53" y="42"/>
                  </a:lnTo>
                  <a:lnTo>
                    <a:pt x="53" y="52"/>
                  </a:lnTo>
                  <a:lnTo>
                    <a:pt x="55" y="72"/>
                  </a:lnTo>
                  <a:lnTo>
                    <a:pt x="55" y="73"/>
                  </a:lnTo>
                  <a:lnTo>
                    <a:pt x="55" y="75"/>
                  </a:lnTo>
                  <a:lnTo>
                    <a:pt x="55" y="77"/>
                  </a:lnTo>
                  <a:lnTo>
                    <a:pt x="55" y="82"/>
                  </a:lnTo>
                  <a:lnTo>
                    <a:pt x="56" y="84"/>
                  </a:lnTo>
                  <a:lnTo>
                    <a:pt x="56" y="85"/>
                  </a:lnTo>
                  <a:lnTo>
                    <a:pt x="56" y="87"/>
                  </a:lnTo>
                  <a:lnTo>
                    <a:pt x="56" y="92"/>
                  </a:lnTo>
                  <a:lnTo>
                    <a:pt x="56" y="93"/>
                  </a:lnTo>
                  <a:lnTo>
                    <a:pt x="56" y="94"/>
                  </a:lnTo>
                  <a:lnTo>
                    <a:pt x="56" y="96"/>
                  </a:lnTo>
                  <a:lnTo>
                    <a:pt x="57" y="100"/>
                  </a:lnTo>
                  <a:lnTo>
                    <a:pt x="57" y="101"/>
                  </a:lnTo>
                  <a:lnTo>
                    <a:pt x="57" y="102"/>
                  </a:lnTo>
                  <a:lnTo>
                    <a:pt x="57" y="104"/>
                  </a:lnTo>
                  <a:lnTo>
                    <a:pt x="58" y="107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8" y="110"/>
                  </a:lnTo>
                  <a:lnTo>
                    <a:pt x="58" y="110"/>
                  </a:lnTo>
                  <a:lnTo>
                    <a:pt x="58" y="111"/>
                  </a:lnTo>
                  <a:lnTo>
                    <a:pt x="58" y="112"/>
                  </a:lnTo>
                  <a:lnTo>
                    <a:pt x="58" y="112"/>
                  </a:lnTo>
                  <a:lnTo>
                    <a:pt x="59" y="113"/>
                  </a:lnTo>
                  <a:lnTo>
                    <a:pt x="59" y="113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59" y="114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59" y="115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3"/>
                  </a:lnTo>
                  <a:lnTo>
                    <a:pt x="61" y="113"/>
                  </a:lnTo>
                  <a:lnTo>
                    <a:pt x="61" y="112"/>
                  </a:lnTo>
                  <a:lnTo>
                    <a:pt x="61" y="112"/>
                  </a:lnTo>
                  <a:lnTo>
                    <a:pt x="61" y="111"/>
                  </a:lnTo>
                  <a:lnTo>
                    <a:pt x="62" y="110"/>
                  </a:lnTo>
                  <a:lnTo>
                    <a:pt x="62" y="110"/>
                  </a:lnTo>
                  <a:lnTo>
                    <a:pt x="62" y="109"/>
                  </a:lnTo>
                  <a:lnTo>
                    <a:pt x="62" y="106"/>
                  </a:lnTo>
                  <a:lnTo>
                    <a:pt x="62" y="105"/>
                  </a:lnTo>
                  <a:lnTo>
                    <a:pt x="62" y="105"/>
                  </a:lnTo>
                  <a:lnTo>
                    <a:pt x="62" y="103"/>
                  </a:lnTo>
                  <a:lnTo>
                    <a:pt x="63" y="100"/>
                  </a:lnTo>
                  <a:lnTo>
                    <a:pt x="63" y="99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4" y="92"/>
                  </a:lnTo>
                  <a:lnTo>
                    <a:pt x="64" y="91"/>
                  </a:lnTo>
                  <a:lnTo>
                    <a:pt x="64" y="90"/>
                  </a:lnTo>
                  <a:lnTo>
                    <a:pt x="64" y="87"/>
                  </a:lnTo>
                  <a:lnTo>
                    <a:pt x="64" y="83"/>
                  </a:lnTo>
                  <a:lnTo>
                    <a:pt x="65" y="73"/>
                  </a:lnTo>
                  <a:lnTo>
                    <a:pt x="66" y="52"/>
                  </a:lnTo>
                  <a:lnTo>
                    <a:pt x="66" y="51"/>
                  </a:lnTo>
                  <a:lnTo>
                    <a:pt x="66" y="50"/>
                  </a:lnTo>
                  <a:lnTo>
                    <a:pt x="67" y="47"/>
                  </a:lnTo>
                  <a:lnTo>
                    <a:pt x="67" y="42"/>
                  </a:lnTo>
                  <a:lnTo>
                    <a:pt x="68" y="33"/>
                  </a:lnTo>
                  <a:lnTo>
                    <a:pt x="68" y="32"/>
                  </a:lnTo>
                  <a:lnTo>
                    <a:pt x="68" y="30"/>
                  </a:lnTo>
                  <a:lnTo>
                    <a:pt x="68" y="28"/>
                  </a:lnTo>
                  <a:lnTo>
                    <a:pt x="68" y="24"/>
                  </a:lnTo>
                  <a:lnTo>
                    <a:pt x="68" y="23"/>
                  </a:lnTo>
                  <a:lnTo>
                    <a:pt x="68" y="22"/>
                  </a:lnTo>
                  <a:lnTo>
                    <a:pt x="69" y="20"/>
                  </a:lnTo>
                  <a:lnTo>
                    <a:pt x="69" y="16"/>
                  </a:lnTo>
                  <a:lnTo>
                    <a:pt x="69" y="15"/>
                  </a:lnTo>
                  <a:lnTo>
                    <a:pt x="69" y="14"/>
                  </a:lnTo>
                  <a:lnTo>
                    <a:pt x="69" y="13"/>
                  </a:lnTo>
                  <a:lnTo>
                    <a:pt x="70" y="12"/>
                  </a:lnTo>
                  <a:lnTo>
                    <a:pt x="70" y="11"/>
                  </a:lnTo>
                  <a:lnTo>
                    <a:pt x="70" y="10"/>
                  </a:lnTo>
                  <a:lnTo>
                    <a:pt x="70" y="9"/>
                  </a:lnTo>
                  <a:lnTo>
                    <a:pt x="70" y="8"/>
                  </a:lnTo>
                  <a:lnTo>
                    <a:pt x="70" y="7"/>
                  </a:lnTo>
                  <a:lnTo>
                    <a:pt x="70" y="6"/>
                  </a:lnTo>
                  <a:lnTo>
                    <a:pt x="70" y="6"/>
                  </a:lnTo>
                  <a:lnTo>
                    <a:pt x="70" y="5"/>
                  </a:lnTo>
                  <a:lnTo>
                    <a:pt x="70" y="4"/>
                  </a:lnTo>
                  <a:lnTo>
                    <a:pt x="71" y="4"/>
                  </a:lnTo>
                  <a:lnTo>
                    <a:pt x="71" y="3"/>
                  </a:lnTo>
                  <a:lnTo>
                    <a:pt x="71" y="3"/>
                  </a:lnTo>
                  <a:lnTo>
                    <a:pt x="71" y="2"/>
                  </a:lnTo>
                  <a:lnTo>
                    <a:pt x="71" y="2"/>
                  </a:lnTo>
                  <a:lnTo>
                    <a:pt x="71" y="2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0"/>
                  </a:lnTo>
                  <a:lnTo>
                    <a:pt x="73" y="1"/>
                  </a:lnTo>
                  <a:lnTo>
                    <a:pt x="73" y="1"/>
                  </a:lnTo>
                  <a:lnTo>
                    <a:pt x="73" y="1"/>
                  </a:lnTo>
                  <a:lnTo>
                    <a:pt x="73" y="2"/>
                  </a:lnTo>
                  <a:lnTo>
                    <a:pt x="73" y="2"/>
                  </a:lnTo>
                  <a:lnTo>
                    <a:pt x="73" y="3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4" y="5"/>
                  </a:lnTo>
                  <a:lnTo>
                    <a:pt x="74" y="6"/>
                  </a:lnTo>
                  <a:lnTo>
                    <a:pt x="74" y="7"/>
                  </a:lnTo>
                  <a:lnTo>
                    <a:pt x="74" y="8"/>
                  </a:lnTo>
                  <a:lnTo>
                    <a:pt x="74" y="8"/>
                  </a:lnTo>
                  <a:lnTo>
                    <a:pt x="74" y="10"/>
                  </a:lnTo>
                  <a:lnTo>
                    <a:pt x="75" y="13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6" y="21"/>
                  </a:lnTo>
                  <a:lnTo>
                    <a:pt x="76" y="31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7" y="36"/>
                  </a:lnTo>
                  <a:lnTo>
                    <a:pt x="77" y="41"/>
                  </a:lnTo>
                  <a:lnTo>
                    <a:pt x="78" y="52"/>
                  </a:lnTo>
                  <a:lnTo>
                    <a:pt x="78" y="53"/>
                  </a:lnTo>
                  <a:lnTo>
                    <a:pt x="78" y="55"/>
                  </a:lnTo>
                  <a:lnTo>
                    <a:pt x="78" y="57"/>
                  </a:lnTo>
                  <a:lnTo>
                    <a:pt x="78" y="62"/>
                  </a:lnTo>
                  <a:lnTo>
                    <a:pt x="79" y="73"/>
                  </a:lnTo>
                  <a:lnTo>
                    <a:pt x="79" y="74"/>
                  </a:lnTo>
                  <a:lnTo>
                    <a:pt x="79" y="75"/>
                  </a:lnTo>
                  <a:lnTo>
                    <a:pt x="80" y="78"/>
                  </a:lnTo>
                  <a:lnTo>
                    <a:pt x="80" y="82"/>
                  </a:lnTo>
                  <a:lnTo>
                    <a:pt x="81" y="91"/>
                  </a:lnTo>
                  <a:lnTo>
                    <a:pt x="81" y="92"/>
                  </a:lnTo>
                  <a:lnTo>
                    <a:pt x="81" y="94"/>
                  </a:lnTo>
                  <a:lnTo>
                    <a:pt x="81" y="96"/>
                  </a:lnTo>
                  <a:lnTo>
                    <a:pt x="81" y="99"/>
                  </a:lnTo>
                  <a:lnTo>
                    <a:pt x="81" y="100"/>
                  </a:lnTo>
                  <a:lnTo>
                    <a:pt x="82" y="101"/>
                  </a:lnTo>
                  <a:lnTo>
                    <a:pt x="82" y="103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2" y="107"/>
                  </a:lnTo>
                  <a:lnTo>
                    <a:pt x="82" y="108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3" y="111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7" name="Freeform 83"/>
            <p:cNvSpPr>
              <a:spLocks/>
            </p:cNvSpPr>
            <p:nvPr/>
          </p:nvSpPr>
          <p:spPr bwMode="auto">
            <a:xfrm>
              <a:off x="4562" y="2186"/>
              <a:ext cx="75" cy="116"/>
            </a:xfrm>
            <a:custGeom>
              <a:avLst/>
              <a:gdLst/>
              <a:ahLst/>
              <a:cxnLst>
                <a:cxn ang="0">
                  <a:pos x="0" y="114"/>
                </a:cxn>
                <a:cxn ang="0">
                  <a:pos x="1" y="116"/>
                </a:cxn>
                <a:cxn ang="0">
                  <a:pos x="2" y="115"/>
                </a:cxn>
                <a:cxn ang="0">
                  <a:pos x="3" y="112"/>
                </a:cxn>
                <a:cxn ang="0">
                  <a:pos x="4" y="105"/>
                </a:cxn>
                <a:cxn ang="0">
                  <a:pos x="5" y="89"/>
                </a:cxn>
                <a:cxn ang="0">
                  <a:pos x="8" y="50"/>
                </a:cxn>
                <a:cxn ang="0">
                  <a:pos x="10" y="25"/>
                </a:cxn>
                <a:cxn ang="0">
                  <a:pos x="11" y="10"/>
                </a:cxn>
                <a:cxn ang="0">
                  <a:pos x="12" y="4"/>
                </a:cxn>
                <a:cxn ang="0">
                  <a:pos x="13" y="1"/>
                </a:cxn>
                <a:cxn ang="0">
                  <a:pos x="13" y="0"/>
                </a:cxn>
                <a:cxn ang="0">
                  <a:pos x="14" y="0"/>
                </a:cxn>
                <a:cxn ang="0">
                  <a:pos x="15" y="4"/>
                </a:cxn>
                <a:cxn ang="0">
                  <a:pos x="16" y="10"/>
                </a:cxn>
                <a:cxn ang="0">
                  <a:pos x="18" y="33"/>
                </a:cxn>
                <a:cxn ang="0">
                  <a:pos x="20" y="64"/>
                </a:cxn>
                <a:cxn ang="0">
                  <a:pos x="22" y="91"/>
                </a:cxn>
                <a:cxn ang="0">
                  <a:pos x="23" y="104"/>
                </a:cxn>
                <a:cxn ang="0">
                  <a:pos x="24" y="111"/>
                </a:cxn>
                <a:cxn ang="0">
                  <a:pos x="25" y="114"/>
                </a:cxn>
                <a:cxn ang="0">
                  <a:pos x="26" y="116"/>
                </a:cxn>
                <a:cxn ang="0">
                  <a:pos x="26" y="115"/>
                </a:cxn>
                <a:cxn ang="0">
                  <a:pos x="27" y="112"/>
                </a:cxn>
                <a:cxn ang="0">
                  <a:pos x="28" y="104"/>
                </a:cxn>
                <a:cxn ang="0">
                  <a:pos x="30" y="88"/>
                </a:cxn>
                <a:cxn ang="0">
                  <a:pos x="32" y="57"/>
                </a:cxn>
                <a:cxn ang="0">
                  <a:pos x="34" y="29"/>
                </a:cxn>
                <a:cxn ang="0">
                  <a:pos x="35" y="12"/>
                </a:cxn>
                <a:cxn ang="0">
                  <a:pos x="36" y="3"/>
                </a:cxn>
                <a:cxn ang="0">
                  <a:pos x="37" y="0"/>
                </a:cxn>
                <a:cxn ang="0">
                  <a:pos x="38" y="0"/>
                </a:cxn>
                <a:cxn ang="0">
                  <a:pos x="38" y="1"/>
                </a:cxn>
                <a:cxn ang="0">
                  <a:pos x="39" y="6"/>
                </a:cxn>
                <a:cxn ang="0">
                  <a:pos x="41" y="20"/>
                </a:cxn>
                <a:cxn ang="0">
                  <a:pos x="44" y="67"/>
                </a:cxn>
                <a:cxn ang="0">
                  <a:pos x="46" y="87"/>
                </a:cxn>
                <a:cxn ang="0">
                  <a:pos x="47" y="103"/>
                </a:cxn>
                <a:cxn ang="0">
                  <a:pos x="48" y="110"/>
                </a:cxn>
                <a:cxn ang="0">
                  <a:pos x="49" y="114"/>
                </a:cxn>
                <a:cxn ang="0">
                  <a:pos x="49" y="116"/>
                </a:cxn>
                <a:cxn ang="0">
                  <a:pos x="50" y="115"/>
                </a:cxn>
                <a:cxn ang="0">
                  <a:pos x="51" y="112"/>
                </a:cxn>
                <a:cxn ang="0">
                  <a:pos x="52" y="101"/>
                </a:cxn>
                <a:cxn ang="0">
                  <a:pos x="54" y="83"/>
                </a:cxn>
                <a:cxn ang="0">
                  <a:pos x="57" y="30"/>
                </a:cxn>
                <a:cxn ang="0">
                  <a:pos x="59" y="13"/>
                </a:cxn>
                <a:cxn ang="0">
                  <a:pos x="60" y="5"/>
                </a:cxn>
                <a:cxn ang="0">
                  <a:pos x="60" y="1"/>
                </a:cxn>
                <a:cxn ang="0">
                  <a:pos x="61" y="0"/>
                </a:cxn>
                <a:cxn ang="0">
                  <a:pos x="62" y="0"/>
                </a:cxn>
                <a:cxn ang="0">
                  <a:pos x="62" y="2"/>
                </a:cxn>
                <a:cxn ang="0">
                  <a:pos x="64" y="8"/>
                </a:cxn>
                <a:cxn ang="0">
                  <a:pos x="65" y="23"/>
                </a:cxn>
                <a:cxn ang="0">
                  <a:pos x="67" y="58"/>
                </a:cxn>
                <a:cxn ang="0">
                  <a:pos x="70" y="90"/>
                </a:cxn>
                <a:cxn ang="0">
                  <a:pos x="71" y="103"/>
                </a:cxn>
                <a:cxn ang="0">
                  <a:pos x="72" y="111"/>
                </a:cxn>
                <a:cxn ang="0">
                  <a:pos x="72" y="114"/>
                </a:cxn>
                <a:cxn ang="0">
                  <a:pos x="73" y="116"/>
                </a:cxn>
                <a:cxn ang="0">
                  <a:pos x="74" y="115"/>
                </a:cxn>
                <a:cxn ang="0">
                  <a:pos x="74" y="112"/>
                </a:cxn>
              </a:cxnLst>
              <a:rect l="0" t="0" r="r" b="b"/>
              <a:pathLst>
                <a:path w="75" h="116">
                  <a:moveTo>
                    <a:pt x="0" y="111"/>
                  </a:moveTo>
                  <a:lnTo>
                    <a:pt x="0" y="111"/>
                  </a:lnTo>
                  <a:lnTo>
                    <a:pt x="0" y="112"/>
                  </a:lnTo>
                  <a:lnTo>
                    <a:pt x="0" y="112"/>
                  </a:lnTo>
                  <a:lnTo>
                    <a:pt x="0" y="113"/>
                  </a:lnTo>
                  <a:lnTo>
                    <a:pt x="0" y="113"/>
                  </a:lnTo>
                  <a:lnTo>
                    <a:pt x="0" y="113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1" y="114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3"/>
                  </a:lnTo>
                  <a:lnTo>
                    <a:pt x="3" y="113"/>
                  </a:lnTo>
                  <a:lnTo>
                    <a:pt x="3" y="112"/>
                  </a:lnTo>
                  <a:lnTo>
                    <a:pt x="3" y="111"/>
                  </a:lnTo>
                  <a:lnTo>
                    <a:pt x="3" y="111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3" y="108"/>
                  </a:lnTo>
                  <a:lnTo>
                    <a:pt x="3" y="107"/>
                  </a:lnTo>
                  <a:lnTo>
                    <a:pt x="3" y="106"/>
                  </a:lnTo>
                  <a:lnTo>
                    <a:pt x="4" y="105"/>
                  </a:lnTo>
                  <a:lnTo>
                    <a:pt x="4" y="104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98"/>
                  </a:lnTo>
                  <a:lnTo>
                    <a:pt x="5" y="96"/>
                  </a:lnTo>
                  <a:lnTo>
                    <a:pt x="5" y="92"/>
                  </a:lnTo>
                  <a:lnTo>
                    <a:pt x="5" y="90"/>
                  </a:lnTo>
                  <a:lnTo>
                    <a:pt x="5" y="89"/>
                  </a:lnTo>
                  <a:lnTo>
                    <a:pt x="5" y="87"/>
                  </a:lnTo>
                  <a:lnTo>
                    <a:pt x="6" y="82"/>
                  </a:lnTo>
                  <a:lnTo>
                    <a:pt x="7" y="71"/>
                  </a:lnTo>
                  <a:lnTo>
                    <a:pt x="7" y="70"/>
                  </a:lnTo>
                  <a:lnTo>
                    <a:pt x="7" y="68"/>
                  </a:lnTo>
                  <a:lnTo>
                    <a:pt x="7" y="66"/>
                  </a:lnTo>
                  <a:lnTo>
                    <a:pt x="7" y="6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0"/>
                  </a:lnTo>
                  <a:lnTo>
                    <a:pt x="9" y="30"/>
                  </a:lnTo>
                  <a:lnTo>
                    <a:pt x="9" y="29"/>
                  </a:lnTo>
                  <a:lnTo>
                    <a:pt x="9" y="28"/>
                  </a:lnTo>
                  <a:lnTo>
                    <a:pt x="10" y="25"/>
                  </a:lnTo>
                  <a:lnTo>
                    <a:pt x="10" y="21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7"/>
                  </a:lnTo>
                  <a:lnTo>
                    <a:pt x="11" y="14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2" y="6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1"/>
                  </a:lnTo>
                  <a:lnTo>
                    <a:pt x="13" y="1"/>
                  </a:lnTo>
                  <a:lnTo>
                    <a:pt x="13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5" y="5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6" y="8"/>
                  </a:lnTo>
                  <a:lnTo>
                    <a:pt x="16" y="9"/>
                  </a:lnTo>
                  <a:lnTo>
                    <a:pt x="16" y="10"/>
                  </a:lnTo>
                  <a:lnTo>
                    <a:pt x="16" y="12"/>
                  </a:lnTo>
                  <a:lnTo>
                    <a:pt x="16" y="15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7" y="18"/>
                  </a:lnTo>
                  <a:lnTo>
                    <a:pt x="17" y="22"/>
                  </a:lnTo>
                  <a:lnTo>
                    <a:pt x="18" y="31"/>
                  </a:lnTo>
                  <a:lnTo>
                    <a:pt x="18" y="33"/>
                  </a:lnTo>
                  <a:lnTo>
                    <a:pt x="18" y="34"/>
                  </a:lnTo>
                  <a:lnTo>
                    <a:pt x="18" y="36"/>
                  </a:lnTo>
                  <a:lnTo>
                    <a:pt x="18" y="42"/>
                  </a:lnTo>
                  <a:lnTo>
                    <a:pt x="19" y="53"/>
                  </a:lnTo>
                  <a:lnTo>
                    <a:pt x="19" y="54"/>
                  </a:lnTo>
                  <a:lnTo>
                    <a:pt x="19" y="56"/>
                  </a:lnTo>
                  <a:lnTo>
                    <a:pt x="19" y="59"/>
                  </a:lnTo>
                  <a:lnTo>
                    <a:pt x="20" y="64"/>
                  </a:lnTo>
                  <a:lnTo>
                    <a:pt x="21" y="75"/>
                  </a:lnTo>
                  <a:lnTo>
                    <a:pt x="21" y="77"/>
                  </a:lnTo>
                  <a:lnTo>
                    <a:pt x="21" y="78"/>
                  </a:lnTo>
                  <a:lnTo>
                    <a:pt x="21" y="81"/>
                  </a:lnTo>
                  <a:lnTo>
                    <a:pt x="22" y="86"/>
                  </a:lnTo>
                  <a:lnTo>
                    <a:pt x="22" y="87"/>
                  </a:lnTo>
                  <a:lnTo>
                    <a:pt x="22" y="88"/>
                  </a:lnTo>
                  <a:lnTo>
                    <a:pt x="22" y="91"/>
                  </a:lnTo>
                  <a:lnTo>
                    <a:pt x="22" y="95"/>
                  </a:lnTo>
                  <a:lnTo>
                    <a:pt x="22" y="96"/>
                  </a:lnTo>
                  <a:lnTo>
                    <a:pt x="22" y="97"/>
                  </a:lnTo>
                  <a:lnTo>
                    <a:pt x="23" y="99"/>
                  </a:lnTo>
                  <a:lnTo>
                    <a:pt x="23" y="100"/>
                  </a:lnTo>
                  <a:lnTo>
                    <a:pt x="23" y="101"/>
                  </a:lnTo>
                  <a:lnTo>
                    <a:pt x="23" y="103"/>
                  </a:lnTo>
                  <a:lnTo>
                    <a:pt x="23" y="104"/>
                  </a:lnTo>
                  <a:lnTo>
                    <a:pt x="23" y="105"/>
                  </a:lnTo>
                  <a:lnTo>
                    <a:pt x="23" y="106"/>
                  </a:lnTo>
                  <a:lnTo>
                    <a:pt x="24" y="107"/>
                  </a:lnTo>
                  <a:lnTo>
                    <a:pt x="24" y="108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4" y="110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4" y="112"/>
                  </a:lnTo>
                  <a:lnTo>
                    <a:pt x="24" y="112"/>
                  </a:lnTo>
                  <a:lnTo>
                    <a:pt x="24" y="113"/>
                  </a:lnTo>
                  <a:lnTo>
                    <a:pt x="24" y="114"/>
                  </a:lnTo>
                  <a:lnTo>
                    <a:pt x="25" y="114"/>
                  </a:lnTo>
                  <a:lnTo>
                    <a:pt x="25" y="114"/>
                  </a:lnTo>
                  <a:lnTo>
                    <a:pt x="25" y="114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6"/>
                  </a:lnTo>
                  <a:lnTo>
                    <a:pt x="26" y="116"/>
                  </a:lnTo>
                  <a:lnTo>
                    <a:pt x="26" y="116"/>
                  </a:lnTo>
                  <a:lnTo>
                    <a:pt x="26" y="116"/>
                  </a:lnTo>
                  <a:lnTo>
                    <a:pt x="26" y="116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7" y="114"/>
                  </a:lnTo>
                  <a:lnTo>
                    <a:pt x="27" y="113"/>
                  </a:lnTo>
                  <a:lnTo>
                    <a:pt x="27" y="113"/>
                  </a:lnTo>
                  <a:lnTo>
                    <a:pt x="27" y="112"/>
                  </a:lnTo>
                  <a:lnTo>
                    <a:pt x="27" y="112"/>
                  </a:lnTo>
                  <a:lnTo>
                    <a:pt x="27" y="112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9"/>
                  </a:lnTo>
                  <a:lnTo>
                    <a:pt x="28" y="108"/>
                  </a:lnTo>
                  <a:lnTo>
                    <a:pt x="28" y="105"/>
                  </a:lnTo>
                  <a:lnTo>
                    <a:pt x="28" y="104"/>
                  </a:lnTo>
                  <a:lnTo>
                    <a:pt x="28" y="103"/>
                  </a:lnTo>
                  <a:lnTo>
                    <a:pt x="28" y="101"/>
                  </a:lnTo>
                  <a:lnTo>
                    <a:pt x="29" y="98"/>
                  </a:lnTo>
                  <a:lnTo>
                    <a:pt x="29" y="97"/>
                  </a:lnTo>
                  <a:lnTo>
                    <a:pt x="29" y="96"/>
                  </a:lnTo>
                  <a:lnTo>
                    <a:pt x="29" y="94"/>
                  </a:lnTo>
                  <a:lnTo>
                    <a:pt x="29" y="89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0" y="84"/>
                  </a:lnTo>
                  <a:lnTo>
                    <a:pt x="30" y="79"/>
                  </a:lnTo>
                  <a:lnTo>
                    <a:pt x="31" y="68"/>
                  </a:lnTo>
                  <a:lnTo>
                    <a:pt x="31" y="67"/>
                  </a:lnTo>
                  <a:lnTo>
                    <a:pt x="31" y="65"/>
                  </a:lnTo>
                  <a:lnTo>
                    <a:pt x="31" y="62"/>
                  </a:lnTo>
                  <a:lnTo>
                    <a:pt x="32" y="57"/>
                  </a:lnTo>
                  <a:lnTo>
                    <a:pt x="32" y="45"/>
                  </a:lnTo>
                  <a:lnTo>
                    <a:pt x="32" y="44"/>
                  </a:lnTo>
                  <a:lnTo>
                    <a:pt x="33" y="42"/>
                  </a:lnTo>
                  <a:lnTo>
                    <a:pt x="33" y="40"/>
                  </a:lnTo>
                  <a:lnTo>
                    <a:pt x="33" y="34"/>
                  </a:lnTo>
                  <a:lnTo>
                    <a:pt x="33" y="33"/>
                  </a:lnTo>
                  <a:lnTo>
                    <a:pt x="33" y="32"/>
                  </a:lnTo>
                  <a:lnTo>
                    <a:pt x="34" y="29"/>
                  </a:lnTo>
                  <a:lnTo>
                    <a:pt x="34" y="24"/>
                  </a:lnTo>
                  <a:lnTo>
                    <a:pt x="34" y="23"/>
                  </a:lnTo>
                  <a:lnTo>
                    <a:pt x="34" y="22"/>
                  </a:lnTo>
                  <a:lnTo>
                    <a:pt x="34" y="20"/>
                  </a:lnTo>
                  <a:lnTo>
                    <a:pt x="35" y="16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2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6" y="7"/>
                  </a:lnTo>
                  <a:lnTo>
                    <a:pt x="36" y="6"/>
                  </a:lnTo>
                  <a:lnTo>
                    <a:pt x="36" y="5"/>
                  </a:lnTo>
                  <a:lnTo>
                    <a:pt x="36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7" y="2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8" y="1"/>
                  </a:lnTo>
                  <a:lnTo>
                    <a:pt x="38" y="1"/>
                  </a:lnTo>
                  <a:lnTo>
                    <a:pt x="39" y="2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4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39" y="6"/>
                  </a:lnTo>
                  <a:lnTo>
                    <a:pt x="40" y="7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40" y="12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9"/>
                  </a:lnTo>
                  <a:lnTo>
                    <a:pt x="41" y="20"/>
                  </a:lnTo>
                  <a:lnTo>
                    <a:pt x="41" y="22"/>
                  </a:lnTo>
                  <a:lnTo>
                    <a:pt x="41" y="27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2" y="31"/>
                  </a:lnTo>
                  <a:lnTo>
                    <a:pt x="42" y="36"/>
                  </a:lnTo>
                  <a:lnTo>
                    <a:pt x="43" y="46"/>
                  </a:lnTo>
                  <a:lnTo>
                    <a:pt x="44" y="67"/>
                  </a:lnTo>
                  <a:lnTo>
                    <a:pt x="44" y="69"/>
                  </a:lnTo>
                  <a:lnTo>
                    <a:pt x="44" y="70"/>
                  </a:lnTo>
                  <a:lnTo>
                    <a:pt x="44" y="73"/>
                  </a:lnTo>
                  <a:lnTo>
                    <a:pt x="45" y="78"/>
                  </a:lnTo>
                  <a:lnTo>
                    <a:pt x="45" y="79"/>
                  </a:lnTo>
                  <a:lnTo>
                    <a:pt x="45" y="80"/>
                  </a:lnTo>
                  <a:lnTo>
                    <a:pt x="45" y="82"/>
                  </a:lnTo>
                  <a:lnTo>
                    <a:pt x="46" y="87"/>
                  </a:lnTo>
                  <a:lnTo>
                    <a:pt x="46" y="88"/>
                  </a:lnTo>
                  <a:lnTo>
                    <a:pt x="46" y="90"/>
                  </a:lnTo>
                  <a:lnTo>
                    <a:pt x="46" y="92"/>
                  </a:lnTo>
                  <a:lnTo>
                    <a:pt x="46" y="96"/>
                  </a:lnTo>
                  <a:lnTo>
                    <a:pt x="46" y="97"/>
                  </a:lnTo>
                  <a:lnTo>
                    <a:pt x="46" y="98"/>
                  </a:lnTo>
                  <a:lnTo>
                    <a:pt x="47" y="100"/>
                  </a:lnTo>
                  <a:lnTo>
                    <a:pt x="47" y="103"/>
                  </a:lnTo>
                  <a:lnTo>
                    <a:pt x="47" y="104"/>
                  </a:lnTo>
                  <a:lnTo>
                    <a:pt x="47" y="105"/>
                  </a:lnTo>
                  <a:lnTo>
                    <a:pt x="47" y="106"/>
                  </a:lnTo>
                  <a:lnTo>
                    <a:pt x="48" y="107"/>
                  </a:lnTo>
                  <a:lnTo>
                    <a:pt x="48" y="108"/>
                  </a:lnTo>
                  <a:lnTo>
                    <a:pt x="48" y="109"/>
                  </a:lnTo>
                  <a:lnTo>
                    <a:pt x="48" y="110"/>
                  </a:lnTo>
                  <a:lnTo>
                    <a:pt x="48" y="110"/>
                  </a:lnTo>
                  <a:lnTo>
                    <a:pt x="48" y="111"/>
                  </a:lnTo>
                  <a:lnTo>
                    <a:pt x="48" y="112"/>
                  </a:lnTo>
                  <a:lnTo>
                    <a:pt x="48" y="112"/>
                  </a:lnTo>
                  <a:lnTo>
                    <a:pt x="48" y="113"/>
                  </a:lnTo>
                  <a:lnTo>
                    <a:pt x="48" y="113"/>
                  </a:lnTo>
                  <a:lnTo>
                    <a:pt x="48" y="114"/>
                  </a:lnTo>
                  <a:lnTo>
                    <a:pt x="49" y="114"/>
                  </a:lnTo>
                  <a:lnTo>
                    <a:pt x="49" y="114"/>
                  </a:lnTo>
                  <a:lnTo>
                    <a:pt x="49" y="114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50" y="116"/>
                  </a:lnTo>
                  <a:lnTo>
                    <a:pt x="50" y="116"/>
                  </a:lnTo>
                  <a:lnTo>
                    <a:pt x="50" y="116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1" y="113"/>
                  </a:lnTo>
                  <a:lnTo>
                    <a:pt x="51" y="113"/>
                  </a:lnTo>
                  <a:lnTo>
                    <a:pt x="51" y="112"/>
                  </a:lnTo>
                  <a:lnTo>
                    <a:pt x="51" y="112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51" y="109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2" y="106"/>
                  </a:lnTo>
                  <a:lnTo>
                    <a:pt x="52" y="105"/>
                  </a:lnTo>
                  <a:lnTo>
                    <a:pt x="52" y="101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3" y="97"/>
                  </a:lnTo>
                  <a:lnTo>
                    <a:pt x="53" y="92"/>
                  </a:lnTo>
                  <a:lnTo>
                    <a:pt x="53" y="91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4" y="83"/>
                  </a:lnTo>
                  <a:lnTo>
                    <a:pt x="54" y="73"/>
                  </a:lnTo>
                  <a:lnTo>
                    <a:pt x="56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6" y="46"/>
                  </a:lnTo>
                  <a:lnTo>
                    <a:pt x="56" y="41"/>
                  </a:lnTo>
                  <a:lnTo>
                    <a:pt x="57" y="31"/>
                  </a:lnTo>
                  <a:lnTo>
                    <a:pt x="57" y="30"/>
                  </a:lnTo>
                  <a:lnTo>
                    <a:pt x="57" y="29"/>
                  </a:lnTo>
                  <a:lnTo>
                    <a:pt x="58" y="26"/>
                  </a:lnTo>
                  <a:lnTo>
                    <a:pt x="58" y="22"/>
                  </a:lnTo>
                  <a:lnTo>
                    <a:pt x="58" y="21"/>
                  </a:lnTo>
                  <a:lnTo>
                    <a:pt x="58" y="20"/>
                  </a:lnTo>
                  <a:lnTo>
                    <a:pt x="58" y="18"/>
                  </a:lnTo>
                  <a:lnTo>
                    <a:pt x="59" y="14"/>
                  </a:lnTo>
                  <a:lnTo>
                    <a:pt x="59" y="13"/>
                  </a:lnTo>
                  <a:lnTo>
                    <a:pt x="59" y="12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59" y="9"/>
                  </a:lnTo>
                  <a:lnTo>
                    <a:pt x="59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5"/>
                  </a:lnTo>
                  <a:lnTo>
                    <a:pt x="60" y="5"/>
                  </a:lnTo>
                  <a:lnTo>
                    <a:pt x="60" y="4"/>
                  </a:lnTo>
                  <a:lnTo>
                    <a:pt x="60" y="3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1"/>
                  </a:lnTo>
                  <a:lnTo>
                    <a:pt x="60" y="1"/>
                  </a:lnTo>
                  <a:lnTo>
                    <a:pt x="61" y="1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2"/>
                  </a:lnTo>
                  <a:lnTo>
                    <a:pt x="62" y="2"/>
                  </a:lnTo>
                  <a:lnTo>
                    <a:pt x="62" y="2"/>
                  </a:lnTo>
                  <a:lnTo>
                    <a:pt x="63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3" y="6"/>
                  </a:lnTo>
                  <a:lnTo>
                    <a:pt x="63" y="7"/>
                  </a:lnTo>
                  <a:lnTo>
                    <a:pt x="64" y="8"/>
                  </a:lnTo>
                  <a:lnTo>
                    <a:pt x="64" y="9"/>
                  </a:lnTo>
                  <a:lnTo>
                    <a:pt x="64" y="10"/>
                  </a:lnTo>
                  <a:lnTo>
                    <a:pt x="64" y="11"/>
                  </a:lnTo>
                  <a:lnTo>
                    <a:pt x="64" y="15"/>
                  </a:lnTo>
                  <a:lnTo>
                    <a:pt x="64" y="16"/>
                  </a:lnTo>
                  <a:lnTo>
                    <a:pt x="64" y="17"/>
                  </a:lnTo>
                  <a:lnTo>
                    <a:pt x="64" y="19"/>
                  </a:lnTo>
                  <a:lnTo>
                    <a:pt x="65" y="23"/>
                  </a:lnTo>
                  <a:lnTo>
                    <a:pt x="66" y="33"/>
                  </a:lnTo>
                  <a:lnTo>
                    <a:pt x="66" y="34"/>
                  </a:lnTo>
                  <a:lnTo>
                    <a:pt x="66" y="36"/>
                  </a:lnTo>
                  <a:lnTo>
                    <a:pt x="66" y="39"/>
                  </a:lnTo>
                  <a:lnTo>
                    <a:pt x="66" y="44"/>
                  </a:lnTo>
                  <a:lnTo>
                    <a:pt x="67" y="56"/>
                  </a:lnTo>
                  <a:lnTo>
                    <a:pt x="67" y="57"/>
                  </a:lnTo>
                  <a:lnTo>
                    <a:pt x="67" y="58"/>
                  </a:lnTo>
                  <a:lnTo>
                    <a:pt x="68" y="61"/>
                  </a:lnTo>
                  <a:lnTo>
                    <a:pt x="68" y="67"/>
                  </a:lnTo>
                  <a:lnTo>
                    <a:pt x="69" y="78"/>
                  </a:lnTo>
                  <a:lnTo>
                    <a:pt x="69" y="80"/>
                  </a:lnTo>
                  <a:lnTo>
                    <a:pt x="69" y="81"/>
                  </a:lnTo>
                  <a:lnTo>
                    <a:pt x="69" y="84"/>
                  </a:lnTo>
                  <a:lnTo>
                    <a:pt x="69" y="88"/>
                  </a:lnTo>
                  <a:lnTo>
                    <a:pt x="70" y="90"/>
                  </a:lnTo>
                  <a:lnTo>
                    <a:pt x="70" y="91"/>
                  </a:lnTo>
                  <a:lnTo>
                    <a:pt x="70" y="93"/>
                  </a:lnTo>
                  <a:lnTo>
                    <a:pt x="70" y="98"/>
                  </a:lnTo>
                  <a:lnTo>
                    <a:pt x="70" y="99"/>
                  </a:lnTo>
                  <a:lnTo>
                    <a:pt x="70" y="100"/>
                  </a:lnTo>
                  <a:lnTo>
                    <a:pt x="70" y="101"/>
                  </a:lnTo>
                  <a:lnTo>
                    <a:pt x="71" y="102"/>
                  </a:lnTo>
                  <a:lnTo>
                    <a:pt x="71" y="103"/>
                  </a:lnTo>
                  <a:lnTo>
                    <a:pt x="71" y="105"/>
                  </a:lnTo>
                  <a:lnTo>
                    <a:pt x="71" y="105"/>
                  </a:lnTo>
                  <a:lnTo>
                    <a:pt x="71" y="106"/>
                  </a:lnTo>
                  <a:lnTo>
                    <a:pt x="71" y="108"/>
                  </a:lnTo>
                  <a:lnTo>
                    <a:pt x="71" y="108"/>
                  </a:lnTo>
                  <a:lnTo>
                    <a:pt x="71" y="109"/>
                  </a:lnTo>
                  <a:lnTo>
                    <a:pt x="72" y="110"/>
                  </a:lnTo>
                  <a:lnTo>
                    <a:pt x="72" y="111"/>
                  </a:lnTo>
                  <a:lnTo>
                    <a:pt x="72" y="111"/>
                  </a:lnTo>
                  <a:lnTo>
                    <a:pt x="72" y="112"/>
                  </a:lnTo>
                  <a:lnTo>
                    <a:pt x="72" y="112"/>
                  </a:lnTo>
                  <a:lnTo>
                    <a:pt x="72" y="113"/>
                  </a:lnTo>
                  <a:lnTo>
                    <a:pt x="72" y="113"/>
                  </a:lnTo>
                  <a:lnTo>
                    <a:pt x="72" y="113"/>
                  </a:lnTo>
                  <a:lnTo>
                    <a:pt x="72" y="114"/>
                  </a:lnTo>
                  <a:lnTo>
                    <a:pt x="72" y="114"/>
                  </a:lnTo>
                  <a:lnTo>
                    <a:pt x="72" y="114"/>
                  </a:lnTo>
                  <a:lnTo>
                    <a:pt x="72" y="115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6"/>
                  </a:lnTo>
                  <a:lnTo>
                    <a:pt x="73" y="116"/>
                  </a:lnTo>
                  <a:lnTo>
                    <a:pt x="73" y="116"/>
                  </a:lnTo>
                  <a:lnTo>
                    <a:pt x="73" y="116"/>
                  </a:lnTo>
                  <a:lnTo>
                    <a:pt x="73" y="116"/>
                  </a:lnTo>
                  <a:lnTo>
                    <a:pt x="74" y="115"/>
                  </a:lnTo>
                  <a:lnTo>
                    <a:pt x="74" y="115"/>
                  </a:lnTo>
                  <a:lnTo>
                    <a:pt x="74" y="115"/>
                  </a:lnTo>
                  <a:lnTo>
                    <a:pt x="74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4"/>
                  </a:lnTo>
                  <a:lnTo>
                    <a:pt x="74" y="114"/>
                  </a:lnTo>
                  <a:lnTo>
                    <a:pt x="74" y="114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5" y="111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09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8" name="Freeform 84"/>
            <p:cNvSpPr>
              <a:spLocks/>
            </p:cNvSpPr>
            <p:nvPr/>
          </p:nvSpPr>
          <p:spPr bwMode="auto">
            <a:xfrm>
              <a:off x="4637" y="2186"/>
              <a:ext cx="80" cy="116"/>
            </a:xfrm>
            <a:custGeom>
              <a:avLst/>
              <a:gdLst/>
              <a:ahLst/>
              <a:cxnLst>
                <a:cxn ang="0">
                  <a:pos x="1" y="99"/>
                </a:cxn>
                <a:cxn ang="0">
                  <a:pos x="4" y="61"/>
                </a:cxn>
                <a:cxn ang="0">
                  <a:pos x="6" y="28"/>
                </a:cxn>
                <a:cxn ang="0">
                  <a:pos x="7" y="14"/>
                </a:cxn>
                <a:cxn ang="0">
                  <a:pos x="8" y="5"/>
                </a:cxn>
                <a:cxn ang="0">
                  <a:pos x="9" y="1"/>
                </a:cxn>
                <a:cxn ang="0">
                  <a:pos x="10" y="0"/>
                </a:cxn>
                <a:cxn ang="0">
                  <a:pos x="11" y="0"/>
                </a:cxn>
                <a:cxn ang="0">
                  <a:pos x="12" y="4"/>
                </a:cxn>
                <a:cxn ang="0">
                  <a:pos x="12" y="12"/>
                </a:cxn>
                <a:cxn ang="0">
                  <a:pos x="14" y="35"/>
                </a:cxn>
                <a:cxn ang="0">
                  <a:pos x="17" y="75"/>
                </a:cxn>
                <a:cxn ang="0">
                  <a:pos x="19" y="98"/>
                </a:cxn>
                <a:cxn ang="0">
                  <a:pos x="20" y="107"/>
                </a:cxn>
                <a:cxn ang="0">
                  <a:pos x="21" y="113"/>
                </a:cxn>
                <a:cxn ang="0">
                  <a:pos x="22" y="115"/>
                </a:cxn>
                <a:cxn ang="0">
                  <a:pos x="22" y="115"/>
                </a:cxn>
                <a:cxn ang="0">
                  <a:pos x="23" y="113"/>
                </a:cxn>
                <a:cxn ang="0">
                  <a:pos x="24" y="106"/>
                </a:cxn>
                <a:cxn ang="0">
                  <a:pos x="26" y="82"/>
                </a:cxn>
                <a:cxn ang="0">
                  <a:pos x="28" y="52"/>
                </a:cxn>
                <a:cxn ang="0">
                  <a:pos x="30" y="19"/>
                </a:cxn>
                <a:cxn ang="0">
                  <a:pos x="31" y="9"/>
                </a:cxn>
                <a:cxn ang="0">
                  <a:pos x="32" y="3"/>
                </a:cxn>
                <a:cxn ang="0">
                  <a:pos x="33" y="0"/>
                </a:cxn>
                <a:cxn ang="0">
                  <a:pos x="34" y="0"/>
                </a:cxn>
                <a:cxn ang="0">
                  <a:pos x="34" y="2"/>
                </a:cxn>
                <a:cxn ang="0">
                  <a:pos x="36" y="9"/>
                </a:cxn>
                <a:cxn ang="0">
                  <a:pos x="38" y="34"/>
                </a:cxn>
                <a:cxn ang="0">
                  <a:pos x="40" y="63"/>
                </a:cxn>
                <a:cxn ang="0">
                  <a:pos x="42" y="92"/>
                </a:cxn>
                <a:cxn ang="0">
                  <a:pos x="43" y="106"/>
                </a:cxn>
                <a:cxn ang="0">
                  <a:pos x="44" y="112"/>
                </a:cxn>
                <a:cxn ang="0">
                  <a:pos x="44" y="115"/>
                </a:cxn>
                <a:cxn ang="0">
                  <a:pos x="45" y="116"/>
                </a:cxn>
                <a:cxn ang="0">
                  <a:pos x="46" y="114"/>
                </a:cxn>
                <a:cxn ang="0">
                  <a:pos x="47" y="110"/>
                </a:cxn>
                <a:cxn ang="0">
                  <a:pos x="48" y="99"/>
                </a:cxn>
                <a:cxn ang="0">
                  <a:pos x="50" y="70"/>
                </a:cxn>
                <a:cxn ang="0">
                  <a:pos x="52" y="32"/>
                </a:cxn>
                <a:cxn ang="0">
                  <a:pos x="54" y="13"/>
                </a:cxn>
                <a:cxn ang="0">
                  <a:pos x="55" y="5"/>
                </a:cxn>
                <a:cxn ang="0">
                  <a:pos x="56" y="1"/>
                </a:cxn>
                <a:cxn ang="0">
                  <a:pos x="56" y="0"/>
                </a:cxn>
                <a:cxn ang="0">
                  <a:pos x="57" y="0"/>
                </a:cxn>
                <a:cxn ang="0">
                  <a:pos x="58" y="3"/>
                </a:cxn>
                <a:cxn ang="0">
                  <a:pos x="59" y="10"/>
                </a:cxn>
                <a:cxn ang="0">
                  <a:pos x="61" y="35"/>
                </a:cxn>
                <a:cxn ang="0">
                  <a:pos x="64" y="80"/>
                </a:cxn>
                <a:cxn ang="0">
                  <a:pos x="65" y="99"/>
                </a:cxn>
                <a:cxn ang="0">
                  <a:pos x="66" y="108"/>
                </a:cxn>
                <a:cxn ang="0">
                  <a:pos x="67" y="114"/>
                </a:cxn>
                <a:cxn ang="0">
                  <a:pos x="68" y="115"/>
                </a:cxn>
                <a:cxn ang="0">
                  <a:pos x="68" y="115"/>
                </a:cxn>
                <a:cxn ang="0">
                  <a:pos x="69" y="112"/>
                </a:cxn>
                <a:cxn ang="0">
                  <a:pos x="70" y="104"/>
                </a:cxn>
                <a:cxn ang="0">
                  <a:pos x="73" y="79"/>
                </a:cxn>
                <a:cxn ang="0">
                  <a:pos x="75" y="32"/>
                </a:cxn>
                <a:cxn ang="0">
                  <a:pos x="77" y="14"/>
                </a:cxn>
                <a:cxn ang="0">
                  <a:pos x="78" y="5"/>
                </a:cxn>
                <a:cxn ang="0">
                  <a:pos x="79" y="1"/>
                </a:cxn>
                <a:cxn ang="0">
                  <a:pos x="79" y="0"/>
                </a:cxn>
              </a:cxnLst>
              <a:rect l="0" t="0" r="r" b="b"/>
              <a:pathLst>
                <a:path w="80" h="116">
                  <a:moveTo>
                    <a:pt x="0" y="109"/>
                  </a:moveTo>
                  <a:lnTo>
                    <a:pt x="0" y="108"/>
                  </a:lnTo>
                  <a:lnTo>
                    <a:pt x="0" y="107"/>
                  </a:lnTo>
                  <a:lnTo>
                    <a:pt x="0" y="106"/>
                  </a:lnTo>
                  <a:lnTo>
                    <a:pt x="1" y="103"/>
                  </a:lnTo>
                  <a:lnTo>
                    <a:pt x="1" y="102"/>
                  </a:lnTo>
                  <a:lnTo>
                    <a:pt x="1" y="101"/>
                  </a:lnTo>
                  <a:lnTo>
                    <a:pt x="1" y="99"/>
                  </a:lnTo>
                  <a:lnTo>
                    <a:pt x="1" y="94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3" y="82"/>
                  </a:lnTo>
                  <a:lnTo>
                    <a:pt x="3" y="79"/>
                  </a:lnTo>
                  <a:lnTo>
                    <a:pt x="3" y="74"/>
                  </a:lnTo>
                  <a:lnTo>
                    <a:pt x="4" y="62"/>
                  </a:lnTo>
                  <a:lnTo>
                    <a:pt x="4" y="61"/>
                  </a:lnTo>
                  <a:lnTo>
                    <a:pt x="4" y="59"/>
                  </a:lnTo>
                  <a:lnTo>
                    <a:pt x="4" y="56"/>
                  </a:lnTo>
                  <a:lnTo>
                    <a:pt x="5" y="50"/>
                  </a:lnTo>
                  <a:lnTo>
                    <a:pt x="5" y="39"/>
                  </a:lnTo>
                  <a:lnTo>
                    <a:pt x="5" y="38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7" y="24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7" y="14"/>
                  </a:lnTo>
                  <a:lnTo>
                    <a:pt x="7" y="13"/>
                  </a:lnTo>
                  <a:lnTo>
                    <a:pt x="8" y="11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8" y="6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3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2" y="7"/>
                  </a:lnTo>
                  <a:lnTo>
                    <a:pt x="12" y="8"/>
                  </a:lnTo>
                  <a:lnTo>
                    <a:pt x="12" y="9"/>
                  </a:lnTo>
                  <a:lnTo>
                    <a:pt x="12" y="10"/>
                  </a:lnTo>
                  <a:lnTo>
                    <a:pt x="12" y="12"/>
                  </a:lnTo>
                  <a:lnTo>
                    <a:pt x="13" y="15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4" y="2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4" y="35"/>
                  </a:lnTo>
                  <a:lnTo>
                    <a:pt x="15" y="38"/>
                  </a:lnTo>
                  <a:lnTo>
                    <a:pt x="15" y="43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9"/>
                  </a:lnTo>
                  <a:lnTo>
                    <a:pt x="16" y="64"/>
                  </a:lnTo>
                  <a:lnTo>
                    <a:pt x="17" y="75"/>
                  </a:lnTo>
                  <a:lnTo>
                    <a:pt x="17" y="76"/>
                  </a:lnTo>
                  <a:lnTo>
                    <a:pt x="17" y="77"/>
                  </a:lnTo>
                  <a:lnTo>
                    <a:pt x="17" y="80"/>
                  </a:lnTo>
                  <a:lnTo>
                    <a:pt x="18" y="85"/>
                  </a:lnTo>
                  <a:lnTo>
                    <a:pt x="18" y="94"/>
                  </a:lnTo>
                  <a:lnTo>
                    <a:pt x="18" y="95"/>
                  </a:lnTo>
                  <a:lnTo>
                    <a:pt x="19" y="96"/>
                  </a:lnTo>
                  <a:lnTo>
                    <a:pt x="19" y="98"/>
                  </a:lnTo>
                  <a:lnTo>
                    <a:pt x="19" y="99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19" y="103"/>
                  </a:lnTo>
                  <a:lnTo>
                    <a:pt x="19" y="104"/>
                  </a:lnTo>
                  <a:lnTo>
                    <a:pt x="20" y="106"/>
                  </a:lnTo>
                  <a:lnTo>
                    <a:pt x="20" y="106"/>
                  </a:lnTo>
                  <a:lnTo>
                    <a:pt x="20" y="107"/>
                  </a:lnTo>
                  <a:lnTo>
                    <a:pt x="20" y="109"/>
                  </a:lnTo>
                  <a:lnTo>
                    <a:pt x="20" y="109"/>
                  </a:lnTo>
                  <a:lnTo>
                    <a:pt x="20" y="110"/>
                  </a:lnTo>
                  <a:lnTo>
                    <a:pt x="20" y="111"/>
                  </a:lnTo>
                  <a:lnTo>
                    <a:pt x="20" y="111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21" y="113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3"/>
                  </a:lnTo>
                  <a:lnTo>
                    <a:pt x="23" y="113"/>
                  </a:lnTo>
                  <a:lnTo>
                    <a:pt x="23" y="112"/>
                  </a:lnTo>
                  <a:lnTo>
                    <a:pt x="23" y="112"/>
                  </a:lnTo>
                  <a:lnTo>
                    <a:pt x="23" y="110"/>
                  </a:lnTo>
                  <a:lnTo>
                    <a:pt x="23" y="110"/>
                  </a:lnTo>
                  <a:lnTo>
                    <a:pt x="24" y="109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5"/>
                  </a:lnTo>
                  <a:lnTo>
                    <a:pt x="24" y="101"/>
                  </a:lnTo>
                  <a:lnTo>
                    <a:pt x="24" y="100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3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6" y="81"/>
                  </a:lnTo>
                  <a:lnTo>
                    <a:pt x="26" y="79"/>
                  </a:lnTo>
                  <a:lnTo>
                    <a:pt x="27" y="74"/>
                  </a:lnTo>
                  <a:lnTo>
                    <a:pt x="27" y="63"/>
                  </a:lnTo>
                  <a:lnTo>
                    <a:pt x="27" y="61"/>
                  </a:lnTo>
                  <a:lnTo>
                    <a:pt x="28" y="60"/>
                  </a:lnTo>
                  <a:lnTo>
                    <a:pt x="28" y="57"/>
                  </a:lnTo>
                  <a:lnTo>
                    <a:pt x="28" y="52"/>
                  </a:lnTo>
                  <a:lnTo>
                    <a:pt x="29" y="41"/>
                  </a:lnTo>
                  <a:lnTo>
                    <a:pt x="29" y="40"/>
                  </a:lnTo>
                  <a:lnTo>
                    <a:pt x="29" y="38"/>
                  </a:lnTo>
                  <a:lnTo>
                    <a:pt x="29" y="36"/>
                  </a:lnTo>
                  <a:lnTo>
                    <a:pt x="29" y="31"/>
                  </a:lnTo>
                  <a:lnTo>
                    <a:pt x="30" y="22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30" y="17"/>
                  </a:lnTo>
                  <a:lnTo>
                    <a:pt x="31" y="16"/>
                  </a:lnTo>
                  <a:lnTo>
                    <a:pt x="31" y="15"/>
                  </a:lnTo>
                  <a:lnTo>
                    <a:pt x="31" y="13"/>
                  </a:lnTo>
                  <a:lnTo>
                    <a:pt x="31" y="12"/>
                  </a:lnTo>
                  <a:lnTo>
                    <a:pt x="31" y="11"/>
                  </a:lnTo>
                  <a:lnTo>
                    <a:pt x="31" y="10"/>
                  </a:lnTo>
                  <a:lnTo>
                    <a:pt x="31" y="9"/>
                  </a:lnTo>
                  <a:lnTo>
                    <a:pt x="31" y="8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2" y="5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3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4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6" y="15"/>
                  </a:lnTo>
                  <a:lnTo>
                    <a:pt x="36" y="16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7" y="24"/>
                  </a:lnTo>
                  <a:lnTo>
                    <a:pt x="38" y="34"/>
                  </a:lnTo>
                  <a:lnTo>
                    <a:pt x="38" y="35"/>
                  </a:lnTo>
                  <a:lnTo>
                    <a:pt x="38" y="37"/>
                  </a:lnTo>
                  <a:lnTo>
                    <a:pt x="38" y="39"/>
                  </a:lnTo>
                  <a:lnTo>
                    <a:pt x="38" y="45"/>
                  </a:lnTo>
                  <a:lnTo>
                    <a:pt x="39" y="57"/>
                  </a:lnTo>
                  <a:lnTo>
                    <a:pt x="39" y="58"/>
                  </a:lnTo>
                  <a:lnTo>
                    <a:pt x="39" y="60"/>
                  </a:lnTo>
                  <a:lnTo>
                    <a:pt x="40" y="63"/>
                  </a:lnTo>
                  <a:lnTo>
                    <a:pt x="40" y="68"/>
                  </a:lnTo>
                  <a:lnTo>
                    <a:pt x="41" y="80"/>
                  </a:lnTo>
                  <a:lnTo>
                    <a:pt x="41" y="81"/>
                  </a:lnTo>
                  <a:lnTo>
                    <a:pt x="41" y="82"/>
                  </a:lnTo>
                  <a:lnTo>
                    <a:pt x="41" y="85"/>
                  </a:lnTo>
                  <a:lnTo>
                    <a:pt x="41" y="90"/>
                  </a:lnTo>
                  <a:lnTo>
                    <a:pt x="42" y="91"/>
                  </a:lnTo>
                  <a:lnTo>
                    <a:pt x="42" y="92"/>
                  </a:lnTo>
                  <a:lnTo>
                    <a:pt x="42" y="95"/>
                  </a:lnTo>
                  <a:lnTo>
                    <a:pt x="42" y="99"/>
                  </a:lnTo>
                  <a:lnTo>
                    <a:pt x="42" y="100"/>
                  </a:lnTo>
                  <a:lnTo>
                    <a:pt x="42" y="101"/>
                  </a:lnTo>
                  <a:lnTo>
                    <a:pt x="42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3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3" y="110"/>
                  </a:lnTo>
                  <a:lnTo>
                    <a:pt x="44" y="111"/>
                  </a:lnTo>
                  <a:lnTo>
                    <a:pt x="44" y="112"/>
                  </a:lnTo>
                  <a:lnTo>
                    <a:pt x="44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3"/>
                  </a:lnTo>
                  <a:lnTo>
                    <a:pt x="46" y="113"/>
                  </a:lnTo>
                  <a:lnTo>
                    <a:pt x="46" y="112"/>
                  </a:lnTo>
                  <a:lnTo>
                    <a:pt x="46" y="111"/>
                  </a:lnTo>
                  <a:lnTo>
                    <a:pt x="46" y="111"/>
                  </a:lnTo>
                  <a:lnTo>
                    <a:pt x="47" y="110"/>
                  </a:lnTo>
                  <a:lnTo>
                    <a:pt x="47" y="109"/>
                  </a:lnTo>
                  <a:lnTo>
                    <a:pt x="47" y="108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7" y="105"/>
                  </a:lnTo>
                  <a:lnTo>
                    <a:pt x="47" y="104"/>
                  </a:lnTo>
                  <a:lnTo>
                    <a:pt x="48" y="100"/>
                  </a:lnTo>
                  <a:lnTo>
                    <a:pt x="48" y="99"/>
                  </a:lnTo>
                  <a:lnTo>
                    <a:pt x="48" y="98"/>
                  </a:lnTo>
                  <a:lnTo>
                    <a:pt x="48" y="96"/>
                  </a:lnTo>
                  <a:lnTo>
                    <a:pt x="48" y="91"/>
                  </a:lnTo>
                  <a:lnTo>
                    <a:pt x="49" y="81"/>
                  </a:lnTo>
                  <a:lnTo>
                    <a:pt x="49" y="80"/>
                  </a:lnTo>
                  <a:lnTo>
                    <a:pt x="49" y="78"/>
                  </a:lnTo>
                  <a:lnTo>
                    <a:pt x="50" y="76"/>
                  </a:lnTo>
                  <a:lnTo>
                    <a:pt x="50" y="70"/>
                  </a:lnTo>
                  <a:lnTo>
                    <a:pt x="51" y="58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51" y="52"/>
                  </a:lnTo>
                  <a:lnTo>
                    <a:pt x="52" y="46"/>
                  </a:lnTo>
                  <a:lnTo>
                    <a:pt x="52" y="35"/>
                  </a:lnTo>
                  <a:lnTo>
                    <a:pt x="52" y="33"/>
                  </a:lnTo>
                  <a:lnTo>
                    <a:pt x="52" y="32"/>
                  </a:lnTo>
                  <a:lnTo>
                    <a:pt x="53" y="29"/>
                  </a:lnTo>
                  <a:lnTo>
                    <a:pt x="53" y="24"/>
                  </a:lnTo>
                  <a:lnTo>
                    <a:pt x="53" y="23"/>
                  </a:lnTo>
                  <a:lnTo>
                    <a:pt x="53" y="22"/>
                  </a:lnTo>
                  <a:lnTo>
                    <a:pt x="53" y="20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2"/>
                  </a:lnTo>
                  <a:lnTo>
                    <a:pt x="54" y="11"/>
                  </a:lnTo>
                  <a:lnTo>
                    <a:pt x="54" y="10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5" y="6"/>
                  </a:lnTo>
                  <a:lnTo>
                    <a:pt x="55" y="5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5" y="3"/>
                  </a:lnTo>
                  <a:lnTo>
                    <a:pt x="55" y="2"/>
                  </a:lnTo>
                  <a:lnTo>
                    <a:pt x="56" y="2"/>
                  </a:lnTo>
                  <a:lnTo>
                    <a:pt x="56" y="2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58" y="4"/>
                  </a:lnTo>
                  <a:lnTo>
                    <a:pt x="58" y="5"/>
                  </a:lnTo>
                  <a:lnTo>
                    <a:pt x="58" y="6"/>
                  </a:lnTo>
                  <a:lnTo>
                    <a:pt x="58" y="7"/>
                  </a:lnTo>
                  <a:lnTo>
                    <a:pt x="58" y="8"/>
                  </a:lnTo>
                  <a:lnTo>
                    <a:pt x="58" y="8"/>
                  </a:lnTo>
                  <a:lnTo>
                    <a:pt x="59" y="10"/>
                  </a:lnTo>
                  <a:lnTo>
                    <a:pt x="59" y="10"/>
                  </a:lnTo>
                  <a:lnTo>
                    <a:pt x="59" y="11"/>
                  </a:lnTo>
                  <a:lnTo>
                    <a:pt x="59" y="13"/>
                  </a:lnTo>
                  <a:lnTo>
                    <a:pt x="59" y="17"/>
                  </a:lnTo>
                  <a:lnTo>
                    <a:pt x="60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5"/>
                  </a:lnTo>
                  <a:lnTo>
                    <a:pt x="61" y="35"/>
                  </a:lnTo>
                  <a:lnTo>
                    <a:pt x="62" y="56"/>
                  </a:lnTo>
                  <a:lnTo>
                    <a:pt x="62" y="58"/>
                  </a:lnTo>
                  <a:lnTo>
                    <a:pt x="62" y="59"/>
                  </a:lnTo>
                  <a:lnTo>
                    <a:pt x="62" y="62"/>
                  </a:lnTo>
                  <a:lnTo>
                    <a:pt x="63" y="67"/>
                  </a:lnTo>
                  <a:lnTo>
                    <a:pt x="64" y="78"/>
                  </a:lnTo>
                  <a:lnTo>
                    <a:pt x="64" y="79"/>
                  </a:lnTo>
                  <a:lnTo>
                    <a:pt x="64" y="80"/>
                  </a:lnTo>
                  <a:lnTo>
                    <a:pt x="64" y="83"/>
                  </a:lnTo>
                  <a:lnTo>
                    <a:pt x="64" y="88"/>
                  </a:lnTo>
                  <a:lnTo>
                    <a:pt x="64" y="89"/>
                  </a:lnTo>
                  <a:lnTo>
                    <a:pt x="64" y="90"/>
                  </a:lnTo>
                  <a:lnTo>
                    <a:pt x="65" y="92"/>
                  </a:lnTo>
                  <a:lnTo>
                    <a:pt x="65" y="96"/>
                  </a:lnTo>
                  <a:lnTo>
                    <a:pt x="65" y="98"/>
                  </a:lnTo>
                  <a:lnTo>
                    <a:pt x="65" y="99"/>
                  </a:lnTo>
                  <a:lnTo>
                    <a:pt x="65" y="101"/>
                  </a:lnTo>
                  <a:lnTo>
                    <a:pt x="65" y="102"/>
                  </a:lnTo>
                  <a:lnTo>
                    <a:pt x="66" y="103"/>
                  </a:lnTo>
                  <a:lnTo>
                    <a:pt x="66" y="104"/>
                  </a:lnTo>
                  <a:lnTo>
                    <a:pt x="66" y="105"/>
                  </a:lnTo>
                  <a:lnTo>
                    <a:pt x="66" y="106"/>
                  </a:lnTo>
                  <a:lnTo>
                    <a:pt x="66" y="108"/>
                  </a:lnTo>
                  <a:lnTo>
                    <a:pt x="66" y="108"/>
                  </a:lnTo>
                  <a:lnTo>
                    <a:pt x="66" y="109"/>
                  </a:lnTo>
                  <a:lnTo>
                    <a:pt x="66" y="110"/>
                  </a:lnTo>
                  <a:lnTo>
                    <a:pt x="66" y="111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3"/>
                  </a:lnTo>
                  <a:lnTo>
                    <a:pt x="67" y="113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9" y="115"/>
                  </a:lnTo>
                  <a:lnTo>
                    <a:pt x="69" y="114"/>
                  </a:lnTo>
                  <a:lnTo>
                    <a:pt x="69" y="114"/>
                  </a:lnTo>
                  <a:lnTo>
                    <a:pt x="69" y="114"/>
                  </a:lnTo>
                  <a:lnTo>
                    <a:pt x="69" y="113"/>
                  </a:lnTo>
                  <a:lnTo>
                    <a:pt x="69" y="113"/>
                  </a:lnTo>
                  <a:lnTo>
                    <a:pt x="69" y="112"/>
                  </a:lnTo>
                  <a:lnTo>
                    <a:pt x="69" y="112"/>
                  </a:lnTo>
                  <a:lnTo>
                    <a:pt x="70" y="111"/>
                  </a:lnTo>
                  <a:lnTo>
                    <a:pt x="70" y="110"/>
                  </a:lnTo>
                  <a:lnTo>
                    <a:pt x="70" y="110"/>
                  </a:lnTo>
                  <a:lnTo>
                    <a:pt x="70" y="108"/>
                  </a:lnTo>
                  <a:lnTo>
                    <a:pt x="70" y="108"/>
                  </a:lnTo>
                  <a:lnTo>
                    <a:pt x="70" y="107"/>
                  </a:lnTo>
                  <a:lnTo>
                    <a:pt x="70" y="105"/>
                  </a:lnTo>
                  <a:lnTo>
                    <a:pt x="70" y="104"/>
                  </a:lnTo>
                  <a:lnTo>
                    <a:pt x="70" y="103"/>
                  </a:lnTo>
                  <a:lnTo>
                    <a:pt x="71" y="102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1" y="95"/>
                  </a:lnTo>
                  <a:lnTo>
                    <a:pt x="71" y="93"/>
                  </a:lnTo>
                  <a:lnTo>
                    <a:pt x="72" y="89"/>
                  </a:lnTo>
                  <a:lnTo>
                    <a:pt x="73" y="79"/>
                  </a:lnTo>
                  <a:lnTo>
                    <a:pt x="74" y="57"/>
                  </a:lnTo>
                  <a:lnTo>
                    <a:pt x="74" y="55"/>
                  </a:lnTo>
                  <a:lnTo>
                    <a:pt x="74" y="54"/>
                  </a:lnTo>
                  <a:lnTo>
                    <a:pt x="74" y="51"/>
                  </a:lnTo>
                  <a:lnTo>
                    <a:pt x="75" y="46"/>
                  </a:lnTo>
                  <a:lnTo>
                    <a:pt x="75" y="35"/>
                  </a:lnTo>
                  <a:lnTo>
                    <a:pt x="75" y="34"/>
                  </a:lnTo>
                  <a:lnTo>
                    <a:pt x="75" y="32"/>
                  </a:lnTo>
                  <a:lnTo>
                    <a:pt x="76" y="30"/>
                  </a:lnTo>
                  <a:lnTo>
                    <a:pt x="76" y="25"/>
                  </a:lnTo>
                  <a:lnTo>
                    <a:pt x="76" y="24"/>
                  </a:lnTo>
                  <a:lnTo>
                    <a:pt x="76" y="23"/>
                  </a:lnTo>
                  <a:lnTo>
                    <a:pt x="76" y="21"/>
                  </a:lnTo>
                  <a:lnTo>
                    <a:pt x="77" y="17"/>
                  </a:lnTo>
                  <a:lnTo>
                    <a:pt x="77" y="16"/>
                  </a:lnTo>
                  <a:lnTo>
                    <a:pt x="77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8" y="7"/>
                  </a:lnTo>
                  <a:lnTo>
                    <a:pt x="78" y="6"/>
                  </a:lnTo>
                  <a:lnTo>
                    <a:pt x="78" y="5"/>
                  </a:lnTo>
                  <a:lnTo>
                    <a:pt x="78" y="5"/>
                  </a:lnTo>
                  <a:lnTo>
                    <a:pt x="78" y="4"/>
                  </a:lnTo>
                  <a:lnTo>
                    <a:pt x="78" y="3"/>
                  </a:lnTo>
                  <a:lnTo>
                    <a:pt x="78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0"/>
                  </a:lnTo>
                  <a:lnTo>
                    <a:pt x="80" y="0"/>
                  </a:lnTo>
                  <a:lnTo>
                    <a:pt x="80" y="0"/>
                  </a:lnTo>
                  <a:lnTo>
                    <a:pt x="80" y="0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69" name="Freeform 85"/>
            <p:cNvSpPr>
              <a:spLocks/>
            </p:cNvSpPr>
            <p:nvPr/>
          </p:nvSpPr>
          <p:spPr bwMode="auto">
            <a:xfrm>
              <a:off x="4717" y="2186"/>
              <a:ext cx="77" cy="116"/>
            </a:xfrm>
            <a:custGeom>
              <a:avLst/>
              <a:gdLst/>
              <a:ahLst/>
              <a:cxnLst>
                <a:cxn ang="0">
                  <a:pos x="1" y="2"/>
                </a:cxn>
                <a:cxn ang="0">
                  <a:pos x="1" y="7"/>
                </a:cxn>
                <a:cxn ang="0">
                  <a:pos x="3" y="21"/>
                </a:cxn>
                <a:cxn ang="0">
                  <a:pos x="5" y="48"/>
                </a:cxn>
                <a:cxn ang="0">
                  <a:pos x="7" y="80"/>
                </a:cxn>
                <a:cxn ang="0">
                  <a:pos x="8" y="100"/>
                </a:cxn>
                <a:cxn ang="0">
                  <a:pos x="9" y="111"/>
                </a:cxn>
                <a:cxn ang="0">
                  <a:pos x="10" y="114"/>
                </a:cxn>
                <a:cxn ang="0">
                  <a:pos x="11" y="116"/>
                </a:cxn>
                <a:cxn ang="0">
                  <a:pos x="11" y="115"/>
                </a:cxn>
                <a:cxn ang="0">
                  <a:pos x="12" y="111"/>
                </a:cxn>
                <a:cxn ang="0">
                  <a:pos x="13" y="104"/>
                </a:cxn>
                <a:cxn ang="0">
                  <a:pos x="15" y="87"/>
                </a:cxn>
                <a:cxn ang="0">
                  <a:pos x="17" y="44"/>
                </a:cxn>
                <a:cxn ang="0">
                  <a:pos x="19" y="22"/>
                </a:cxn>
                <a:cxn ang="0">
                  <a:pos x="20" y="11"/>
                </a:cxn>
                <a:cxn ang="0">
                  <a:pos x="21" y="2"/>
                </a:cxn>
                <a:cxn ang="0">
                  <a:pos x="22" y="0"/>
                </a:cxn>
                <a:cxn ang="0">
                  <a:pos x="23" y="0"/>
                </a:cxn>
                <a:cxn ang="0">
                  <a:pos x="23" y="2"/>
                </a:cxn>
                <a:cxn ang="0">
                  <a:pos x="24" y="7"/>
                </a:cxn>
                <a:cxn ang="0">
                  <a:pos x="26" y="30"/>
                </a:cxn>
                <a:cxn ang="0">
                  <a:pos x="28" y="60"/>
                </a:cxn>
                <a:cxn ang="0">
                  <a:pos x="30" y="87"/>
                </a:cxn>
                <a:cxn ang="0">
                  <a:pos x="31" y="104"/>
                </a:cxn>
                <a:cxn ang="0">
                  <a:pos x="32" y="113"/>
                </a:cxn>
                <a:cxn ang="0">
                  <a:pos x="33" y="115"/>
                </a:cxn>
                <a:cxn ang="0">
                  <a:pos x="34" y="115"/>
                </a:cxn>
                <a:cxn ang="0">
                  <a:pos x="35" y="113"/>
                </a:cxn>
                <a:cxn ang="0">
                  <a:pos x="35" y="107"/>
                </a:cxn>
                <a:cxn ang="0">
                  <a:pos x="37" y="82"/>
                </a:cxn>
                <a:cxn ang="0">
                  <a:pos x="39" y="50"/>
                </a:cxn>
                <a:cxn ang="0">
                  <a:pos x="41" y="24"/>
                </a:cxn>
                <a:cxn ang="0">
                  <a:pos x="42" y="11"/>
                </a:cxn>
                <a:cxn ang="0">
                  <a:pos x="43" y="4"/>
                </a:cxn>
                <a:cxn ang="0">
                  <a:pos x="44" y="0"/>
                </a:cxn>
                <a:cxn ang="0">
                  <a:pos x="45" y="0"/>
                </a:cxn>
                <a:cxn ang="0">
                  <a:pos x="46" y="2"/>
                </a:cxn>
                <a:cxn ang="0">
                  <a:pos x="47" y="8"/>
                </a:cxn>
                <a:cxn ang="0">
                  <a:pos x="48" y="20"/>
                </a:cxn>
                <a:cxn ang="0">
                  <a:pos x="51" y="62"/>
                </a:cxn>
                <a:cxn ang="0">
                  <a:pos x="52" y="89"/>
                </a:cxn>
                <a:cxn ang="0">
                  <a:pos x="54" y="106"/>
                </a:cxn>
                <a:cxn ang="0">
                  <a:pos x="55" y="112"/>
                </a:cxn>
                <a:cxn ang="0">
                  <a:pos x="55" y="115"/>
                </a:cxn>
                <a:cxn ang="0">
                  <a:pos x="56" y="116"/>
                </a:cxn>
                <a:cxn ang="0">
                  <a:pos x="57" y="114"/>
                </a:cxn>
                <a:cxn ang="0">
                  <a:pos x="58" y="109"/>
                </a:cxn>
                <a:cxn ang="0">
                  <a:pos x="59" y="94"/>
                </a:cxn>
                <a:cxn ang="0">
                  <a:pos x="61" y="69"/>
                </a:cxn>
                <a:cxn ang="0">
                  <a:pos x="64" y="26"/>
                </a:cxn>
                <a:cxn ang="0">
                  <a:pos x="65" y="9"/>
                </a:cxn>
                <a:cxn ang="0">
                  <a:pos x="66" y="2"/>
                </a:cxn>
                <a:cxn ang="0">
                  <a:pos x="67" y="0"/>
                </a:cxn>
                <a:cxn ang="0">
                  <a:pos x="67" y="0"/>
                </a:cxn>
                <a:cxn ang="0">
                  <a:pos x="68" y="2"/>
                </a:cxn>
                <a:cxn ang="0">
                  <a:pos x="69" y="11"/>
                </a:cxn>
                <a:cxn ang="0">
                  <a:pos x="71" y="28"/>
                </a:cxn>
                <a:cxn ang="0">
                  <a:pos x="72" y="56"/>
                </a:cxn>
                <a:cxn ang="0">
                  <a:pos x="74" y="88"/>
                </a:cxn>
                <a:cxn ang="0">
                  <a:pos x="76" y="104"/>
                </a:cxn>
                <a:cxn ang="0">
                  <a:pos x="77" y="112"/>
                </a:cxn>
              </a:cxnLst>
              <a:rect l="0" t="0" r="r" b="b"/>
              <a:pathLst>
                <a:path w="77" h="11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1" y="7"/>
                  </a:lnTo>
                  <a:lnTo>
                    <a:pt x="1" y="7"/>
                  </a:lnTo>
                  <a:lnTo>
                    <a:pt x="2" y="9"/>
                  </a:lnTo>
                  <a:lnTo>
                    <a:pt x="2" y="10"/>
                  </a:lnTo>
                  <a:lnTo>
                    <a:pt x="2" y="11"/>
                  </a:lnTo>
                  <a:lnTo>
                    <a:pt x="2" y="12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7"/>
                  </a:lnTo>
                  <a:lnTo>
                    <a:pt x="3" y="21"/>
                  </a:lnTo>
                  <a:lnTo>
                    <a:pt x="3" y="22"/>
                  </a:lnTo>
                  <a:lnTo>
                    <a:pt x="3" y="24"/>
                  </a:lnTo>
                  <a:lnTo>
                    <a:pt x="3" y="26"/>
                  </a:lnTo>
                  <a:lnTo>
                    <a:pt x="3" y="31"/>
                  </a:lnTo>
                  <a:lnTo>
                    <a:pt x="4" y="42"/>
                  </a:lnTo>
                  <a:lnTo>
                    <a:pt x="4" y="44"/>
                  </a:lnTo>
                  <a:lnTo>
                    <a:pt x="4" y="45"/>
                  </a:lnTo>
                  <a:lnTo>
                    <a:pt x="5" y="48"/>
                  </a:lnTo>
                  <a:lnTo>
                    <a:pt x="5" y="54"/>
                  </a:lnTo>
                  <a:lnTo>
                    <a:pt x="6" y="66"/>
                  </a:lnTo>
                  <a:lnTo>
                    <a:pt x="6" y="67"/>
                  </a:lnTo>
                  <a:lnTo>
                    <a:pt x="6" y="69"/>
                  </a:lnTo>
                  <a:lnTo>
                    <a:pt x="6" y="72"/>
                  </a:lnTo>
                  <a:lnTo>
                    <a:pt x="7" y="78"/>
                  </a:lnTo>
                  <a:lnTo>
                    <a:pt x="7" y="79"/>
                  </a:lnTo>
                  <a:lnTo>
                    <a:pt x="7" y="80"/>
                  </a:lnTo>
                  <a:lnTo>
                    <a:pt x="7" y="83"/>
                  </a:lnTo>
                  <a:lnTo>
                    <a:pt x="7" y="88"/>
                  </a:lnTo>
                  <a:lnTo>
                    <a:pt x="7" y="89"/>
                  </a:lnTo>
                  <a:lnTo>
                    <a:pt x="7" y="91"/>
                  </a:lnTo>
                  <a:lnTo>
                    <a:pt x="8" y="93"/>
                  </a:lnTo>
                  <a:lnTo>
                    <a:pt x="8" y="98"/>
                  </a:lnTo>
                  <a:lnTo>
                    <a:pt x="8" y="99"/>
                  </a:lnTo>
                  <a:lnTo>
                    <a:pt x="8" y="100"/>
                  </a:lnTo>
                  <a:lnTo>
                    <a:pt x="8" y="102"/>
                  </a:lnTo>
                  <a:lnTo>
                    <a:pt x="9" y="105"/>
                  </a:lnTo>
                  <a:lnTo>
                    <a:pt x="9" y="106"/>
                  </a:lnTo>
                  <a:lnTo>
                    <a:pt x="9" y="107"/>
                  </a:lnTo>
                  <a:lnTo>
                    <a:pt x="9" y="108"/>
                  </a:lnTo>
                  <a:lnTo>
                    <a:pt x="9" y="109"/>
                  </a:lnTo>
                  <a:lnTo>
                    <a:pt x="9" y="110"/>
                  </a:lnTo>
                  <a:lnTo>
                    <a:pt x="9" y="111"/>
                  </a:lnTo>
                  <a:lnTo>
                    <a:pt x="9" y="111"/>
                  </a:lnTo>
                  <a:lnTo>
                    <a:pt x="10" y="112"/>
                  </a:lnTo>
                  <a:lnTo>
                    <a:pt x="10" y="112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0" y="114"/>
                  </a:lnTo>
                  <a:lnTo>
                    <a:pt x="10" y="114"/>
                  </a:lnTo>
                  <a:lnTo>
                    <a:pt x="10" y="114"/>
                  </a:lnTo>
                  <a:lnTo>
                    <a:pt x="10" y="114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2" y="114"/>
                  </a:lnTo>
                  <a:lnTo>
                    <a:pt x="12" y="114"/>
                  </a:lnTo>
                  <a:lnTo>
                    <a:pt x="12" y="114"/>
                  </a:lnTo>
                  <a:lnTo>
                    <a:pt x="12" y="114"/>
                  </a:lnTo>
                  <a:lnTo>
                    <a:pt x="12" y="113"/>
                  </a:lnTo>
                  <a:lnTo>
                    <a:pt x="12" y="113"/>
                  </a:lnTo>
                  <a:lnTo>
                    <a:pt x="12" y="112"/>
                  </a:lnTo>
                  <a:lnTo>
                    <a:pt x="12" y="111"/>
                  </a:lnTo>
                  <a:lnTo>
                    <a:pt x="12" y="111"/>
                  </a:lnTo>
                  <a:lnTo>
                    <a:pt x="13" y="110"/>
                  </a:lnTo>
                  <a:lnTo>
                    <a:pt x="13" y="109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3" y="106"/>
                  </a:lnTo>
                  <a:lnTo>
                    <a:pt x="13" y="105"/>
                  </a:lnTo>
                  <a:lnTo>
                    <a:pt x="13" y="104"/>
                  </a:lnTo>
                  <a:lnTo>
                    <a:pt x="14" y="100"/>
                  </a:lnTo>
                  <a:lnTo>
                    <a:pt x="14" y="99"/>
                  </a:lnTo>
                  <a:lnTo>
                    <a:pt x="14" y="98"/>
                  </a:lnTo>
                  <a:lnTo>
                    <a:pt x="14" y="96"/>
                  </a:lnTo>
                  <a:lnTo>
                    <a:pt x="14" y="92"/>
                  </a:lnTo>
                  <a:lnTo>
                    <a:pt x="14" y="90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1"/>
                  </a:lnTo>
                  <a:lnTo>
                    <a:pt x="16" y="70"/>
                  </a:lnTo>
                  <a:lnTo>
                    <a:pt x="16" y="68"/>
                  </a:lnTo>
                  <a:lnTo>
                    <a:pt x="16" y="67"/>
                  </a:lnTo>
                  <a:lnTo>
                    <a:pt x="16" y="64"/>
                  </a:lnTo>
                  <a:lnTo>
                    <a:pt x="17" y="58"/>
                  </a:lnTo>
                  <a:lnTo>
                    <a:pt x="17" y="46"/>
                  </a:lnTo>
                  <a:lnTo>
                    <a:pt x="17" y="44"/>
                  </a:lnTo>
                  <a:lnTo>
                    <a:pt x="17" y="43"/>
                  </a:lnTo>
                  <a:lnTo>
                    <a:pt x="18" y="40"/>
                  </a:lnTo>
                  <a:lnTo>
                    <a:pt x="18" y="34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18" y="29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0" y="13"/>
                  </a:lnTo>
                  <a:lnTo>
                    <a:pt x="20" y="11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1" y="6"/>
                  </a:lnTo>
                  <a:lnTo>
                    <a:pt x="21" y="5"/>
                  </a:lnTo>
                  <a:lnTo>
                    <a:pt x="21" y="4"/>
                  </a:lnTo>
                  <a:lnTo>
                    <a:pt x="21" y="4"/>
                  </a:lnTo>
                  <a:lnTo>
                    <a:pt x="21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4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5" y="12"/>
                  </a:lnTo>
                  <a:lnTo>
                    <a:pt x="25" y="12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5" y="19"/>
                  </a:lnTo>
                  <a:lnTo>
                    <a:pt x="26" y="28"/>
                  </a:lnTo>
                  <a:lnTo>
                    <a:pt x="26" y="30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7" y="38"/>
                  </a:lnTo>
                  <a:lnTo>
                    <a:pt x="27" y="49"/>
                  </a:lnTo>
                  <a:lnTo>
                    <a:pt x="27" y="51"/>
                  </a:lnTo>
                  <a:lnTo>
                    <a:pt x="27" y="52"/>
                  </a:lnTo>
                  <a:lnTo>
                    <a:pt x="28" y="55"/>
                  </a:lnTo>
                  <a:lnTo>
                    <a:pt x="28" y="60"/>
                  </a:lnTo>
                  <a:lnTo>
                    <a:pt x="29" y="72"/>
                  </a:lnTo>
                  <a:lnTo>
                    <a:pt x="29" y="73"/>
                  </a:lnTo>
                  <a:lnTo>
                    <a:pt x="29" y="74"/>
                  </a:lnTo>
                  <a:lnTo>
                    <a:pt x="29" y="77"/>
                  </a:lnTo>
                  <a:lnTo>
                    <a:pt x="29" y="82"/>
                  </a:lnTo>
                  <a:lnTo>
                    <a:pt x="29" y="83"/>
                  </a:lnTo>
                  <a:lnTo>
                    <a:pt x="29" y="84"/>
                  </a:lnTo>
                  <a:lnTo>
                    <a:pt x="30" y="87"/>
                  </a:lnTo>
                  <a:lnTo>
                    <a:pt x="30" y="92"/>
                  </a:lnTo>
                  <a:lnTo>
                    <a:pt x="30" y="93"/>
                  </a:lnTo>
                  <a:lnTo>
                    <a:pt x="30" y="94"/>
                  </a:lnTo>
                  <a:lnTo>
                    <a:pt x="30" y="96"/>
                  </a:lnTo>
                  <a:lnTo>
                    <a:pt x="31" y="100"/>
                  </a:lnTo>
                  <a:lnTo>
                    <a:pt x="31" y="101"/>
                  </a:lnTo>
                  <a:lnTo>
                    <a:pt x="31" y="102"/>
                  </a:lnTo>
                  <a:lnTo>
                    <a:pt x="31" y="104"/>
                  </a:lnTo>
                  <a:lnTo>
                    <a:pt x="31" y="107"/>
                  </a:lnTo>
                  <a:lnTo>
                    <a:pt x="31" y="108"/>
                  </a:lnTo>
                  <a:lnTo>
                    <a:pt x="32" y="108"/>
                  </a:lnTo>
                  <a:lnTo>
                    <a:pt x="32" y="110"/>
                  </a:lnTo>
                  <a:lnTo>
                    <a:pt x="32" y="110"/>
                  </a:lnTo>
                  <a:lnTo>
                    <a:pt x="32" y="111"/>
                  </a:lnTo>
                  <a:lnTo>
                    <a:pt x="32" y="112"/>
                  </a:lnTo>
                  <a:lnTo>
                    <a:pt x="32" y="113"/>
                  </a:lnTo>
                  <a:lnTo>
                    <a:pt x="32" y="113"/>
                  </a:lnTo>
                  <a:lnTo>
                    <a:pt x="33" y="114"/>
                  </a:lnTo>
                  <a:lnTo>
                    <a:pt x="33" y="114"/>
                  </a:lnTo>
                  <a:lnTo>
                    <a:pt x="33" y="114"/>
                  </a:lnTo>
                  <a:lnTo>
                    <a:pt x="33" y="114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6"/>
                  </a:lnTo>
                  <a:lnTo>
                    <a:pt x="33" y="116"/>
                  </a:lnTo>
                  <a:lnTo>
                    <a:pt x="33" y="116"/>
                  </a:lnTo>
                  <a:lnTo>
                    <a:pt x="33" y="116"/>
                  </a:lnTo>
                  <a:lnTo>
                    <a:pt x="34" y="116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3"/>
                  </a:lnTo>
                  <a:lnTo>
                    <a:pt x="35" y="113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5" y="111"/>
                  </a:lnTo>
                  <a:lnTo>
                    <a:pt x="35" y="111"/>
                  </a:lnTo>
                  <a:lnTo>
                    <a:pt x="35" y="110"/>
                  </a:lnTo>
                  <a:lnTo>
                    <a:pt x="35" y="109"/>
                  </a:lnTo>
                  <a:lnTo>
                    <a:pt x="35" y="108"/>
                  </a:lnTo>
                  <a:lnTo>
                    <a:pt x="35" y="107"/>
                  </a:lnTo>
                  <a:lnTo>
                    <a:pt x="36" y="106"/>
                  </a:lnTo>
                  <a:lnTo>
                    <a:pt x="36" y="102"/>
                  </a:lnTo>
                  <a:lnTo>
                    <a:pt x="36" y="101"/>
                  </a:lnTo>
                  <a:lnTo>
                    <a:pt x="36" y="100"/>
                  </a:lnTo>
                  <a:lnTo>
                    <a:pt x="36" y="98"/>
                  </a:lnTo>
                  <a:lnTo>
                    <a:pt x="37" y="93"/>
                  </a:lnTo>
                  <a:lnTo>
                    <a:pt x="37" y="83"/>
                  </a:lnTo>
                  <a:lnTo>
                    <a:pt x="37" y="82"/>
                  </a:lnTo>
                  <a:lnTo>
                    <a:pt x="38" y="80"/>
                  </a:lnTo>
                  <a:lnTo>
                    <a:pt x="38" y="78"/>
                  </a:lnTo>
                  <a:lnTo>
                    <a:pt x="38" y="72"/>
                  </a:lnTo>
                  <a:lnTo>
                    <a:pt x="39" y="61"/>
                  </a:lnTo>
                  <a:lnTo>
                    <a:pt x="39" y="60"/>
                  </a:lnTo>
                  <a:lnTo>
                    <a:pt x="39" y="58"/>
                  </a:lnTo>
                  <a:lnTo>
                    <a:pt x="39" y="55"/>
                  </a:lnTo>
                  <a:lnTo>
                    <a:pt x="39" y="50"/>
                  </a:lnTo>
                  <a:lnTo>
                    <a:pt x="40" y="39"/>
                  </a:lnTo>
                  <a:lnTo>
                    <a:pt x="40" y="37"/>
                  </a:lnTo>
                  <a:lnTo>
                    <a:pt x="40" y="36"/>
                  </a:lnTo>
                  <a:lnTo>
                    <a:pt x="41" y="33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1" y="24"/>
                  </a:lnTo>
                  <a:lnTo>
                    <a:pt x="42" y="19"/>
                  </a:lnTo>
                  <a:lnTo>
                    <a:pt x="42" y="18"/>
                  </a:lnTo>
                  <a:lnTo>
                    <a:pt x="42" y="17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3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43" y="10"/>
                  </a:lnTo>
                  <a:lnTo>
                    <a:pt x="43" y="8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2"/>
                  </a:lnTo>
                  <a:lnTo>
                    <a:pt x="44" y="2"/>
                  </a:lnTo>
                  <a:lnTo>
                    <a:pt x="44" y="1"/>
                  </a:lnTo>
                  <a:lnTo>
                    <a:pt x="44" y="1"/>
                  </a:lnTo>
                  <a:lnTo>
                    <a:pt x="44" y="1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1"/>
                  </a:lnTo>
                  <a:lnTo>
                    <a:pt x="45" y="1"/>
                  </a:lnTo>
                  <a:lnTo>
                    <a:pt x="45" y="1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4"/>
                  </a:lnTo>
                  <a:lnTo>
                    <a:pt x="46" y="5"/>
                  </a:lnTo>
                  <a:lnTo>
                    <a:pt x="46" y="5"/>
                  </a:lnTo>
                  <a:lnTo>
                    <a:pt x="46" y="7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7" y="10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8" y="18"/>
                  </a:lnTo>
                  <a:lnTo>
                    <a:pt x="48" y="19"/>
                  </a:lnTo>
                  <a:lnTo>
                    <a:pt x="48" y="20"/>
                  </a:lnTo>
                  <a:lnTo>
                    <a:pt x="48" y="23"/>
                  </a:lnTo>
                  <a:lnTo>
                    <a:pt x="48" y="2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5"/>
                  </a:lnTo>
                  <a:lnTo>
                    <a:pt x="50" y="51"/>
                  </a:lnTo>
                  <a:lnTo>
                    <a:pt x="51" y="62"/>
                  </a:lnTo>
                  <a:lnTo>
                    <a:pt x="51" y="64"/>
                  </a:lnTo>
                  <a:lnTo>
                    <a:pt x="51" y="65"/>
                  </a:lnTo>
                  <a:lnTo>
                    <a:pt x="51" y="68"/>
                  </a:lnTo>
                  <a:lnTo>
                    <a:pt x="51" y="74"/>
                  </a:lnTo>
                  <a:lnTo>
                    <a:pt x="52" y="84"/>
                  </a:lnTo>
                  <a:lnTo>
                    <a:pt x="52" y="86"/>
                  </a:lnTo>
                  <a:lnTo>
                    <a:pt x="52" y="87"/>
                  </a:lnTo>
                  <a:lnTo>
                    <a:pt x="52" y="89"/>
                  </a:lnTo>
                  <a:lnTo>
                    <a:pt x="53" y="94"/>
                  </a:lnTo>
                  <a:lnTo>
                    <a:pt x="53" y="95"/>
                  </a:lnTo>
                  <a:lnTo>
                    <a:pt x="53" y="96"/>
                  </a:lnTo>
                  <a:lnTo>
                    <a:pt x="53" y="98"/>
                  </a:lnTo>
                  <a:lnTo>
                    <a:pt x="53" y="102"/>
                  </a:lnTo>
                  <a:lnTo>
                    <a:pt x="53" y="103"/>
                  </a:lnTo>
                  <a:lnTo>
                    <a:pt x="53" y="104"/>
                  </a:lnTo>
                  <a:lnTo>
                    <a:pt x="54" y="106"/>
                  </a:lnTo>
                  <a:lnTo>
                    <a:pt x="54" y="106"/>
                  </a:lnTo>
                  <a:lnTo>
                    <a:pt x="54" y="107"/>
                  </a:lnTo>
                  <a:lnTo>
                    <a:pt x="54" y="109"/>
                  </a:lnTo>
                  <a:lnTo>
                    <a:pt x="54" y="109"/>
                  </a:lnTo>
                  <a:lnTo>
                    <a:pt x="54" y="110"/>
                  </a:lnTo>
                  <a:lnTo>
                    <a:pt x="54" y="110"/>
                  </a:lnTo>
                  <a:lnTo>
                    <a:pt x="54" y="111"/>
                  </a:lnTo>
                  <a:lnTo>
                    <a:pt x="55" y="112"/>
                  </a:lnTo>
                  <a:lnTo>
                    <a:pt x="55" y="112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3"/>
                  </a:lnTo>
                  <a:lnTo>
                    <a:pt x="57" y="113"/>
                  </a:lnTo>
                  <a:lnTo>
                    <a:pt x="57" y="112"/>
                  </a:lnTo>
                  <a:lnTo>
                    <a:pt x="57" y="111"/>
                  </a:lnTo>
                  <a:lnTo>
                    <a:pt x="57" y="111"/>
                  </a:lnTo>
                  <a:lnTo>
                    <a:pt x="57" y="110"/>
                  </a:lnTo>
                  <a:lnTo>
                    <a:pt x="58" y="109"/>
                  </a:lnTo>
                  <a:lnTo>
                    <a:pt x="58" y="108"/>
                  </a:lnTo>
                  <a:lnTo>
                    <a:pt x="58" y="107"/>
                  </a:lnTo>
                  <a:lnTo>
                    <a:pt x="58" y="106"/>
                  </a:lnTo>
                  <a:lnTo>
                    <a:pt x="58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59" y="99"/>
                  </a:lnTo>
                  <a:lnTo>
                    <a:pt x="59" y="94"/>
                  </a:lnTo>
                  <a:lnTo>
                    <a:pt x="59" y="93"/>
                  </a:lnTo>
                  <a:lnTo>
                    <a:pt x="59" y="92"/>
                  </a:lnTo>
                  <a:lnTo>
                    <a:pt x="59" y="90"/>
                  </a:lnTo>
                  <a:lnTo>
                    <a:pt x="60" y="85"/>
                  </a:lnTo>
                  <a:lnTo>
                    <a:pt x="60" y="75"/>
                  </a:lnTo>
                  <a:lnTo>
                    <a:pt x="60" y="73"/>
                  </a:lnTo>
                  <a:lnTo>
                    <a:pt x="61" y="72"/>
                  </a:lnTo>
                  <a:lnTo>
                    <a:pt x="61" y="69"/>
                  </a:lnTo>
                  <a:lnTo>
                    <a:pt x="61" y="63"/>
                  </a:lnTo>
                  <a:lnTo>
                    <a:pt x="62" y="50"/>
                  </a:lnTo>
                  <a:lnTo>
                    <a:pt x="62" y="49"/>
                  </a:lnTo>
                  <a:lnTo>
                    <a:pt x="62" y="47"/>
                  </a:lnTo>
                  <a:lnTo>
                    <a:pt x="62" y="44"/>
                  </a:lnTo>
                  <a:lnTo>
                    <a:pt x="63" y="38"/>
                  </a:lnTo>
                  <a:lnTo>
                    <a:pt x="63" y="27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4" y="22"/>
                  </a:lnTo>
                  <a:lnTo>
                    <a:pt x="64" y="17"/>
                  </a:lnTo>
                  <a:lnTo>
                    <a:pt x="64" y="16"/>
                  </a:lnTo>
                  <a:lnTo>
                    <a:pt x="64" y="15"/>
                  </a:lnTo>
                  <a:lnTo>
                    <a:pt x="64" y="13"/>
                  </a:lnTo>
                  <a:lnTo>
                    <a:pt x="65" y="10"/>
                  </a:lnTo>
                  <a:lnTo>
                    <a:pt x="65" y="9"/>
                  </a:lnTo>
                  <a:lnTo>
                    <a:pt x="65" y="8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5"/>
                  </a:lnTo>
                  <a:lnTo>
                    <a:pt x="66" y="4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6" y="2"/>
                  </a:lnTo>
                  <a:lnTo>
                    <a:pt x="66" y="2"/>
                  </a:lnTo>
                  <a:lnTo>
                    <a:pt x="66" y="1"/>
                  </a:lnTo>
                  <a:lnTo>
                    <a:pt x="66" y="1"/>
                  </a:lnTo>
                  <a:lnTo>
                    <a:pt x="66" y="1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68" y="2"/>
                  </a:lnTo>
                  <a:lnTo>
                    <a:pt x="68" y="2"/>
                  </a:lnTo>
                  <a:lnTo>
                    <a:pt x="68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8" y="4"/>
                  </a:lnTo>
                  <a:lnTo>
                    <a:pt x="68" y="5"/>
                  </a:lnTo>
                  <a:lnTo>
                    <a:pt x="69" y="6"/>
                  </a:lnTo>
                  <a:lnTo>
                    <a:pt x="69" y="6"/>
                  </a:lnTo>
                  <a:lnTo>
                    <a:pt x="69" y="8"/>
                  </a:lnTo>
                  <a:lnTo>
                    <a:pt x="69" y="11"/>
                  </a:lnTo>
                  <a:lnTo>
                    <a:pt x="69" y="12"/>
                  </a:lnTo>
                  <a:lnTo>
                    <a:pt x="69" y="13"/>
                  </a:lnTo>
                  <a:lnTo>
                    <a:pt x="70" y="14"/>
                  </a:lnTo>
                  <a:lnTo>
                    <a:pt x="70" y="18"/>
                  </a:lnTo>
                  <a:lnTo>
                    <a:pt x="70" y="20"/>
                  </a:lnTo>
                  <a:lnTo>
                    <a:pt x="70" y="21"/>
                  </a:lnTo>
                  <a:lnTo>
                    <a:pt x="70" y="23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0"/>
                  </a:lnTo>
                  <a:lnTo>
                    <a:pt x="71" y="33"/>
                  </a:lnTo>
                  <a:lnTo>
                    <a:pt x="71" y="38"/>
                  </a:lnTo>
                  <a:lnTo>
                    <a:pt x="72" y="49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6"/>
                  </a:lnTo>
                  <a:lnTo>
                    <a:pt x="73" y="62"/>
                  </a:lnTo>
                  <a:lnTo>
                    <a:pt x="74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4" y="80"/>
                  </a:lnTo>
                  <a:lnTo>
                    <a:pt x="74" y="86"/>
                  </a:lnTo>
                  <a:lnTo>
                    <a:pt x="74" y="87"/>
                  </a:lnTo>
                  <a:lnTo>
                    <a:pt x="74" y="88"/>
                  </a:lnTo>
                  <a:lnTo>
                    <a:pt x="75" y="91"/>
                  </a:lnTo>
                  <a:lnTo>
                    <a:pt x="75" y="96"/>
                  </a:lnTo>
                  <a:lnTo>
                    <a:pt x="75" y="97"/>
                  </a:lnTo>
                  <a:lnTo>
                    <a:pt x="75" y="98"/>
                  </a:lnTo>
                  <a:lnTo>
                    <a:pt x="75" y="100"/>
                  </a:lnTo>
                  <a:lnTo>
                    <a:pt x="76" y="102"/>
                  </a:lnTo>
                  <a:lnTo>
                    <a:pt x="76" y="102"/>
                  </a:lnTo>
                  <a:lnTo>
                    <a:pt x="76" y="104"/>
                  </a:lnTo>
                  <a:lnTo>
                    <a:pt x="76" y="105"/>
                  </a:lnTo>
                  <a:lnTo>
                    <a:pt x="76" y="106"/>
                  </a:lnTo>
                  <a:lnTo>
                    <a:pt x="76" y="108"/>
                  </a:lnTo>
                  <a:lnTo>
                    <a:pt x="76" y="109"/>
                  </a:lnTo>
                  <a:lnTo>
                    <a:pt x="76" y="109"/>
                  </a:lnTo>
                  <a:lnTo>
                    <a:pt x="77" y="111"/>
                  </a:lnTo>
                  <a:lnTo>
                    <a:pt x="77" y="111"/>
                  </a:lnTo>
                  <a:lnTo>
                    <a:pt x="77" y="112"/>
                  </a:lnTo>
                  <a:lnTo>
                    <a:pt x="77" y="112"/>
                  </a:lnTo>
                  <a:lnTo>
                    <a:pt x="77" y="113"/>
                  </a:lnTo>
                  <a:lnTo>
                    <a:pt x="77" y="113"/>
                  </a:lnTo>
                  <a:lnTo>
                    <a:pt x="77" y="1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0" name="Freeform 86"/>
            <p:cNvSpPr>
              <a:spLocks/>
            </p:cNvSpPr>
            <p:nvPr/>
          </p:nvSpPr>
          <p:spPr bwMode="auto">
            <a:xfrm>
              <a:off x="4794" y="2186"/>
              <a:ext cx="76" cy="116"/>
            </a:xfrm>
            <a:custGeom>
              <a:avLst/>
              <a:gdLst/>
              <a:ahLst/>
              <a:cxnLst>
                <a:cxn ang="0">
                  <a:pos x="1" y="115"/>
                </a:cxn>
                <a:cxn ang="0">
                  <a:pos x="2" y="115"/>
                </a:cxn>
                <a:cxn ang="0">
                  <a:pos x="2" y="112"/>
                </a:cxn>
                <a:cxn ang="0">
                  <a:pos x="3" y="103"/>
                </a:cxn>
                <a:cxn ang="0">
                  <a:pos x="5" y="85"/>
                </a:cxn>
                <a:cxn ang="0">
                  <a:pos x="8" y="35"/>
                </a:cxn>
                <a:cxn ang="0">
                  <a:pos x="9" y="16"/>
                </a:cxn>
                <a:cxn ang="0">
                  <a:pos x="11" y="5"/>
                </a:cxn>
                <a:cxn ang="0">
                  <a:pos x="11" y="1"/>
                </a:cxn>
                <a:cxn ang="0">
                  <a:pos x="12" y="0"/>
                </a:cxn>
                <a:cxn ang="0">
                  <a:pos x="13" y="0"/>
                </a:cxn>
                <a:cxn ang="0">
                  <a:pos x="13" y="5"/>
                </a:cxn>
                <a:cxn ang="0">
                  <a:pos x="15" y="14"/>
                </a:cxn>
                <a:cxn ang="0">
                  <a:pos x="16" y="34"/>
                </a:cxn>
                <a:cxn ang="0">
                  <a:pos x="19" y="89"/>
                </a:cxn>
                <a:cxn ang="0">
                  <a:pos x="21" y="103"/>
                </a:cxn>
                <a:cxn ang="0">
                  <a:pos x="22" y="111"/>
                </a:cxn>
                <a:cxn ang="0">
                  <a:pos x="22" y="114"/>
                </a:cxn>
                <a:cxn ang="0">
                  <a:pos x="23" y="116"/>
                </a:cxn>
                <a:cxn ang="0">
                  <a:pos x="24" y="114"/>
                </a:cxn>
                <a:cxn ang="0">
                  <a:pos x="25" y="110"/>
                </a:cxn>
                <a:cxn ang="0">
                  <a:pos x="26" y="98"/>
                </a:cxn>
                <a:cxn ang="0">
                  <a:pos x="27" y="74"/>
                </a:cxn>
                <a:cxn ang="0">
                  <a:pos x="30" y="33"/>
                </a:cxn>
                <a:cxn ang="0">
                  <a:pos x="31" y="13"/>
                </a:cxn>
                <a:cxn ang="0">
                  <a:pos x="32" y="5"/>
                </a:cxn>
                <a:cxn ang="0">
                  <a:pos x="33" y="1"/>
                </a:cxn>
                <a:cxn ang="0">
                  <a:pos x="34" y="0"/>
                </a:cxn>
                <a:cxn ang="0">
                  <a:pos x="35" y="1"/>
                </a:cxn>
                <a:cxn ang="0">
                  <a:pos x="36" y="6"/>
                </a:cxn>
                <a:cxn ang="0">
                  <a:pos x="37" y="18"/>
                </a:cxn>
                <a:cxn ang="0">
                  <a:pos x="39" y="48"/>
                </a:cxn>
                <a:cxn ang="0">
                  <a:pos x="41" y="81"/>
                </a:cxn>
                <a:cxn ang="0">
                  <a:pos x="42" y="102"/>
                </a:cxn>
                <a:cxn ang="0">
                  <a:pos x="43" y="110"/>
                </a:cxn>
                <a:cxn ang="0">
                  <a:pos x="44" y="114"/>
                </a:cxn>
                <a:cxn ang="0">
                  <a:pos x="45" y="116"/>
                </a:cxn>
                <a:cxn ang="0">
                  <a:pos x="46" y="114"/>
                </a:cxn>
                <a:cxn ang="0">
                  <a:pos x="47" y="108"/>
                </a:cxn>
                <a:cxn ang="0">
                  <a:pos x="48" y="95"/>
                </a:cxn>
                <a:cxn ang="0">
                  <a:pos x="51" y="39"/>
                </a:cxn>
                <a:cxn ang="0">
                  <a:pos x="53" y="18"/>
                </a:cxn>
                <a:cxn ang="0">
                  <a:pos x="54" y="6"/>
                </a:cxn>
                <a:cxn ang="0">
                  <a:pos x="55" y="1"/>
                </a:cxn>
                <a:cxn ang="0">
                  <a:pos x="56" y="0"/>
                </a:cxn>
                <a:cxn ang="0">
                  <a:pos x="56" y="0"/>
                </a:cxn>
                <a:cxn ang="0">
                  <a:pos x="57" y="4"/>
                </a:cxn>
                <a:cxn ang="0">
                  <a:pos x="58" y="11"/>
                </a:cxn>
                <a:cxn ang="0">
                  <a:pos x="59" y="29"/>
                </a:cxn>
                <a:cxn ang="0">
                  <a:pos x="61" y="64"/>
                </a:cxn>
                <a:cxn ang="0">
                  <a:pos x="63" y="93"/>
                </a:cxn>
                <a:cxn ang="0">
                  <a:pos x="64" y="107"/>
                </a:cxn>
                <a:cxn ang="0">
                  <a:pos x="65" y="113"/>
                </a:cxn>
                <a:cxn ang="0">
                  <a:pos x="66" y="115"/>
                </a:cxn>
                <a:cxn ang="0">
                  <a:pos x="67" y="115"/>
                </a:cxn>
                <a:cxn ang="0">
                  <a:pos x="68" y="112"/>
                </a:cxn>
                <a:cxn ang="0">
                  <a:pos x="68" y="106"/>
                </a:cxn>
                <a:cxn ang="0">
                  <a:pos x="70" y="92"/>
                </a:cxn>
                <a:cxn ang="0">
                  <a:pos x="72" y="50"/>
                </a:cxn>
                <a:cxn ang="0">
                  <a:pos x="74" y="23"/>
                </a:cxn>
                <a:cxn ang="0">
                  <a:pos x="75" y="8"/>
                </a:cxn>
                <a:cxn ang="0">
                  <a:pos x="76" y="2"/>
                </a:cxn>
              </a:cxnLst>
              <a:rect l="0" t="0" r="r" b="b"/>
              <a:pathLst>
                <a:path w="76" h="116">
                  <a:moveTo>
                    <a:pt x="0" y="114"/>
                  </a:moveTo>
                  <a:lnTo>
                    <a:pt x="0" y="114"/>
                  </a:lnTo>
                  <a:lnTo>
                    <a:pt x="0" y="114"/>
                  </a:lnTo>
                  <a:lnTo>
                    <a:pt x="0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3"/>
                  </a:lnTo>
                  <a:lnTo>
                    <a:pt x="2" y="113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3" y="108"/>
                  </a:lnTo>
                  <a:lnTo>
                    <a:pt x="3" y="107"/>
                  </a:lnTo>
                  <a:lnTo>
                    <a:pt x="3" y="106"/>
                  </a:lnTo>
                  <a:lnTo>
                    <a:pt x="3" y="105"/>
                  </a:lnTo>
                  <a:lnTo>
                    <a:pt x="3" y="103"/>
                  </a:lnTo>
                  <a:lnTo>
                    <a:pt x="3" y="102"/>
                  </a:lnTo>
                  <a:lnTo>
                    <a:pt x="3" y="102"/>
                  </a:lnTo>
                  <a:lnTo>
                    <a:pt x="4" y="99"/>
                  </a:lnTo>
                  <a:lnTo>
                    <a:pt x="4" y="95"/>
                  </a:lnTo>
                  <a:lnTo>
                    <a:pt x="4" y="94"/>
                  </a:lnTo>
                  <a:lnTo>
                    <a:pt x="4" y="92"/>
                  </a:lnTo>
                  <a:lnTo>
                    <a:pt x="5" y="90"/>
                  </a:lnTo>
                  <a:lnTo>
                    <a:pt x="5" y="85"/>
                  </a:lnTo>
                  <a:lnTo>
                    <a:pt x="6" y="73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7" y="46"/>
                  </a:lnTo>
                  <a:lnTo>
                    <a:pt x="7" y="43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9" y="27"/>
                  </a:lnTo>
                  <a:lnTo>
                    <a:pt x="9" y="26"/>
                  </a:lnTo>
                  <a:lnTo>
                    <a:pt x="9" y="25"/>
                  </a:lnTo>
                  <a:lnTo>
                    <a:pt x="9" y="22"/>
                  </a:lnTo>
                  <a:lnTo>
                    <a:pt x="9" y="18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0" y="9"/>
                  </a:lnTo>
                  <a:lnTo>
                    <a:pt x="10" y="7"/>
                  </a:lnTo>
                  <a:lnTo>
                    <a:pt x="10" y="7"/>
                  </a:lnTo>
                  <a:lnTo>
                    <a:pt x="10" y="6"/>
                  </a:lnTo>
                  <a:lnTo>
                    <a:pt x="11" y="5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1"/>
                  </a:lnTo>
                  <a:lnTo>
                    <a:pt x="13" y="1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2"/>
                  </a:lnTo>
                  <a:lnTo>
                    <a:pt x="15" y="14"/>
                  </a:lnTo>
                  <a:lnTo>
                    <a:pt x="15" y="18"/>
                  </a:lnTo>
                  <a:lnTo>
                    <a:pt x="15" y="20"/>
                  </a:lnTo>
                  <a:lnTo>
                    <a:pt x="15" y="21"/>
                  </a:lnTo>
                  <a:lnTo>
                    <a:pt x="15" y="23"/>
                  </a:lnTo>
                  <a:lnTo>
                    <a:pt x="16" y="28"/>
                  </a:lnTo>
                  <a:lnTo>
                    <a:pt x="16" y="30"/>
                  </a:lnTo>
                  <a:lnTo>
                    <a:pt x="16" y="31"/>
                  </a:lnTo>
                  <a:lnTo>
                    <a:pt x="16" y="34"/>
                  </a:lnTo>
                  <a:lnTo>
                    <a:pt x="16" y="40"/>
                  </a:lnTo>
                  <a:lnTo>
                    <a:pt x="17" y="52"/>
                  </a:lnTo>
                  <a:lnTo>
                    <a:pt x="19" y="77"/>
                  </a:lnTo>
                  <a:lnTo>
                    <a:pt x="19" y="78"/>
                  </a:lnTo>
                  <a:lnTo>
                    <a:pt x="19" y="80"/>
                  </a:lnTo>
                  <a:lnTo>
                    <a:pt x="19" y="82"/>
                  </a:lnTo>
                  <a:lnTo>
                    <a:pt x="19" y="88"/>
                  </a:lnTo>
                  <a:lnTo>
                    <a:pt x="19" y="89"/>
                  </a:lnTo>
                  <a:lnTo>
                    <a:pt x="20" y="90"/>
                  </a:lnTo>
                  <a:lnTo>
                    <a:pt x="20" y="92"/>
                  </a:lnTo>
                  <a:lnTo>
                    <a:pt x="20" y="97"/>
                  </a:lnTo>
                  <a:lnTo>
                    <a:pt x="20" y="98"/>
                  </a:lnTo>
                  <a:lnTo>
                    <a:pt x="20" y="99"/>
                  </a:lnTo>
                  <a:lnTo>
                    <a:pt x="20" y="101"/>
                  </a:lnTo>
                  <a:lnTo>
                    <a:pt x="21" y="102"/>
                  </a:lnTo>
                  <a:lnTo>
                    <a:pt x="21" y="103"/>
                  </a:lnTo>
                  <a:lnTo>
                    <a:pt x="21" y="105"/>
                  </a:lnTo>
                  <a:lnTo>
                    <a:pt x="21" y="106"/>
                  </a:lnTo>
                  <a:lnTo>
                    <a:pt x="21" y="106"/>
                  </a:lnTo>
                  <a:lnTo>
                    <a:pt x="21" y="108"/>
                  </a:lnTo>
                  <a:lnTo>
                    <a:pt x="21" y="108"/>
                  </a:lnTo>
                  <a:lnTo>
                    <a:pt x="21" y="109"/>
                  </a:lnTo>
                  <a:lnTo>
                    <a:pt x="21" y="110"/>
                  </a:lnTo>
                  <a:lnTo>
                    <a:pt x="22" y="111"/>
                  </a:lnTo>
                  <a:lnTo>
                    <a:pt x="22" y="112"/>
                  </a:lnTo>
                  <a:lnTo>
                    <a:pt x="22" y="112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6"/>
                  </a:lnTo>
                  <a:lnTo>
                    <a:pt x="23" y="116"/>
                  </a:lnTo>
                  <a:lnTo>
                    <a:pt x="23" y="116"/>
                  </a:lnTo>
                  <a:lnTo>
                    <a:pt x="23" y="116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4" y="114"/>
                  </a:lnTo>
                  <a:lnTo>
                    <a:pt x="24" y="114"/>
                  </a:lnTo>
                  <a:lnTo>
                    <a:pt x="24" y="114"/>
                  </a:lnTo>
                  <a:lnTo>
                    <a:pt x="24" y="114"/>
                  </a:lnTo>
                  <a:lnTo>
                    <a:pt x="24" y="113"/>
                  </a:lnTo>
                  <a:lnTo>
                    <a:pt x="24" y="113"/>
                  </a:lnTo>
                  <a:lnTo>
                    <a:pt x="24" y="112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5" y="110"/>
                  </a:lnTo>
                  <a:lnTo>
                    <a:pt x="25" y="109"/>
                  </a:lnTo>
                  <a:lnTo>
                    <a:pt x="25" y="108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5"/>
                  </a:lnTo>
                  <a:lnTo>
                    <a:pt x="25" y="104"/>
                  </a:lnTo>
                  <a:lnTo>
                    <a:pt x="25" y="102"/>
                  </a:lnTo>
                  <a:lnTo>
                    <a:pt x="26" y="98"/>
                  </a:lnTo>
                  <a:lnTo>
                    <a:pt x="26" y="97"/>
                  </a:lnTo>
                  <a:lnTo>
                    <a:pt x="26" y="96"/>
                  </a:lnTo>
                  <a:lnTo>
                    <a:pt x="26" y="94"/>
                  </a:lnTo>
                  <a:lnTo>
                    <a:pt x="26" y="90"/>
                  </a:lnTo>
                  <a:lnTo>
                    <a:pt x="27" y="79"/>
                  </a:lnTo>
                  <a:lnTo>
                    <a:pt x="27" y="78"/>
                  </a:lnTo>
                  <a:lnTo>
                    <a:pt x="27" y="77"/>
                  </a:lnTo>
                  <a:lnTo>
                    <a:pt x="27" y="74"/>
                  </a:lnTo>
                  <a:lnTo>
                    <a:pt x="28" y="68"/>
                  </a:lnTo>
                  <a:lnTo>
                    <a:pt x="29" y="57"/>
                  </a:lnTo>
                  <a:lnTo>
                    <a:pt x="29" y="55"/>
                  </a:lnTo>
                  <a:lnTo>
                    <a:pt x="29" y="54"/>
                  </a:lnTo>
                  <a:lnTo>
                    <a:pt x="29" y="51"/>
                  </a:lnTo>
                  <a:lnTo>
                    <a:pt x="29" y="45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2"/>
                  </a:lnTo>
                  <a:lnTo>
                    <a:pt x="30" y="29"/>
                  </a:lnTo>
                  <a:lnTo>
                    <a:pt x="31" y="24"/>
                  </a:lnTo>
                  <a:lnTo>
                    <a:pt x="31" y="22"/>
                  </a:lnTo>
                  <a:lnTo>
                    <a:pt x="31" y="21"/>
                  </a:lnTo>
                  <a:lnTo>
                    <a:pt x="31" y="19"/>
                  </a:lnTo>
                  <a:lnTo>
                    <a:pt x="31" y="14"/>
                  </a:lnTo>
                  <a:lnTo>
                    <a:pt x="31" y="13"/>
                  </a:lnTo>
                  <a:lnTo>
                    <a:pt x="31" y="12"/>
                  </a:lnTo>
                  <a:lnTo>
                    <a:pt x="32" y="10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2" y="7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2" y="5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3" y="2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5" y="1"/>
                  </a:lnTo>
                  <a:lnTo>
                    <a:pt x="35" y="1"/>
                  </a:lnTo>
                  <a:lnTo>
                    <a:pt x="35" y="1"/>
                  </a:lnTo>
                  <a:lnTo>
                    <a:pt x="35" y="2"/>
                  </a:lnTo>
                  <a:lnTo>
                    <a:pt x="35" y="2"/>
                  </a:lnTo>
                  <a:lnTo>
                    <a:pt x="35" y="3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5" y="6"/>
                  </a:lnTo>
                  <a:lnTo>
                    <a:pt x="36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7" y="16"/>
                  </a:lnTo>
                  <a:lnTo>
                    <a:pt x="37" y="17"/>
                  </a:lnTo>
                  <a:lnTo>
                    <a:pt x="37" y="18"/>
                  </a:lnTo>
                  <a:lnTo>
                    <a:pt x="37" y="21"/>
                  </a:lnTo>
                  <a:lnTo>
                    <a:pt x="37" y="25"/>
                  </a:lnTo>
                  <a:lnTo>
                    <a:pt x="37" y="26"/>
                  </a:lnTo>
                  <a:lnTo>
                    <a:pt x="37" y="28"/>
                  </a:lnTo>
                  <a:lnTo>
                    <a:pt x="38" y="30"/>
                  </a:lnTo>
                  <a:lnTo>
                    <a:pt x="38" y="36"/>
                  </a:lnTo>
                  <a:lnTo>
                    <a:pt x="39" y="47"/>
                  </a:lnTo>
                  <a:lnTo>
                    <a:pt x="39" y="48"/>
                  </a:lnTo>
                  <a:lnTo>
                    <a:pt x="39" y="50"/>
                  </a:lnTo>
                  <a:lnTo>
                    <a:pt x="39" y="53"/>
                  </a:lnTo>
                  <a:lnTo>
                    <a:pt x="40" y="58"/>
                  </a:lnTo>
                  <a:lnTo>
                    <a:pt x="40" y="70"/>
                  </a:lnTo>
                  <a:lnTo>
                    <a:pt x="40" y="72"/>
                  </a:lnTo>
                  <a:lnTo>
                    <a:pt x="40" y="73"/>
                  </a:lnTo>
                  <a:lnTo>
                    <a:pt x="40" y="76"/>
                  </a:lnTo>
                  <a:lnTo>
                    <a:pt x="41" y="81"/>
                  </a:lnTo>
                  <a:lnTo>
                    <a:pt x="42" y="92"/>
                  </a:lnTo>
                  <a:lnTo>
                    <a:pt x="42" y="93"/>
                  </a:lnTo>
                  <a:lnTo>
                    <a:pt x="42" y="94"/>
                  </a:lnTo>
                  <a:lnTo>
                    <a:pt x="42" y="96"/>
                  </a:lnTo>
                  <a:lnTo>
                    <a:pt x="42" y="98"/>
                  </a:lnTo>
                  <a:lnTo>
                    <a:pt x="42" y="99"/>
                  </a:lnTo>
                  <a:lnTo>
                    <a:pt x="42" y="101"/>
                  </a:lnTo>
                  <a:lnTo>
                    <a:pt x="42" y="102"/>
                  </a:lnTo>
                  <a:lnTo>
                    <a:pt x="42" y="103"/>
                  </a:lnTo>
                  <a:lnTo>
                    <a:pt x="43" y="105"/>
                  </a:lnTo>
                  <a:lnTo>
                    <a:pt x="43" y="106"/>
                  </a:lnTo>
                  <a:lnTo>
                    <a:pt x="43" y="107"/>
                  </a:lnTo>
                  <a:lnTo>
                    <a:pt x="43" y="108"/>
                  </a:lnTo>
                  <a:lnTo>
                    <a:pt x="43" y="109"/>
                  </a:lnTo>
                  <a:lnTo>
                    <a:pt x="43" y="110"/>
                  </a:lnTo>
                  <a:lnTo>
                    <a:pt x="43" y="110"/>
                  </a:lnTo>
                  <a:lnTo>
                    <a:pt x="44" y="111"/>
                  </a:lnTo>
                  <a:lnTo>
                    <a:pt x="44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5" y="115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6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5" y="115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3"/>
                  </a:lnTo>
                  <a:lnTo>
                    <a:pt x="46" y="113"/>
                  </a:lnTo>
                  <a:lnTo>
                    <a:pt x="46" y="112"/>
                  </a:lnTo>
                  <a:lnTo>
                    <a:pt x="46" y="111"/>
                  </a:lnTo>
                  <a:lnTo>
                    <a:pt x="46" y="110"/>
                  </a:lnTo>
                  <a:lnTo>
                    <a:pt x="46" y="109"/>
                  </a:lnTo>
                  <a:lnTo>
                    <a:pt x="47" y="108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7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8" y="97"/>
                  </a:lnTo>
                  <a:lnTo>
                    <a:pt x="48" y="96"/>
                  </a:lnTo>
                  <a:lnTo>
                    <a:pt x="48" y="95"/>
                  </a:lnTo>
                  <a:lnTo>
                    <a:pt x="48" y="92"/>
                  </a:lnTo>
                  <a:lnTo>
                    <a:pt x="48" y="87"/>
                  </a:lnTo>
                  <a:lnTo>
                    <a:pt x="49" y="76"/>
                  </a:lnTo>
                  <a:lnTo>
                    <a:pt x="51" y="51"/>
                  </a:lnTo>
                  <a:lnTo>
                    <a:pt x="51" y="50"/>
                  </a:lnTo>
                  <a:lnTo>
                    <a:pt x="51" y="48"/>
                  </a:lnTo>
                  <a:lnTo>
                    <a:pt x="51" y="45"/>
                  </a:lnTo>
                  <a:lnTo>
                    <a:pt x="51" y="39"/>
                  </a:lnTo>
                  <a:lnTo>
                    <a:pt x="51" y="38"/>
                  </a:lnTo>
                  <a:lnTo>
                    <a:pt x="52" y="36"/>
                  </a:lnTo>
                  <a:lnTo>
                    <a:pt x="52" y="33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2" y="22"/>
                  </a:lnTo>
                  <a:lnTo>
                    <a:pt x="53" y="18"/>
                  </a:lnTo>
                  <a:lnTo>
                    <a:pt x="53" y="16"/>
                  </a:lnTo>
                  <a:lnTo>
                    <a:pt x="53" y="15"/>
                  </a:lnTo>
                  <a:lnTo>
                    <a:pt x="53" y="13"/>
                  </a:lnTo>
                  <a:lnTo>
                    <a:pt x="54" y="10"/>
                  </a:lnTo>
                  <a:lnTo>
                    <a:pt x="54" y="9"/>
                  </a:lnTo>
                  <a:lnTo>
                    <a:pt x="54" y="8"/>
                  </a:lnTo>
                  <a:lnTo>
                    <a:pt x="54" y="6"/>
                  </a:lnTo>
                  <a:lnTo>
                    <a:pt x="54" y="6"/>
                  </a:lnTo>
                  <a:lnTo>
                    <a:pt x="54" y="5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54" y="3"/>
                  </a:lnTo>
                  <a:lnTo>
                    <a:pt x="54" y="2"/>
                  </a:lnTo>
                  <a:lnTo>
                    <a:pt x="55" y="2"/>
                  </a:lnTo>
                  <a:lnTo>
                    <a:pt x="55" y="2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6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8" y="8"/>
                  </a:lnTo>
                  <a:lnTo>
                    <a:pt x="58" y="9"/>
                  </a:lnTo>
                  <a:lnTo>
                    <a:pt x="58" y="10"/>
                  </a:lnTo>
                  <a:lnTo>
                    <a:pt x="58" y="11"/>
                  </a:lnTo>
                  <a:lnTo>
                    <a:pt x="58" y="12"/>
                  </a:lnTo>
                  <a:lnTo>
                    <a:pt x="58" y="14"/>
                  </a:lnTo>
                  <a:lnTo>
                    <a:pt x="58" y="18"/>
                  </a:lnTo>
                  <a:lnTo>
                    <a:pt x="58" y="19"/>
                  </a:lnTo>
                  <a:lnTo>
                    <a:pt x="59" y="20"/>
                  </a:lnTo>
                  <a:lnTo>
                    <a:pt x="59" y="23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9"/>
                  </a:lnTo>
                  <a:lnTo>
                    <a:pt x="61" y="52"/>
                  </a:lnTo>
                  <a:lnTo>
                    <a:pt x="61" y="53"/>
                  </a:lnTo>
                  <a:lnTo>
                    <a:pt x="61" y="55"/>
                  </a:lnTo>
                  <a:lnTo>
                    <a:pt x="61" y="58"/>
                  </a:lnTo>
                  <a:lnTo>
                    <a:pt x="61" y="64"/>
                  </a:lnTo>
                  <a:lnTo>
                    <a:pt x="62" y="77"/>
                  </a:lnTo>
                  <a:lnTo>
                    <a:pt x="62" y="78"/>
                  </a:lnTo>
                  <a:lnTo>
                    <a:pt x="62" y="80"/>
                  </a:lnTo>
                  <a:lnTo>
                    <a:pt x="62" y="83"/>
                  </a:lnTo>
                  <a:lnTo>
                    <a:pt x="63" y="88"/>
                  </a:lnTo>
                  <a:lnTo>
                    <a:pt x="63" y="90"/>
                  </a:lnTo>
                  <a:lnTo>
                    <a:pt x="63" y="91"/>
                  </a:lnTo>
                  <a:lnTo>
                    <a:pt x="63" y="93"/>
                  </a:lnTo>
                  <a:lnTo>
                    <a:pt x="64" y="98"/>
                  </a:lnTo>
                  <a:lnTo>
                    <a:pt x="64" y="99"/>
                  </a:lnTo>
                  <a:lnTo>
                    <a:pt x="64" y="100"/>
                  </a:lnTo>
                  <a:lnTo>
                    <a:pt x="64" y="102"/>
                  </a:lnTo>
                  <a:lnTo>
                    <a:pt x="64" y="104"/>
                  </a:lnTo>
                  <a:lnTo>
                    <a:pt x="64" y="104"/>
                  </a:lnTo>
                  <a:lnTo>
                    <a:pt x="64" y="106"/>
                  </a:lnTo>
                  <a:lnTo>
                    <a:pt x="64" y="107"/>
                  </a:lnTo>
                  <a:lnTo>
                    <a:pt x="65" y="108"/>
                  </a:lnTo>
                  <a:lnTo>
                    <a:pt x="65" y="109"/>
                  </a:lnTo>
                  <a:lnTo>
                    <a:pt x="65" y="110"/>
                  </a:lnTo>
                  <a:lnTo>
                    <a:pt x="65" y="111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3"/>
                  </a:lnTo>
                  <a:lnTo>
                    <a:pt x="65" y="113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7" y="116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3"/>
                  </a:lnTo>
                  <a:lnTo>
                    <a:pt x="67" y="113"/>
                  </a:lnTo>
                  <a:lnTo>
                    <a:pt x="68" y="112"/>
                  </a:lnTo>
                  <a:lnTo>
                    <a:pt x="68" y="112"/>
                  </a:lnTo>
                  <a:lnTo>
                    <a:pt x="68" y="111"/>
                  </a:lnTo>
                  <a:lnTo>
                    <a:pt x="68" y="110"/>
                  </a:lnTo>
                  <a:lnTo>
                    <a:pt x="68" y="109"/>
                  </a:lnTo>
                  <a:lnTo>
                    <a:pt x="68" y="108"/>
                  </a:lnTo>
                  <a:lnTo>
                    <a:pt x="68" y="108"/>
                  </a:lnTo>
                  <a:lnTo>
                    <a:pt x="68" y="106"/>
                  </a:lnTo>
                  <a:lnTo>
                    <a:pt x="68" y="106"/>
                  </a:lnTo>
                  <a:lnTo>
                    <a:pt x="68" y="105"/>
                  </a:lnTo>
                  <a:lnTo>
                    <a:pt x="69" y="103"/>
                  </a:lnTo>
                  <a:lnTo>
                    <a:pt x="69" y="102"/>
                  </a:lnTo>
                  <a:lnTo>
                    <a:pt x="69" y="101"/>
                  </a:lnTo>
                  <a:lnTo>
                    <a:pt x="69" y="99"/>
                  </a:lnTo>
                  <a:lnTo>
                    <a:pt x="69" y="94"/>
                  </a:lnTo>
                  <a:lnTo>
                    <a:pt x="70" y="93"/>
                  </a:lnTo>
                  <a:lnTo>
                    <a:pt x="70" y="92"/>
                  </a:lnTo>
                  <a:lnTo>
                    <a:pt x="70" y="90"/>
                  </a:lnTo>
                  <a:lnTo>
                    <a:pt x="70" y="84"/>
                  </a:lnTo>
                  <a:lnTo>
                    <a:pt x="71" y="73"/>
                  </a:lnTo>
                  <a:lnTo>
                    <a:pt x="71" y="72"/>
                  </a:lnTo>
                  <a:lnTo>
                    <a:pt x="71" y="70"/>
                  </a:lnTo>
                  <a:lnTo>
                    <a:pt x="71" y="68"/>
                  </a:lnTo>
                  <a:lnTo>
                    <a:pt x="72" y="62"/>
                  </a:lnTo>
                  <a:lnTo>
                    <a:pt x="72" y="50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2" y="44"/>
                  </a:lnTo>
                  <a:lnTo>
                    <a:pt x="73" y="39"/>
                  </a:lnTo>
                  <a:lnTo>
                    <a:pt x="74" y="28"/>
                  </a:lnTo>
                  <a:lnTo>
                    <a:pt x="74" y="27"/>
                  </a:lnTo>
                  <a:lnTo>
                    <a:pt x="74" y="26"/>
                  </a:lnTo>
                  <a:lnTo>
                    <a:pt x="74" y="23"/>
                  </a:lnTo>
                  <a:lnTo>
                    <a:pt x="74" y="19"/>
                  </a:lnTo>
                  <a:lnTo>
                    <a:pt x="74" y="18"/>
                  </a:lnTo>
                  <a:lnTo>
                    <a:pt x="74" y="16"/>
                  </a:lnTo>
                  <a:lnTo>
                    <a:pt x="75" y="14"/>
                  </a:lnTo>
                  <a:lnTo>
                    <a:pt x="75" y="11"/>
                  </a:lnTo>
                  <a:lnTo>
                    <a:pt x="75" y="10"/>
                  </a:lnTo>
                  <a:lnTo>
                    <a:pt x="75" y="9"/>
                  </a:lnTo>
                  <a:lnTo>
                    <a:pt x="75" y="8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6" y="5"/>
                  </a:lnTo>
                  <a:lnTo>
                    <a:pt x="76" y="4"/>
                  </a:lnTo>
                  <a:lnTo>
                    <a:pt x="76" y="4"/>
                  </a:lnTo>
                  <a:lnTo>
                    <a:pt x="76" y="3"/>
                  </a:lnTo>
                  <a:lnTo>
                    <a:pt x="76" y="3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6" y="1"/>
                  </a:lnTo>
                  <a:lnTo>
                    <a:pt x="76" y="1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1" name="Freeform 87"/>
            <p:cNvSpPr>
              <a:spLocks/>
            </p:cNvSpPr>
            <p:nvPr/>
          </p:nvSpPr>
          <p:spPr bwMode="auto">
            <a:xfrm>
              <a:off x="4870" y="2186"/>
              <a:ext cx="75" cy="116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2" y="1"/>
                </a:cxn>
                <a:cxn ang="0">
                  <a:pos x="3" y="6"/>
                </a:cxn>
                <a:cxn ang="0">
                  <a:pos x="4" y="16"/>
                </a:cxn>
                <a:cxn ang="0">
                  <a:pos x="5" y="37"/>
                </a:cxn>
                <a:cxn ang="0">
                  <a:pos x="8" y="80"/>
                </a:cxn>
                <a:cxn ang="0">
                  <a:pos x="9" y="100"/>
                </a:cxn>
                <a:cxn ang="0">
                  <a:pos x="10" y="109"/>
                </a:cxn>
                <a:cxn ang="0">
                  <a:pos x="11" y="114"/>
                </a:cxn>
                <a:cxn ang="0">
                  <a:pos x="12" y="116"/>
                </a:cxn>
                <a:cxn ang="0">
                  <a:pos x="12" y="115"/>
                </a:cxn>
                <a:cxn ang="0">
                  <a:pos x="13" y="111"/>
                </a:cxn>
                <a:cxn ang="0">
                  <a:pos x="14" y="102"/>
                </a:cxn>
                <a:cxn ang="0">
                  <a:pos x="16" y="81"/>
                </a:cxn>
                <a:cxn ang="0">
                  <a:pos x="19" y="29"/>
                </a:cxn>
                <a:cxn ang="0">
                  <a:pos x="20" y="13"/>
                </a:cxn>
                <a:cxn ang="0">
                  <a:pos x="21" y="5"/>
                </a:cxn>
                <a:cxn ang="0">
                  <a:pos x="22" y="1"/>
                </a:cxn>
                <a:cxn ang="0">
                  <a:pos x="22" y="0"/>
                </a:cxn>
                <a:cxn ang="0">
                  <a:pos x="23" y="1"/>
                </a:cxn>
                <a:cxn ang="0">
                  <a:pos x="24" y="6"/>
                </a:cxn>
                <a:cxn ang="0">
                  <a:pos x="25" y="17"/>
                </a:cxn>
                <a:cxn ang="0">
                  <a:pos x="27" y="47"/>
                </a:cxn>
                <a:cxn ang="0">
                  <a:pos x="29" y="85"/>
                </a:cxn>
                <a:cxn ang="0">
                  <a:pos x="31" y="104"/>
                </a:cxn>
                <a:cxn ang="0">
                  <a:pos x="32" y="112"/>
                </a:cxn>
                <a:cxn ang="0">
                  <a:pos x="33" y="115"/>
                </a:cxn>
                <a:cxn ang="0">
                  <a:pos x="33" y="115"/>
                </a:cxn>
                <a:cxn ang="0">
                  <a:pos x="34" y="112"/>
                </a:cxn>
                <a:cxn ang="0">
                  <a:pos x="35" y="105"/>
                </a:cxn>
                <a:cxn ang="0">
                  <a:pos x="36" y="90"/>
                </a:cxn>
                <a:cxn ang="0">
                  <a:pos x="38" y="59"/>
                </a:cxn>
                <a:cxn ang="0">
                  <a:pos x="40" y="26"/>
                </a:cxn>
                <a:cxn ang="0">
                  <a:pos x="41" y="11"/>
                </a:cxn>
                <a:cxn ang="0">
                  <a:pos x="42" y="3"/>
                </a:cxn>
                <a:cxn ang="0">
                  <a:pos x="43" y="0"/>
                </a:cxn>
                <a:cxn ang="0">
                  <a:pos x="44" y="0"/>
                </a:cxn>
                <a:cxn ang="0">
                  <a:pos x="45" y="3"/>
                </a:cxn>
                <a:cxn ang="0">
                  <a:pos x="46" y="12"/>
                </a:cxn>
                <a:cxn ang="0">
                  <a:pos x="47" y="32"/>
                </a:cxn>
                <a:cxn ang="0">
                  <a:pos x="50" y="78"/>
                </a:cxn>
                <a:cxn ang="0">
                  <a:pos x="51" y="100"/>
                </a:cxn>
                <a:cxn ang="0">
                  <a:pos x="52" y="109"/>
                </a:cxn>
                <a:cxn ang="0">
                  <a:pos x="53" y="114"/>
                </a:cxn>
                <a:cxn ang="0">
                  <a:pos x="54" y="116"/>
                </a:cxn>
                <a:cxn ang="0">
                  <a:pos x="55" y="115"/>
                </a:cxn>
                <a:cxn ang="0">
                  <a:pos x="55" y="111"/>
                </a:cxn>
                <a:cxn ang="0">
                  <a:pos x="56" y="101"/>
                </a:cxn>
                <a:cxn ang="0">
                  <a:pos x="58" y="71"/>
                </a:cxn>
                <a:cxn ang="0">
                  <a:pos x="60" y="39"/>
                </a:cxn>
                <a:cxn ang="0">
                  <a:pos x="62" y="17"/>
                </a:cxn>
                <a:cxn ang="0">
                  <a:pos x="63" y="7"/>
                </a:cxn>
                <a:cxn ang="0">
                  <a:pos x="64" y="1"/>
                </a:cxn>
                <a:cxn ang="0">
                  <a:pos x="64" y="0"/>
                </a:cxn>
                <a:cxn ang="0">
                  <a:pos x="65" y="1"/>
                </a:cxn>
                <a:cxn ang="0">
                  <a:pos x="66" y="5"/>
                </a:cxn>
                <a:cxn ang="0">
                  <a:pos x="67" y="13"/>
                </a:cxn>
                <a:cxn ang="0">
                  <a:pos x="70" y="66"/>
                </a:cxn>
                <a:cxn ang="0">
                  <a:pos x="71" y="88"/>
                </a:cxn>
                <a:cxn ang="0">
                  <a:pos x="73" y="106"/>
                </a:cxn>
                <a:cxn ang="0">
                  <a:pos x="74" y="112"/>
                </a:cxn>
                <a:cxn ang="0">
                  <a:pos x="74" y="115"/>
                </a:cxn>
              </a:cxnLst>
              <a:rect l="0" t="0" r="r" b="b"/>
              <a:pathLst>
                <a:path w="75" h="116">
                  <a:moveTo>
                    <a:pt x="0" y="1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4"/>
                  </a:lnTo>
                  <a:lnTo>
                    <a:pt x="2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9"/>
                  </a:lnTo>
                  <a:lnTo>
                    <a:pt x="3" y="10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4"/>
                  </a:lnTo>
                  <a:lnTo>
                    <a:pt x="4" y="16"/>
                  </a:lnTo>
                  <a:lnTo>
                    <a:pt x="4" y="20"/>
                  </a:lnTo>
                  <a:lnTo>
                    <a:pt x="4" y="22"/>
                  </a:lnTo>
                  <a:lnTo>
                    <a:pt x="4" y="23"/>
                  </a:lnTo>
                  <a:lnTo>
                    <a:pt x="4" y="26"/>
                  </a:lnTo>
                  <a:lnTo>
                    <a:pt x="5" y="31"/>
                  </a:lnTo>
                  <a:lnTo>
                    <a:pt x="5" y="32"/>
                  </a:lnTo>
                  <a:lnTo>
                    <a:pt x="5" y="34"/>
                  </a:lnTo>
                  <a:lnTo>
                    <a:pt x="5" y="37"/>
                  </a:lnTo>
                  <a:lnTo>
                    <a:pt x="6" y="43"/>
                  </a:lnTo>
                  <a:lnTo>
                    <a:pt x="6" y="56"/>
                  </a:lnTo>
                  <a:lnTo>
                    <a:pt x="6" y="57"/>
                  </a:lnTo>
                  <a:lnTo>
                    <a:pt x="6" y="58"/>
                  </a:lnTo>
                  <a:lnTo>
                    <a:pt x="7" y="61"/>
                  </a:lnTo>
                  <a:lnTo>
                    <a:pt x="7" y="67"/>
                  </a:lnTo>
                  <a:lnTo>
                    <a:pt x="8" y="79"/>
                  </a:lnTo>
                  <a:lnTo>
                    <a:pt x="8" y="80"/>
                  </a:lnTo>
                  <a:lnTo>
                    <a:pt x="8" y="82"/>
                  </a:lnTo>
                  <a:lnTo>
                    <a:pt x="8" y="84"/>
                  </a:lnTo>
                  <a:lnTo>
                    <a:pt x="8" y="89"/>
                  </a:lnTo>
                  <a:lnTo>
                    <a:pt x="8" y="91"/>
                  </a:lnTo>
                  <a:lnTo>
                    <a:pt x="8" y="92"/>
                  </a:lnTo>
                  <a:lnTo>
                    <a:pt x="9" y="94"/>
                  </a:lnTo>
                  <a:lnTo>
                    <a:pt x="9" y="99"/>
                  </a:lnTo>
                  <a:lnTo>
                    <a:pt x="9" y="100"/>
                  </a:lnTo>
                  <a:lnTo>
                    <a:pt x="9" y="101"/>
                  </a:lnTo>
                  <a:lnTo>
                    <a:pt x="9" y="103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6"/>
                  </a:lnTo>
                  <a:lnTo>
                    <a:pt x="10" y="107"/>
                  </a:lnTo>
                  <a:lnTo>
                    <a:pt x="10" y="108"/>
                  </a:lnTo>
                  <a:lnTo>
                    <a:pt x="10" y="109"/>
                  </a:lnTo>
                  <a:lnTo>
                    <a:pt x="10" y="110"/>
                  </a:lnTo>
                  <a:lnTo>
                    <a:pt x="10" y="110"/>
                  </a:lnTo>
                  <a:lnTo>
                    <a:pt x="10" y="112"/>
                  </a:lnTo>
                  <a:lnTo>
                    <a:pt x="10" y="112"/>
                  </a:lnTo>
                  <a:lnTo>
                    <a:pt x="11" y="113"/>
                  </a:lnTo>
                  <a:lnTo>
                    <a:pt x="11" y="113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2" y="115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6"/>
                  </a:lnTo>
                  <a:lnTo>
                    <a:pt x="12" y="115"/>
                  </a:lnTo>
                  <a:lnTo>
                    <a:pt x="12" y="115"/>
                  </a:lnTo>
                  <a:lnTo>
                    <a:pt x="12" y="115"/>
                  </a:lnTo>
                  <a:lnTo>
                    <a:pt x="12" y="115"/>
                  </a:lnTo>
                  <a:lnTo>
                    <a:pt x="12" y="115"/>
                  </a:lnTo>
                  <a:lnTo>
                    <a:pt x="12" y="114"/>
                  </a:lnTo>
                  <a:lnTo>
                    <a:pt x="12" y="114"/>
                  </a:lnTo>
                  <a:lnTo>
                    <a:pt x="13" y="114"/>
                  </a:lnTo>
                  <a:lnTo>
                    <a:pt x="13" y="113"/>
                  </a:lnTo>
                  <a:lnTo>
                    <a:pt x="13" y="113"/>
                  </a:lnTo>
                  <a:lnTo>
                    <a:pt x="13" y="112"/>
                  </a:lnTo>
                  <a:lnTo>
                    <a:pt x="13" y="112"/>
                  </a:lnTo>
                  <a:lnTo>
                    <a:pt x="13" y="111"/>
                  </a:lnTo>
                  <a:lnTo>
                    <a:pt x="13" y="110"/>
                  </a:lnTo>
                  <a:lnTo>
                    <a:pt x="13" y="109"/>
                  </a:lnTo>
                  <a:lnTo>
                    <a:pt x="14" y="108"/>
                  </a:lnTo>
                  <a:lnTo>
                    <a:pt x="14" y="107"/>
                  </a:lnTo>
                  <a:lnTo>
                    <a:pt x="14" y="106"/>
                  </a:lnTo>
                  <a:lnTo>
                    <a:pt x="14" y="104"/>
                  </a:lnTo>
                  <a:lnTo>
                    <a:pt x="14" y="104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4" y="99"/>
                  </a:lnTo>
                  <a:lnTo>
                    <a:pt x="14" y="97"/>
                  </a:lnTo>
                  <a:lnTo>
                    <a:pt x="15" y="92"/>
                  </a:lnTo>
                  <a:lnTo>
                    <a:pt x="15" y="91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6" y="81"/>
                  </a:lnTo>
                  <a:lnTo>
                    <a:pt x="16" y="68"/>
                  </a:lnTo>
                  <a:lnTo>
                    <a:pt x="18" y="43"/>
                  </a:lnTo>
                  <a:lnTo>
                    <a:pt x="18" y="41"/>
                  </a:lnTo>
                  <a:lnTo>
                    <a:pt x="18" y="40"/>
                  </a:lnTo>
                  <a:lnTo>
                    <a:pt x="18" y="37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6"/>
                  </a:lnTo>
                  <a:lnTo>
                    <a:pt x="19" y="21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0" y="16"/>
                  </a:lnTo>
                  <a:lnTo>
                    <a:pt x="20" y="15"/>
                  </a:lnTo>
                  <a:lnTo>
                    <a:pt x="20" y="13"/>
                  </a:lnTo>
                  <a:lnTo>
                    <a:pt x="20" y="12"/>
                  </a:lnTo>
                  <a:lnTo>
                    <a:pt x="20" y="11"/>
                  </a:lnTo>
                  <a:lnTo>
                    <a:pt x="20" y="9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1" y="6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4"/>
                  </a:lnTo>
                  <a:lnTo>
                    <a:pt x="21" y="4"/>
                  </a:lnTo>
                  <a:lnTo>
                    <a:pt x="21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7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25" y="12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5" y="18"/>
                  </a:lnTo>
                  <a:lnTo>
                    <a:pt x="25" y="21"/>
                  </a:lnTo>
                  <a:lnTo>
                    <a:pt x="26" y="25"/>
                  </a:lnTo>
                  <a:lnTo>
                    <a:pt x="26" y="36"/>
                  </a:lnTo>
                  <a:lnTo>
                    <a:pt x="27" y="37"/>
                  </a:lnTo>
                  <a:lnTo>
                    <a:pt x="27" y="39"/>
                  </a:lnTo>
                  <a:lnTo>
                    <a:pt x="27" y="42"/>
                  </a:lnTo>
                  <a:lnTo>
                    <a:pt x="27" y="47"/>
                  </a:lnTo>
                  <a:lnTo>
                    <a:pt x="28" y="59"/>
                  </a:lnTo>
                  <a:lnTo>
                    <a:pt x="28" y="61"/>
                  </a:lnTo>
                  <a:lnTo>
                    <a:pt x="28" y="62"/>
                  </a:lnTo>
                  <a:lnTo>
                    <a:pt x="28" y="65"/>
                  </a:lnTo>
                  <a:lnTo>
                    <a:pt x="29" y="71"/>
                  </a:lnTo>
                  <a:lnTo>
                    <a:pt x="29" y="82"/>
                  </a:lnTo>
                  <a:lnTo>
                    <a:pt x="29" y="84"/>
                  </a:lnTo>
                  <a:lnTo>
                    <a:pt x="29" y="85"/>
                  </a:lnTo>
                  <a:lnTo>
                    <a:pt x="30" y="88"/>
                  </a:lnTo>
                  <a:lnTo>
                    <a:pt x="30" y="93"/>
                  </a:lnTo>
                  <a:lnTo>
                    <a:pt x="30" y="94"/>
                  </a:lnTo>
                  <a:lnTo>
                    <a:pt x="30" y="96"/>
                  </a:lnTo>
                  <a:lnTo>
                    <a:pt x="30" y="98"/>
                  </a:lnTo>
                  <a:lnTo>
                    <a:pt x="31" y="102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1" y="106"/>
                  </a:lnTo>
                  <a:lnTo>
                    <a:pt x="31" y="107"/>
                  </a:lnTo>
                  <a:lnTo>
                    <a:pt x="31" y="108"/>
                  </a:lnTo>
                  <a:lnTo>
                    <a:pt x="31" y="110"/>
                  </a:lnTo>
                  <a:lnTo>
                    <a:pt x="31" y="110"/>
                  </a:lnTo>
                  <a:lnTo>
                    <a:pt x="32" y="111"/>
                  </a:lnTo>
                  <a:lnTo>
                    <a:pt x="32" y="112"/>
                  </a:lnTo>
                  <a:lnTo>
                    <a:pt x="32" y="112"/>
                  </a:lnTo>
                  <a:lnTo>
                    <a:pt x="32" y="113"/>
                  </a:lnTo>
                  <a:lnTo>
                    <a:pt x="32" y="113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2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6"/>
                  </a:lnTo>
                  <a:lnTo>
                    <a:pt x="33" y="116"/>
                  </a:lnTo>
                  <a:lnTo>
                    <a:pt x="33" y="116"/>
                  </a:lnTo>
                  <a:lnTo>
                    <a:pt x="33" y="116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3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3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4" y="111"/>
                  </a:lnTo>
                  <a:lnTo>
                    <a:pt x="35" y="110"/>
                  </a:lnTo>
                  <a:lnTo>
                    <a:pt x="35" y="110"/>
                  </a:lnTo>
                  <a:lnTo>
                    <a:pt x="35" y="109"/>
                  </a:lnTo>
                  <a:lnTo>
                    <a:pt x="35" y="107"/>
                  </a:lnTo>
                  <a:lnTo>
                    <a:pt x="35" y="106"/>
                  </a:lnTo>
                  <a:lnTo>
                    <a:pt x="35" y="105"/>
                  </a:lnTo>
                  <a:lnTo>
                    <a:pt x="35" y="103"/>
                  </a:lnTo>
                  <a:lnTo>
                    <a:pt x="35" y="102"/>
                  </a:lnTo>
                  <a:lnTo>
                    <a:pt x="35" y="102"/>
                  </a:lnTo>
                  <a:lnTo>
                    <a:pt x="36" y="100"/>
                  </a:lnTo>
                  <a:lnTo>
                    <a:pt x="36" y="95"/>
                  </a:lnTo>
                  <a:lnTo>
                    <a:pt x="36" y="94"/>
                  </a:lnTo>
                  <a:lnTo>
                    <a:pt x="36" y="93"/>
                  </a:lnTo>
                  <a:lnTo>
                    <a:pt x="36" y="90"/>
                  </a:lnTo>
                  <a:lnTo>
                    <a:pt x="37" y="85"/>
                  </a:lnTo>
                  <a:lnTo>
                    <a:pt x="37" y="84"/>
                  </a:lnTo>
                  <a:lnTo>
                    <a:pt x="37" y="82"/>
                  </a:lnTo>
                  <a:lnTo>
                    <a:pt x="37" y="80"/>
                  </a:lnTo>
                  <a:lnTo>
                    <a:pt x="37" y="74"/>
                  </a:lnTo>
                  <a:lnTo>
                    <a:pt x="38" y="62"/>
                  </a:lnTo>
                  <a:lnTo>
                    <a:pt x="38" y="60"/>
                  </a:lnTo>
                  <a:lnTo>
                    <a:pt x="38" y="59"/>
                  </a:lnTo>
                  <a:lnTo>
                    <a:pt x="38" y="56"/>
                  </a:lnTo>
                  <a:lnTo>
                    <a:pt x="39" y="50"/>
                  </a:lnTo>
                  <a:lnTo>
                    <a:pt x="39" y="38"/>
                  </a:lnTo>
                  <a:lnTo>
                    <a:pt x="39" y="37"/>
                  </a:lnTo>
                  <a:lnTo>
                    <a:pt x="40" y="35"/>
                  </a:lnTo>
                  <a:lnTo>
                    <a:pt x="40" y="32"/>
                  </a:lnTo>
                  <a:lnTo>
                    <a:pt x="40" y="27"/>
                  </a:lnTo>
                  <a:lnTo>
                    <a:pt x="40" y="26"/>
                  </a:lnTo>
                  <a:lnTo>
                    <a:pt x="40" y="25"/>
                  </a:lnTo>
                  <a:lnTo>
                    <a:pt x="41" y="22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2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3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1"/>
                  </a:lnTo>
                  <a:lnTo>
                    <a:pt x="44" y="1"/>
                  </a:lnTo>
                  <a:lnTo>
                    <a:pt x="44" y="1"/>
                  </a:lnTo>
                  <a:lnTo>
                    <a:pt x="44" y="2"/>
                  </a:lnTo>
                  <a:lnTo>
                    <a:pt x="45" y="2"/>
                  </a:lnTo>
                  <a:lnTo>
                    <a:pt x="45" y="3"/>
                  </a:lnTo>
                  <a:lnTo>
                    <a:pt x="45" y="3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5" y="8"/>
                  </a:lnTo>
                  <a:lnTo>
                    <a:pt x="45" y="9"/>
                  </a:lnTo>
                  <a:lnTo>
                    <a:pt x="46" y="10"/>
                  </a:lnTo>
                  <a:lnTo>
                    <a:pt x="46" y="12"/>
                  </a:lnTo>
                  <a:lnTo>
                    <a:pt x="46" y="16"/>
                  </a:lnTo>
                  <a:lnTo>
                    <a:pt x="46" y="18"/>
                  </a:lnTo>
                  <a:lnTo>
                    <a:pt x="46" y="19"/>
                  </a:lnTo>
                  <a:lnTo>
                    <a:pt x="47" y="21"/>
                  </a:lnTo>
                  <a:lnTo>
                    <a:pt x="47" y="27"/>
                  </a:lnTo>
                  <a:lnTo>
                    <a:pt x="47" y="28"/>
                  </a:lnTo>
                  <a:lnTo>
                    <a:pt x="47" y="30"/>
                  </a:lnTo>
                  <a:lnTo>
                    <a:pt x="47" y="32"/>
                  </a:lnTo>
                  <a:lnTo>
                    <a:pt x="48" y="38"/>
                  </a:lnTo>
                  <a:lnTo>
                    <a:pt x="48" y="51"/>
                  </a:lnTo>
                  <a:lnTo>
                    <a:pt x="49" y="53"/>
                  </a:lnTo>
                  <a:lnTo>
                    <a:pt x="49" y="54"/>
                  </a:lnTo>
                  <a:lnTo>
                    <a:pt x="49" y="58"/>
                  </a:lnTo>
                  <a:lnTo>
                    <a:pt x="49" y="64"/>
                  </a:lnTo>
                  <a:lnTo>
                    <a:pt x="50" y="77"/>
                  </a:lnTo>
                  <a:lnTo>
                    <a:pt x="50" y="78"/>
                  </a:lnTo>
                  <a:lnTo>
                    <a:pt x="50" y="80"/>
                  </a:lnTo>
                  <a:lnTo>
                    <a:pt x="50" y="83"/>
                  </a:lnTo>
                  <a:lnTo>
                    <a:pt x="51" y="88"/>
                  </a:lnTo>
                  <a:lnTo>
                    <a:pt x="51" y="90"/>
                  </a:lnTo>
                  <a:lnTo>
                    <a:pt x="51" y="91"/>
                  </a:lnTo>
                  <a:lnTo>
                    <a:pt x="51" y="94"/>
                  </a:lnTo>
                  <a:lnTo>
                    <a:pt x="51" y="98"/>
                  </a:lnTo>
                  <a:lnTo>
                    <a:pt x="51" y="100"/>
                  </a:lnTo>
                  <a:lnTo>
                    <a:pt x="51" y="101"/>
                  </a:lnTo>
                  <a:lnTo>
                    <a:pt x="52" y="103"/>
                  </a:lnTo>
                  <a:lnTo>
                    <a:pt x="52" y="104"/>
                  </a:lnTo>
                  <a:lnTo>
                    <a:pt x="52" y="105"/>
                  </a:lnTo>
                  <a:lnTo>
                    <a:pt x="52" y="106"/>
                  </a:lnTo>
                  <a:lnTo>
                    <a:pt x="52" y="107"/>
                  </a:lnTo>
                  <a:lnTo>
                    <a:pt x="52" y="108"/>
                  </a:lnTo>
                  <a:lnTo>
                    <a:pt x="52" y="109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3" y="111"/>
                  </a:lnTo>
                  <a:lnTo>
                    <a:pt x="53" y="112"/>
                  </a:lnTo>
                  <a:lnTo>
                    <a:pt x="53" y="113"/>
                  </a:lnTo>
                  <a:lnTo>
                    <a:pt x="53" y="113"/>
                  </a:lnTo>
                  <a:lnTo>
                    <a:pt x="53" y="114"/>
                  </a:lnTo>
                  <a:lnTo>
                    <a:pt x="53" y="114"/>
                  </a:lnTo>
                  <a:lnTo>
                    <a:pt x="53" y="114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11"/>
                  </a:lnTo>
                  <a:lnTo>
                    <a:pt x="55" y="110"/>
                  </a:lnTo>
                  <a:lnTo>
                    <a:pt x="56" y="109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6" y="105"/>
                  </a:lnTo>
                  <a:lnTo>
                    <a:pt x="56" y="102"/>
                  </a:lnTo>
                  <a:lnTo>
                    <a:pt x="56" y="101"/>
                  </a:lnTo>
                  <a:lnTo>
                    <a:pt x="57" y="100"/>
                  </a:lnTo>
                  <a:lnTo>
                    <a:pt x="57" y="98"/>
                  </a:lnTo>
                  <a:lnTo>
                    <a:pt x="57" y="93"/>
                  </a:lnTo>
                  <a:lnTo>
                    <a:pt x="57" y="92"/>
                  </a:lnTo>
                  <a:lnTo>
                    <a:pt x="57" y="90"/>
                  </a:lnTo>
                  <a:lnTo>
                    <a:pt x="57" y="88"/>
                  </a:lnTo>
                  <a:lnTo>
                    <a:pt x="58" y="83"/>
                  </a:lnTo>
                  <a:lnTo>
                    <a:pt x="58" y="71"/>
                  </a:lnTo>
                  <a:lnTo>
                    <a:pt x="59" y="70"/>
                  </a:lnTo>
                  <a:lnTo>
                    <a:pt x="59" y="68"/>
                  </a:lnTo>
                  <a:lnTo>
                    <a:pt x="59" y="65"/>
                  </a:lnTo>
                  <a:lnTo>
                    <a:pt x="59" y="58"/>
                  </a:lnTo>
                  <a:lnTo>
                    <a:pt x="60" y="45"/>
                  </a:lnTo>
                  <a:lnTo>
                    <a:pt x="60" y="44"/>
                  </a:lnTo>
                  <a:lnTo>
                    <a:pt x="60" y="42"/>
                  </a:lnTo>
                  <a:lnTo>
                    <a:pt x="60" y="39"/>
                  </a:lnTo>
                  <a:lnTo>
                    <a:pt x="61" y="33"/>
                  </a:lnTo>
                  <a:lnTo>
                    <a:pt x="61" y="31"/>
                  </a:lnTo>
                  <a:lnTo>
                    <a:pt x="61" y="30"/>
                  </a:lnTo>
                  <a:lnTo>
                    <a:pt x="61" y="27"/>
                  </a:lnTo>
                  <a:lnTo>
                    <a:pt x="61" y="22"/>
                  </a:lnTo>
                  <a:lnTo>
                    <a:pt x="61" y="20"/>
                  </a:lnTo>
                  <a:lnTo>
                    <a:pt x="62" y="19"/>
                  </a:lnTo>
                  <a:lnTo>
                    <a:pt x="62" y="17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2"/>
                  </a:lnTo>
                  <a:lnTo>
                    <a:pt x="62" y="11"/>
                  </a:lnTo>
                  <a:lnTo>
                    <a:pt x="62" y="10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3" y="7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3"/>
                  </a:lnTo>
                  <a:lnTo>
                    <a:pt x="66" y="3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6" y="8"/>
                  </a:lnTo>
                  <a:lnTo>
                    <a:pt x="66" y="9"/>
                  </a:lnTo>
                  <a:lnTo>
                    <a:pt x="66" y="10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3"/>
                  </a:lnTo>
                  <a:lnTo>
                    <a:pt x="67" y="15"/>
                  </a:lnTo>
                  <a:lnTo>
                    <a:pt x="67" y="20"/>
                  </a:lnTo>
                  <a:lnTo>
                    <a:pt x="67" y="21"/>
                  </a:lnTo>
                  <a:lnTo>
                    <a:pt x="67" y="22"/>
                  </a:lnTo>
                  <a:lnTo>
                    <a:pt x="68" y="25"/>
                  </a:lnTo>
                  <a:lnTo>
                    <a:pt x="68" y="30"/>
                  </a:lnTo>
                  <a:lnTo>
                    <a:pt x="69" y="41"/>
                  </a:lnTo>
                  <a:lnTo>
                    <a:pt x="70" y="66"/>
                  </a:lnTo>
                  <a:lnTo>
                    <a:pt x="70" y="67"/>
                  </a:lnTo>
                  <a:lnTo>
                    <a:pt x="70" y="69"/>
                  </a:lnTo>
                  <a:lnTo>
                    <a:pt x="70" y="72"/>
                  </a:lnTo>
                  <a:lnTo>
                    <a:pt x="71" y="78"/>
                  </a:lnTo>
                  <a:lnTo>
                    <a:pt x="71" y="79"/>
                  </a:lnTo>
                  <a:lnTo>
                    <a:pt x="71" y="80"/>
                  </a:lnTo>
                  <a:lnTo>
                    <a:pt x="71" y="83"/>
                  </a:lnTo>
                  <a:lnTo>
                    <a:pt x="71" y="88"/>
                  </a:lnTo>
                  <a:lnTo>
                    <a:pt x="71" y="90"/>
                  </a:lnTo>
                  <a:lnTo>
                    <a:pt x="72" y="91"/>
                  </a:lnTo>
                  <a:lnTo>
                    <a:pt x="72" y="93"/>
                  </a:lnTo>
                  <a:lnTo>
                    <a:pt x="72" y="98"/>
                  </a:lnTo>
                  <a:lnTo>
                    <a:pt x="72" y="99"/>
                  </a:lnTo>
                  <a:lnTo>
                    <a:pt x="72" y="100"/>
                  </a:lnTo>
                  <a:lnTo>
                    <a:pt x="73" y="102"/>
                  </a:lnTo>
                  <a:lnTo>
                    <a:pt x="73" y="106"/>
                  </a:lnTo>
                  <a:lnTo>
                    <a:pt x="73" y="106"/>
                  </a:lnTo>
                  <a:lnTo>
                    <a:pt x="73" y="107"/>
                  </a:lnTo>
                  <a:lnTo>
                    <a:pt x="73" y="109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11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4"/>
                  </a:lnTo>
                  <a:lnTo>
                    <a:pt x="74" y="114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4" y="115"/>
                  </a:lnTo>
                  <a:lnTo>
                    <a:pt x="74" y="115"/>
                  </a:lnTo>
                  <a:lnTo>
                    <a:pt x="75" y="115"/>
                  </a:lnTo>
                  <a:lnTo>
                    <a:pt x="75" y="115"/>
                  </a:lnTo>
                  <a:lnTo>
                    <a:pt x="75" y="116"/>
                  </a:lnTo>
                  <a:lnTo>
                    <a:pt x="75" y="116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2" name="Freeform 88"/>
            <p:cNvSpPr>
              <a:spLocks/>
            </p:cNvSpPr>
            <p:nvPr/>
          </p:nvSpPr>
          <p:spPr bwMode="auto">
            <a:xfrm>
              <a:off x="4945" y="2186"/>
              <a:ext cx="75" cy="116"/>
            </a:xfrm>
            <a:custGeom>
              <a:avLst/>
              <a:gdLst/>
              <a:ahLst/>
              <a:cxnLst>
                <a:cxn ang="0">
                  <a:pos x="0" y="115"/>
                </a:cxn>
                <a:cxn ang="0">
                  <a:pos x="1" y="111"/>
                </a:cxn>
                <a:cxn ang="0">
                  <a:pos x="2" y="100"/>
                </a:cxn>
                <a:cxn ang="0">
                  <a:pos x="5" y="55"/>
                </a:cxn>
                <a:cxn ang="0">
                  <a:pos x="7" y="25"/>
                </a:cxn>
                <a:cxn ang="0">
                  <a:pos x="8" y="8"/>
                </a:cxn>
                <a:cxn ang="0">
                  <a:pos x="9" y="2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11" y="3"/>
                </a:cxn>
                <a:cxn ang="0">
                  <a:pos x="12" y="10"/>
                </a:cxn>
                <a:cxn ang="0">
                  <a:pos x="14" y="30"/>
                </a:cxn>
                <a:cxn ang="0">
                  <a:pos x="16" y="63"/>
                </a:cxn>
                <a:cxn ang="0">
                  <a:pos x="17" y="88"/>
                </a:cxn>
                <a:cxn ang="0">
                  <a:pos x="19" y="107"/>
                </a:cxn>
                <a:cxn ang="0">
                  <a:pos x="20" y="113"/>
                </a:cxn>
                <a:cxn ang="0">
                  <a:pos x="20" y="115"/>
                </a:cxn>
                <a:cxn ang="0">
                  <a:pos x="21" y="115"/>
                </a:cxn>
                <a:cxn ang="0">
                  <a:pos x="22" y="111"/>
                </a:cxn>
                <a:cxn ang="0">
                  <a:pos x="23" y="100"/>
                </a:cxn>
                <a:cxn ang="0">
                  <a:pos x="26" y="57"/>
                </a:cxn>
                <a:cxn ang="0">
                  <a:pos x="27" y="28"/>
                </a:cxn>
                <a:cxn ang="0">
                  <a:pos x="29" y="10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31" y="0"/>
                </a:cxn>
                <a:cxn ang="0">
                  <a:pos x="32" y="2"/>
                </a:cxn>
                <a:cxn ang="0">
                  <a:pos x="33" y="11"/>
                </a:cxn>
                <a:cxn ang="0">
                  <a:pos x="34" y="31"/>
                </a:cxn>
                <a:cxn ang="0">
                  <a:pos x="36" y="63"/>
                </a:cxn>
                <a:cxn ang="0">
                  <a:pos x="38" y="94"/>
                </a:cxn>
                <a:cxn ang="0">
                  <a:pos x="39" y="108"/>
                </a:cxn>
                <a:cxn ang="0">
                  <a:pos x="40" y="113"/>
                </a:cxn>
                <a:cxn ang="0">
                  <a:pos x="41" y="115"/>
                </a:cxn>
                <a:cxn ang="0">
                  <a:pos x="41" y="115"/>
                </a:cxn>
                <a:cxn ang="0">
                  <a:pos x="42" y="111"/>
                </a:cxn>
                <a:cxn ang="0">
                  <a:pos x="43" y="103"/>
                </a:cxn>
                <a:cxn ang="0">
                  <a:pos x="45" y="82"/>
                </a:cxn>
                <a:cxn ang="0">
                  <a:pos x="48" y="32"/>
                </a:cxn>
                <a:cxn ang="0">
                  <a:pos x="49" y="12"/>
                </a:cxn>
                <a:cxn ang="0">
                  <a:pos x="50" y="4"/>
                </a:cxn>
                <a:cxn ang="0">
                  <a:pos x="51" y="0"/>
                </a:cxn>
                <a:cxn ang="0">
                  <a:pos x="51" y="0"/>
                </a:cxn>
                <a:cxn ang="0">
                  <a:pos x="52" y="3"/>
                </a:cxn>
                <a:cxn ang="0">
                  <a:pos x="53" y="10"/>
                </a:cxn>
                <a:cxn ang="0">
                  <a:pos x="55" y="38"/>
                </a:cxn>
                <a:cxn ang="0">
                  <a:pos x="57" y="73"/>
                </a:cxn>
                <a:cxn ang="0">
                  <a:pos x="59" y="95"/>
                </a:cxn>
                <a:cxn ang="0">
                  <a:pos x="60" y="108"/>
                </a:cxn>
                <a:cxn ang="0">
                  <a:pos x="61" y="114"/>
                </a:cxn>
                <a:cxn ang="0">
                  <a:pos x="61" y="116"/>
                </a:cxn>
                <a:cxn ang="0">
                  <a:pos x="62" y="114"/>
                </a:cxn>
                <a:cxn ang="0">
                  <a:pos x="63" y="109"/>
                </a:cxn>
                <a:cxn ang="0">
                  <a:pos x="64" y="91"/>
                </a:cxn>
                <a:cxn ang="0">
                  <a:pos x="67" y="51"/>
                </a:cxn>
                <a:cxn ang="0">
                  <a:pos x="69" y="18"/>
                </a:cxn>
                <a:cxn ang="0">
                  <a:pos x="70" y="6"/>
                </a:cxn>
                <a:cxn ang="0">
                  <a:pos x="71" y="1"/>
                </a:cxn>
                <a:cxn ang="0">
                  <a:pos x="71" y="0"/>
                </a:cxn>
                <a:cxn ang="0">
                  <a:pos x="72" y="1"/>
                </a:cxn>
                <a:cxn ang="0">
                  <a:pos x="73" y="6"/>
                </a:cxn>
                <a:cxn ang="0">
                  <a:pos x="74" y="21"/>
                </a:cxn>
              </a:cxnLst>
              <a:rect l="0" t="0" r="r" b="b"/>
              <a:pathLst>
                <a:path w="75" h="116">
                  <a:moveTo>
                    <a:pt x="0" y="116"/>
                  </a:moveTo>
                  <a:lnTo>
                    <a:pt x="0" y="116"/>
                  </a:lnTo>
                  <a:lnTo>
                    <a:pt x="0" y="116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1" y="114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2"/>
                  </a:lnTo>
                  <a:lnTo>
                    <a:pt x="1" y="112"/>
                  </a:lnTo>
                  <a:lnTo>
                    <a:pt x="1" y="111"/>
                  </a:lnTo>
                  <a:lnTo>
                    <a:pt x="1" y="111"/>
                  </a:lnTo>
                  <a:lnTo>
                    <a:pt x="1" y="109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2" y="106"/>
                  </a:lnTo>
                  <a:lnTo>
                    <a:pt x="2" y="102"/>
                  </a:lnTo>
                  <a:lnTo>
                    <a:pt x="2" y="101"/>
                  </a:lnTo>
                  <a:lnTo>
                    <a:pt x="2" y="100"/>
                  </a:lnTo>
                  <a:lnTo>
                    <a:pt x="2" y="97"/>
                  </a:lnTo>
                  <a:lnTo>
                    <a:pt x="3" y="92"/>
                  </a:lnTo>
                  <a:lnTo>
                    <a:pt x="4" y="81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4" y="75"/>
                  </a:lnTo>
                  <a:lnTo>
                    <a:pt x="4" y="68"/>
                  </a:lnTo>
                  <a:lnTo>
                    <a:pt x="5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6" y="49"/>
                  </a:lnTo>
                  <a:lnTo>
                    <a:pt x="6" y="4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8"/>
                  </a:lnTo>
                  <a:lnTo>
                    <a:pt x="7" y="25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8"/>
                  </a:lnTo>
                  <a:lnTo>
                    <a:pt x="8" y="16"/>
                  </a:lnTo>
                  <a:lnTo>
                    <a:pt x="8" y="12"/>
                  </a:lnTo>
                  <a:lnTo>
                    <a:pt x="8" y="11"/>
                  </a:lnTo>
                  <a:lnTo>
                    <a:pt x="8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8" y="6"/>
                  </a:lnTo>
                  <a:lnTo>
                    <a:pt x="9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2" y="4"/>
                  </a:lnTo>
                  <a:lnTo>
                    <a:pt x="12" y="5"/>
                  </a:lnTo>
                  <a:lnTo>
                    <a:pt x="12" y="6"/>
                  </a:lnTo>
                  <a:lnTo>
                    <a:pt x="12" y="7"/>
                  </a:lnTo>
                  <a:lnTo>
                    <a:pt x="12" y="8"/>
                  </a:lnTo>
                  <a:lnTo>
                    <a:pt x="12" y="9"/>
                  </a:lnTo>
                  <a:lnTo>
                    <a:pt x="12" y="10"/>
                  </a:lnTo>
                  <a:lnTo>
                    <a:pt x="12" y="12"/>
                  </a:lnTo>
                  <a:lnTo>
                    <a:pt x="12" y="13"/>
                  </a:lnTo>
                  <a:lnTo>
                    <a:pt x="13" y="15"/>
                  </a:lnTo>
                  <a:lnTo>
                    <a:pt x="13" y="20"/>
                  </a:lnTo>
                  <a:lnTo>
                    <a:pt x="13" y="21"/>
                  </a:lnTo>
                  <a:lnTo>
                    <a:pt x="13" y="22"/>
                  </a:lnTo>
                  <a:lnTo>
                    <a:pt x="13" y="25"/>
                  </a:lnTo>
                  <a:lnTo>
                    <a:pt x="14" y="30"/>
                  </a:lnTo>
                  <a:lnTo>
                    <a:pt x="14" y="32"/>
                  </a:lnTo>
                  <a:lnTo>
                    <a:pt x="14" y="34"/>
                  </a:lnTo>
                  <a:lnTo>
                    <a:pt x="14" y="37"/>
                  </a:lnTo>
                  <a:lnTo>
                    <a:pt x="15" y="43"/>
                  </a:lnTo>
                  <a:lnTo>
                    <a:pt x="15" y="56"/>
                  </a:lnTo>
                  <a:lnTo>
                    <a:pt x="15" y="58"/>
                  </a:lnTo>
                  <a:lnTo>
                    <a:pt x="15" y="60"/>
                  </a:lnTo>
                  <a:lnTo>
                    <a:pt x="16" y="63"/>
                  </a:lnTo>
                  <a:lnTo>
                    <a:pt x="16" y="70"/>
                  </a:lnTo>
                  <a:lnTo>
                    <a:pt x="16" y="71"/>
                  </a:lnTo>
                  <a:lnTo>
                    <a:pt x="16" y="73"/>
                  </a:lnTo>
                  <a:lnTo>
                    <a:pt x="17" y="76"/>
                  </a:lnTo>
                  <a:lnTo>
                    <a:pt x="17" y="82"/>
                  </a:lnTo>
                  <a:lnTo>
                    <a:pt x="17" y="84"/>
                  </a:lnTo>
                  <a:lnTo>
                    <a:pt x="17" y="85"/>
                  </a:lnTo>
                  <a:lnTo>
                    <a:pt x="17" y="88"/>
                  </a:lnTo>
                  <a:lnTo>
                    <a:pt x="18" y="94"/>
                  </a:lnTo>
                  <a:lnTo>
                    <a:pt x="18" y="95"/>
                  </a:lnTo>
                  <a:lnTo>
                    <a:pt x="18" y="96"/>
                  </a:lnTo>
                  <a:lnTo>
                    <a:pt x="18" y="99"/>
                  </a:lnTo>
                  <a:lnTo>
                    <a:pt x="18" y="103"/>
                  </a:lnTo>
                  <a:lnTo>
                    <a:pt x="19" y="104"/>
                  </a:lnTo>
                  <a:lnTo>
                    <a:pt x="19" y="105"/>
                  </a:lnTo>
                  <a:lnTo>
                    <a:pt x="19" y="107"/>
                  </a:lnTo>
                  <a:lnTo>
                    <a:pt x="19" y="108"/>
                  </a:lnTo>
                  <a:lnTo>
                    <a:pt x="19" y="108"/>
                  </a:lnTo>
                  <a:lnTo>
                    <a:pt x="19" y="110"/>
                  </a:lnTo>
                  <a:lnTo>
                    <a:pt x="19" y="111"/>
                  </a:lnTo>
                  <a:lnTo>
                    <a:pt x="19" y="111"/>
                  </a:lnTo>
                  <a:lnTo>
                    <a:pt x="19" y="112"/>
                  </a:lnTo>
                  <a:lnTo>
                    <a:pt x="19" y="112"/>
                  </a:lnTo>
                  <a:lnTo>
                    <a:pt x="20" y="113"/>
                  </a:lnTo>
                  <a:lnTo>
                    <a:pt x="20" y="113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6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4"/>
                  </a:lnTo>
                  <a:lnTo>
                    <a:pt x="21" y="113"/>
                  </a:lnTo>
                  <a:lnTo>
                    <a:pt x="22" y="112"/>
                  </a:lnTo>
                  <a:lnTo>
                    <a:pt x="22" y="112"/>
                  </a:lnTo>
                  <a:lnTo>
                    <a:pt x="22" y="111"/>
                  </a:lnTo>
                  <a:lnTo>
                    <a:pt x="22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3" y="106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4" y="93"/>
                  </a:lnTo>
                  <a:lnTo>
                    <a:pt x="24" y="81"/>
                  </a:lnTo>
                  <a:lnTo>
                    <a:pt x="24" y="80"/>
                  </a:lnTo>
                  <a:lnTo>
                    <a:pt x="25" y="78"/>
                  </a:lnTo>
                  <a:lnTo>
                    <a:pt x="25" y="76"/>
                  </a:lnTo>
                  <a:lnTo>
                    <a:pt x="25" y="70"/>
                  </a:lnTo>
                  <a:lnTo>
                    <a:pt x="26" y="57"/>
                  </a:lnTo>
                  <a:lnTo>
                    <a:pt x="26" y="56"/>
                  </a:lnTo>
                  <a:lnTo>
                    <a:pt x="26" y="54"/>
                  </a:lnTo>
                  <a:lnTo>
                    <a:pt x="26" y="51"/>
                  </a:lnTo>
                  <a:lnTo>
                    <a:pt x="26" y="45"/>
                  </a:lnTo>
                  <a:lnTo>
                    <a:pt x="27" y="34"/>
                  </a:lnTo>
                  <a:lnTo>
                    <a:pt x="27" y="32"/>
                  </a:lnTo>
                  <a:lnTo>
                    <a:pt x="27" y="31"/>
                  </a:lnTo>
                  <a:lnTo>
                    <a:pt x="27" y="28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9" y="14"/>
                  </a:lnTo>
                  <a:lnTo>
                    <a:pt x="29" y="13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29" y="9"/>
                  </a:lnTo>
                  <a:lnTo>
                    <a:pt x="29" y="8"/>
                  </a:lnTo>
                  <a:lnTo>
                    <a:pt x="29" y="7"/>
                  </a:lnTo>
                  <a:lnTo>
                    <a:pt x="29" y="6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3"/>
                  </a:lnTo>
                  <a:lnTo>
                    <a:pt x="32" y="4"/>
                  </a:lnTo>
                  <a:lnTo>
                    <a:pt x="32" y="5"/>
                  </a:lnTo>
                  <a:lnTo>
                    <a:pt x="32" y="6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9"/>
                  </a:lnTo>
                  <a:lnTo>
                    <a:pt x="33" y="11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3" y="15"/>
                  </a:lnTo>
                  <a:lnTo>
                    <a:pt x="34" y="20"/>
                  </a:lnTo>
                  <a:lnTo>
                    <a:pt x="34" y="21"/>
                  </a:lnTo>
                  <a:lnTo>
                    <a:pt x="34" y="22"/>
                  </a:lnTo>
                  <a:lnTo>
                    <a:pt x="34" y="25"/>
                  </a:lnTo>
                  <a:lnTo>
                    <a:pt x="34" y="31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5" y="37"/>
                  </a:lnTo>
                  <a:lnTo>
                    <a:pt x="35" y="44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60"/>
                  </a:lnTo>
                  <a:lnTo>
                    <a:pt x="36" y="63"/>
                  </a:lnTo>
                  <a:lnTo>
                    <a:pt x="37" y="69"/>
                  </a:lnTo>
                  <a:lnTo>
                    <a:pt x="37" y="81"/>
                  </a:lnTo>
                  <a:lnTo>
                    <a:pt x="37" y="82"/>
                  </a:lnTo>
                  <a:lnTo>
                    <a:pt x="37" y="84"/>
                  </a:lnTo>
                  <a:lnTo>
                    <a:pt x="38" y="87"/>
                  </a:lnTo>
                  <a:lnTo>
                    <a:pt x="38" y="92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7"/>
                  </a:lnTo>
                  <a:lnTo>
                    <a:pt x="39" y="101"/>
                  </a:lnTo>
                  <a:lnTo>
                    <a:pt x="39" y="102"/>
                  </a:lnTo>
                  <a:lnTo>
                    <a:pt x="39" y="103"/>
                  </a:lnTo>
                  <a:lnTo>
                    <a:pt x="39" y="105"/>
                  </a:lnTo>
                  <a:lnTo>
                    <a:pt x="39" y="106"/>
                  </a:lnTo>
                  <a:lnTo>
                    <a:pt x="39" y="107"/>
                  </a:lnTo>
                  <a:lnTo>
                    <a:pt x="39" y="108"/>
                  </a:lnTo>
                  <a:lnTo>
                    <a:pt x="39" y="109"/>
                  </a:lnTo>
                  <a:lnTo>
                    <a:pt x="40" y="110"/>
                  </a:lnTo>
                  <a:lnTo>
                    <a:pt x="40" y="110"/>
                  </a:lnTo>
                  <a:lnTo>
                    <a:pt x="40" y="111"/>
                  </a:lnTo>
                  <a:lnTo>
                    <a:pt x="40" y="112"/>
                  </a:lnTo>
                  <a:lnTo>
                    <a:pt x="40" y="112"/>
                  </a:lnTo>
                  <a:lnTo>
                    <a:pt x="40" y="113"/>
                  </a:lnTo>
                  <a:lnTo>
                    <a:pt x="40" y="113"/>
                  </a:lnTo>
                  <a:lnTo>
                    <a:pt x="40" y="114"/>
                  </a:lnTo>
                  <a:lnTo>
                    <a:pt x="40" y="114"/>
                  </a:lnTo>
                  <a:lnTo>
                    <a:pt x="40" y="114"/>
                  </a:lnTo>
                  <a:lnTo>
                    <a:pt x="40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6"/>
                  </a:lnTo>
                  <a:lnTo>
                    <a:pt x="41" y="116"/>
                  </a:lnTo>
                  <a:lnTo>
                    <a:pt x="41" y="116"/>
                  </a:lnTo>
                  <a:lnTo>
                    <a:pt x="41" y="116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2" y="115"/>
                  </a:lnTo>
                  <a:lnTo>
                    <a:pt x="42" y="114"/>
                  </a:lnTo>
                  <a:lnTo>
                    <a:pt x="42" y="114"/>
                  </a:lnTo>
                  <a:lnTo>
                    <a:pt x="42" y="114"/>
                  </a:lnTo>
                  <a:lnTo>
                    <a:pt x="42" y="113"/>
                  </a:lnTo>
                  <a:lnTo>
                    <a:pt x="42" y="113"/>
                  </a:lnTo>
                  <a:lnTo>
                    <a:pt x="42" y="112"/>
                  </a:lnTo>
                  <a:lnTo>
                    <a:pt x="42" y="111"/>
                  </a:lnTo>
                  <a:lnTo>
                    <a:pt x="42" y="111"/>
                  </a:lnTo>
                  <a:lnTo>
                    <a:pt x="43" y="110"/>
                  </a:lnTo>
                  <a:lnTo>
                    <a:pt x="43" y="108"/>
                  </a:lnTo>
                  <a:lnTo>
                    <a:pt x="43" y="108"/>
                  </a:lnTo>
                  <a:lnTo>
                    <a:pt x="43" y="107"/>
                  </a:lnTo>
                  <a:lnTo>
                    <a:pt x="43" y="105"/>
                  </a:lnTo>
                  <a:lnTo>
                    <a:pt x="43" y="104"/>
                  </a:lnTo>
                  <a:lnTo>
                    <a:pt x="43" y="103"/>
                  </a:lnTo>
                  <a:lnTo>
                    <a:pt x="43" y="101"/>
                  </a:lnTo>
                  <a:lnTo>
                    <a:pt x="44" y="96"/>
                  </a:lnTo>
                  <a:lnTo>
                    <a:pt x="44" y="95"/>
                  </a:lnTo>
                  <a:lnTo>
                    <a:pt x="44" y="93"/>
                  </a:lnTo>
                  <a:lnTo>
                    <a:pt x="44" y="90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5" y="82"/>
                  </a:lnTo>
                  <a:lnTo>
                    <a:pt x="45" y="78"/>
                  </a:lnTo>
                  <a:lnTo>
                    <a:pt x="45" y="72"/>
                  </a:lnTo>
                  <a:lnTo>
                    <a:pt x="46" y="59"/>
                  </a:lnTo>
                  <a:lnTo>
                    <a:pt x="46" y="57"/>
                  </a:lnTo>
                  <a:lnTo>
                    <a:pt x="46" y="55"/>
                  </a:lnTo>
                  <a:lnTo>
                    <a:pt x="46" y="52"/>
                  </a:lnTo>
                  <a:lnTo>
                    <a:pt x="47" y="45"/>
                  </a:lnTo>
                  <a:lnTo>
                    <a:pt x="48" y="32"/>
                  </a:lnTo>
                  <a:lnTo>
                    <a:pt x="48" y="31"/>
                  </a:lnTo>
                  <a:lnTo>
                    <a:pt x="48" y="29"/>
                  </a:lnTo>
                  <a:lnTo>
                    <a:pt x="48" y="26"/>
                  </a:lnTo>
                  <a:lnTo>
                    <a:pt x="48" y="21"/>
                  </a:lnTo>
                  <a:lnTo>
                    <a:pt x="48" y="20"/>
                  </a:lnTo>
                  <a:lnTo>
                    <a:pt x="49" y="18"/>
                  </a:lnTo>
                  <a:lnTo>
                    <a:pt x="49" y="16"/>
                  </a:lnTo>
                  <a:lnTo>
                    <a:pt x="49" y="12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49" y="7"/>
                  </a:lnTo>
                  <a:lnTo>
                    <a:pt x="50" y="6"/>
                  </a:lnTo>
                  <a:lnTo>
                    <a:pt x="50" y="5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3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51" y="1"/>
                  </a:lnTo>
                  <a:lnTo>
                    <a:pt x="51" y="1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2" y="1"/>
                  </a:lnTo>
                  <a:lnTo>
                    <a:pt x="52" y="1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2" y="3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3" y="5"/>
                  </a:lnTo>
                  <a:lnTo>
                    <a:pt x="53" y="7"/>
                  </a:lnTo>
                  <a:lnTo>
                    <a:pt x="53" y="8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4" y="14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4" y="19"/>
                  </a:lnTo>
                  <a:lnTo>
                    <a:pt x="54" y="24"/>
                  </a:lnTo>
                  <a:lnTo>
                    <a:pt x="55" y="34"/>
                  </a:lnTo>
                  <a:lnTo>
                    <a:pt x="55" y="36"/>
                  </a:lnTo>
                  <a:lnTo>
                    <a:pt x="55" y="38"/>
                  </a:lnTo>
                  <a:lnTo>
                    <a:pt x="55" y="40"/>
                  </a:lnTo>
                  <a:lnTo>
                    <a:pt x="56" y="46"/>
                  </a:lnTo>
                  <a:lnTo>
                    <a:pt x="56" y="59"/>
                  </a:lnTo>
                  <a:lnTo>
                    <a:pt x="56" y="60"/>
                  </a:lnTo>
                  <a:lnTo>
                    <a:pt x="57" y="62"/>
                  </a:lnTo>
                  <a:lnTo>
                    <a:pt x="57" y="65"/>
                  </a:lnTo>
                  <a:lnTo>
                    <a:pt x="57" y="71"/>
                  </a:lnTo>
                  <a:lnTo>
                    <a:pt x="57" y="73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83"/>
                  </a:lnTo>
                  <a:lnTo>
                    <a:pt x="58" y="84"/>
                  </a:lnTo>
                  <a:lnTo>
                    <a:pt x="58" y="86"/>
                  </a:lnTo>
                  <a:lnTo>
                    <a:pt x="58" y="88"/>
                  </a:lnTo>
                  <a:lnTo>
                    <a:pt x="58" y="94"/>
                  </a:lnTo>
                  <a:lnTo>
                    <a:pt x="59" y="95"/>
                  </a:lnTo>
                  <a:lnTo>
                    <a:pt x="59" y="96"/>
                  </a:lnTo>
                  <a:lnTo>
                    <a:pt x="59" y="98"/>
                  </a:lnTo>
                  <a:lnTo>
                    <a:pt x="59" y="102"/>
                  </a:lnTo>
                  <a:lnTo>
                    <a:pt x="59" y="104"/>
                  </a:lnTo>
                  <a:lnTo>
                    <a:pt x="59" y="105"/>
                  </a:lnTo>
                  <a:lnTo>
                    <a:pt x="59" y="106"/>
                  </a:lnTo>
                  <a:lnTo>
                    <a:pt x="60" y="107"/>
                  </a:lnTo>
                  <a:lnTo>
                    <a:pt x="60" y="108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0" y="111"/>
                  </a:lnTo>
                  <a:lnTo>
                    <a:pt x="60" y="112"/>
                  </a:lnTo>
                  <a:lnTo>
                    <a:pt x="60" y="112"/>
                  </a:lnTo>
                  <a:lnTo>
                    <a:pt x="60" y="113"/>
                  </a:lnTo>
                  <a:lnTo>
                    <a:pt x="61" y="113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6"/>
                  </a:lnTo>
                  <a:lnTo>
                    <a:pt x="61" y="116"/>
                  </a:lnTo>
                  <a:lnTo>
                    <a:pt x="61" y="116"/>
                  </a:lnTo>
                  <a:lnTo>
                    <a:pt x="61" y="116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5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2" y="114"/>
                  </a:lnTo>
                  <a:lnTo>
                    <a:pt x="62" y="113"/>
                  </a:lnTo>
                  <a:lnTo>
                    <a:pt x="62" y="113"/>
                  </a:lnTo>
                  <a:lnTo>
                    <a:pt x="62" y="112"/>
                  </a:lnTo>
                  <a:lnTo>
                    <a:pt x="63" y="112"/>
                  </a:lnTo>
                  <a:lnTo>
                    <a:pt x="63" y="111"/>
                  </a:lnTo>
                  <a:lnTo>
                    <a:pt x="63" y="110"/>
                  </a:lnTo>
                  <a:lnTo>
                    <a:pt x="63" y="109"/>
                  </a:lnTo>
                  <a:lnTo>
                    <a:pt x="63" y="108"/>
                  </a:lnTo>
                  <a:lnTo>
                    <a:pt x="63" y="107"/>
                  </a:lnTo>
                  <a:lnTo>
                    <a:pt x="63" y="105"/>
                  </a:lnTo>
                  <a:lnTo>
                    <a:pt x="64" y="101"/>
                  </a:lnTo>
                  <a:lnTo>
                    <a:pt x="64" y="100"/>
                  </a:lnTo>
                  <a:lnTo>
                    <a:pt x="64" y="99"/>
                  </a:lnTo>
                  <a:lnTo>
                    <a:pt x="64" y="96"/>
                  </a:lnTo>
                  <a:lnTo>
                    <a:pt x="64" y="91"/>
                  </a:lnTo>
                  <a:lnTo>
                    <a:pt x="65" y="79"/>
                  </a:lnTo>
                  <a:lnTo>
                    <a:pt x="65" y="77"/>
                  </a:lnTo>
                  <a:lnTo>
                    <a:pt x="65" y="76"/>
                  </a:lnTo>
                  <a:lnTo>
                    <a:pt x="65" y="73"/>
                  </a:lnTo>
                  <a:lnTo>
                    <a:pt x="66" y="67"/>
                  </a:lnTo>
                  <a:lnTo>
                    <a:pt x="67" y="54"/>
                  </a:lnTo>
                  <a:lnTo>
                    <a:pt x="67" y="52"/>
                  </a:lnTo>
                  <a:lnTo>
                    <a:pt x="67" y="51"/>
                  </a:lnTo>
                  <a:lnTo>
                    <a:pt x="67" y="48"/>
                  </a:lnTo>
                  <a:lnTo>
                    <a:pt x="67" y="41"/>
                  </a:lnTo>
                  <a:lnTo>
                    <a:pt x="68" y="30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68" y="24"/>
                  </a:lnTo>
                  <a:lnTo>
                    <a:pt x="69" y="19"/>
                  </a:lnTo>
                  <a:lnTo>
                    <a:pt x="69" y="18"/>
                  </a:lnTo>
                  <a:lnTo>
                    <a:pt x="69" y="17"/>
                  </a:lnTo>
                  <a:lnTo>
                    <a:pt x="69" y="15"/>
                  </a:lnTo>
                  <a:lnTo>
                    <a:pt x="69" y="11"/>
                  </a:lnTo>
                  <a:lnTo>
                    <a:pt x="69" y="10"/>
                  </a:lnTo>
                  <a:lnTo>
                    <a:pt x="70" y="9"/>
                  </a:lnTo>
                  <a:lnTo>
                    <a:pt x="70" y="7"/>
                  </a:lnTo>
                  <a:lnTo>
                    <a:pt x="70" y="6"/>
                  </a:lnTo>
                  <a:lnTo>
                    <a:pt x="70" y="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3"/>
                  </a:lnTo>
                  <a:lnTo>
                    <a:pt x="70" y="3"/>
                  </a:lnTo>
                  <a:lnTo>
                    <a:pt x="71" y="2"/>
                  </a:lnTo>
                  <a:lnTo>
                    <a:pt x="71" y="2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3" y="3"/>
                  </a:lnTo>
                  <a:lnTo>
                    <a:pt x="73" y="3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6"/>
                  </a:lnTo>
                  <a:lnTo>
                    <a:pt x="73" y="7"/>
                  </a:lnTo>
                  <a:lnTo>
                    <a:pt x="73" y="9"/>
                  </a:lnTo>
                  <a:lnTo>
                    <a:pt x="74" y="12"/>
                  </a:lnTo>
                  <a:lnTo>
                    <a:pt x="74" y="13"/>
                  </a:lnTo>
                  <a:lnTo>
                    <a:pt x="74" y="14"/>
                  </a:lnTo>
                  <a:lnTo>
                    <a:pt x="74" y="16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32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3" name="Freeform 89"/>
            <p:cNvSpPr>
              <a:spLocks/>
            </p:cNvSpPr>
            <p:nvPr/>
          </p:nvSpPr>
          <p:spPr bwMode="auto">
            <a:xfrm>
              <a:off x="5020" y="2186"/>
              <a:ext cx="75" cy="116"/>
            </a:xfrm>
            <a:custGeom>
              <a:avLst/>
              <a:gdLst/>
              <a:ahLst/>
              <a:cxnLst>
                <a:cxn ang="0">
                  <a:pos x="2" y="59"/>
                </a:cxn>
                <a:cxn ang="0">
                  <a:pos x="3" y="85"/>
                </a:cxn>
                <a:cxn ang="0">
                  <a:pos x="5" y="105"/>
                </a:cxn>
                <a:cxn ang="0">
                  <a:pos x="6" y="113"/>
                </a:cxn>
                <a:cxn ang="0">
                  <a:pos x="6" y="115"/>
                </a:cxn>
                <a:cxn ang="0">
                  <a:pos x="7" y="115"/>
                </a:cxn>
                <a:cxn ang="0">
                  <a:pos x="8" y="111"/>
                </a:cxn>
                <a:cxn ang="0">
                  <a:pos x="9" y="100"/>
                </a:cxn>
                <a:cxn ang="0">
                  <a:pos x="11" y="69"/>
                </a:cxn>
                <a:cxn ang="0">
                  <a:pos x="13" y="29"/>
                </a:cxn>
                <a:cxn ang="0">
                  <a:pos x="15" y="9"/>
                </a:cxn>
                <a:cxn ang="0">
                  <a:pos x="16" y="2"/>
                </a:cxn>
                <a:cxn ang="0">
                  <a:pos x="17" y="0"/>
                </a:cxn>
                <a:cxn ang="0">
                  <a:pos x="17" y="1"/>
                </a:cxn>
                <a:cxn ang="0">
                  <a:pos x="18" y="5"/>
                </a:cxn>
                <a:cxn ang="0">
                  <a:pos x="19" y="18"/>
                </a:cxn>
                <a:cxn ang="0">
                  <a:pos x="21" y="54"/>
                </a:cxn>
                <a:cxn ang="0">
                  <a:pos x="23" y="86"/>
                </a:cxn>
                <a:cxn ang="0">
                  <a:pos x="24" y="103"/>
                </a:cxn>
                <a:cxn ang="0">
                  <a:pos x="25" y="111"/>
                </a:cxn>
                <a:cxn ang="0">
                  <a:pos x="26" y="115"/>
                </a:cxn>
                <a:cxn ang="0">
                  <a:pos x="27" y="116"/>
                </a:cxn>
                <a:cxn ang="0">
                  <a:pos x="27" y="113"/>
                </a:cxn>
                <a:cxn ang="0">
                  <a:pos x="28" y="107"/>
                </a:cxn>
                <a:cxn ang="0">
                  <a:pos x="29" y="93"/>
                </a:cxn>
                <a:cxn ang="0">
                  <a:pos x="32" y="46"/>
                </a:cxn>
                <a:cxn ang="0">
                  <a:pos x="34" y="21"/>
                </a:cxn>
                <a:cxn ang="0">
                  <a:pos x="35" y="10"/>
                </a:cxn>
                <a:cxn ang="0">
                  <a:pos x="35" y="2"/>
                </a:cxn>
                <a:cxn ang="0">
                  <a:pos x="36" y="0"/>
                </a:cxn>
                <a:cxn ang="0">
                  <a:pos x="37" y="0"/>
                </a:cxn>
                <a:cxn ang="0">
                  <a:pos x="38" y="4"/>
                </a:cxn>
                <a:cxn ang="0">
                  <a:pos x="39" y="12"/>
                </a:cxn>
                <a:cxn ang="0">
                  <a:pos x="40" y="29"/>
                </a:cxn>
                <a:cxn ang="0">
                  <a:pos x="43" y="86"/>
                </a:cxn>
                <a:cxn ang="0">
                  <a:pos x="44" y="102"/>
                </a:cxn>
                <a:cxn ang="0">
                  <a:pos x="45" y="111"/>
                </a:cxn>
                <a:cxn ang="0">
                  <a:pos x="46" y="115"/>
                </a:cxn>
                <a:cxn ang="0">
                  <a:pos x="47" y="116"/>
                </a:cxn>
                <a:cxn ang="0">
                  <a:pos x="47" y="114"/>
                </a:cxn>
                <a:cxn ang="0">
                  <a:pos x="48" y="108"/>
                </a:cxn>
                <a:cxn ang="0">
                  <a:pos x="49" y="92"/>
                </a:cxn>
                <a:cxn ang="0">
                  <a:pos x="51" y="60"/>
                </a:cxn>
                <a:cxn ang="0">
                  <a:pos x="53" y="24"/>
                </a:cxn>
                <a:cxn ang="0">
                  <a:pos x="55" y="8"/>
                </a:cxn>
                <a:cxn ang="0">
                  <a:pos x="55" y="2"/>
                </a:cxn>
                <a:cxn ang="0">
                  <a:pos x="56" y="0"/>
                </a:cxn>
                <a:cxn ang="0">
                  <a:pos x="57" y="0"/>
                </a:cxn>
                <a:cxn ang="0">
                  <a:pos x="57" y="3"/>
                </a:cxn>
                <a:cxn ang="0">
                  <a:pos x="58" y="12"/>
                </a:cxn>
                <a:cxn ang="0">
                  <a:pos x="60" y="33"/>
                </a:cxn>
                <a:cxn ang="0">
                  <a:pos x="63" y="82"/>
                </a:cxn>
                <a:cxn ang="0">
                  <a:pos x="64" y="104"/>
                </a:cxn>
                <a:cxn ang="0">
                  <a:pos x="65" y="112"/>
                </a:cxn>
                <a:cxn ang="0">
                  <a:pos x="66" y="115"/>
                </a:cxn>
                <a:cxn ang="0">
                  <a:pos x="66" y="115"/>
                </a:cxn>
                <a:cxn ang="0">
                  <a:pos x="67" y="112"/>
                </a:cxn>
                <a:cxn ang="0">
                  <a:pos x="68" y="102"/>
                </a:cxn>
                <a:cxn ang="0">
                  <a:pos x="70" y="74"/>
                </a:cxn>
                <a:cxn ang="0">
                  <a:pos x="72" y="39"/>
                </a:cxn>
                <a:cxn ang="0">
                  <a:pos x="74" y="17"/>
                </a:cxn>
                <a:cxn ang="0">
                  <a:pos x="75" y="4"/>
                </a:cxn>
              </a:cxnLst>
              <a:rect l="0" t="0" r="r" b="b"/>
              <a:pathLst>
                <a:path w="75" h="116">
                  <a:moveTo>
                    <a:pt x="0" y="32"/>
                  </a:moveTo>
                  <a:lnTo>
                    <a:pt x="0" y="33"/>
                  </a:lnTo>
                  <a:lnTo>
                    <a:pt x="0" y="34"/>
                  </a:lnTo>
                  <a:lnTo>
                    <a:pt x="0" y="37"/>
                  </a:lnTo>
                  <a:lnTo>
                    <a:pt x="1" y="43"/>
                  </a:lnTo>
                  <a:lnTo>
                    <a:pt x="1" y="56"/>
                  </a:lnTo>
                  <a:lnTo>
                    <a:pt x="2" y="58"/>
                  </a:lnTo>
                  <a:lnTo>
                    <a:pt x="2" y="59"/>
                  </a:lnTo>
                  <a:lnTo>
                    <a:pt x="2" y="62"/>
                  </a:lnTo>
                  <a:lnTo>
                    <a:pt x="2" y="69"/>
                  </a:lnTo>
                  <a:lnTo>
                    <a:pt x="2" y="71"/>
                  </a:lnTo>
                  <a:lnTo>
                    <a:pt x="2" y="73"/>
                  </a:lnTo>
                  <a:lnTo>
                    <a:pt x="3" y="76"/>
                  </a:lnTo>
                  <a:lnTo>
                    <a:pt x="3" y="82"/>
                  </a:lnTo>
                  <a:lnTo>
                    <a:pt x="3" y="84"/>
                  </a:lnTo>
                  <a:lnTo>
                    <a:pt x="3" y="85"/>
                  </a:lnTo>
                  <a:lnTo>
                    <a:pt x="3" y="88"/>
                  </a:lnTo>
                  <a:lnTo>
                    <a:pt x="4" y="94"/>
                  </a:lnTo>
                  <a:lnTo>
                    <a:pt x="4" y="95"/>
                  </a:lnTo>
                  <a:lnTo>
                    <a:pt x="4" y="96"/>
                  </a:lnTo>
                  <a:lnTo>
                    <a:pt x="4" y="99"/>
                  </a:lnTo>
                  <a:lnTo>
                    <a:pt x="5" y="103"/>
                  </a:lnTo>
                  <a:lnTo>
                    <a:pt x="5" y="104"/>
                  </a:lnTo>
                  <a:lnTo>
                    <a:pt x="5" y="105"/>
                  </a:lnTo>
                  <a:lnTo>
                    <a:pt x="5" y="107"/>
                  </a:lnTo>
                  <a:lnTo>
                    <a:pt x="5" y="108"/>
                  </a:lnTo>
                  <a:lnTo>
                    <a:pt x="5" y="109"/>
                  </a:lnTo>
                  <a:lnTo>
                    <a:pt x="5" y="110"/>
                  </a:lnTo>
                  <a:lnTo>
                    <a:pt x="5" y="111"/>
                  </a:lnTo>
                  <a:lnTo>
                    <a:pt x="5" y="112"/>
                  </a:lnTo>
                  <a:lnTo>
                    <a:pt x="5" y="112"/>
                  </a:lnTo>
                  <a:lnTo>
                    <a:pt x="6" y="113"/>
                  </a:lnTo>
                  <a:lnTo>
                    <a:pt x="6" y="113"/>
                  </a:lnTo>
                  <a:lnTo>
                    <a:pt x="6" y="114"/>
                  </a:lnTo>
                  <a:lnTo>
                    <a:pt x="6" y="114"/>
                  </a:lnTo>
                  <a:lnTo>
                    <a:pt x="6" y="114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6"/>
                  </a:lnTo>
                  <a:lnTo>
                    <a:pt x="7" y="116"/>
                  </a:lnTo>
                  <a:lnTo>
                    <a:pt x="7" y="116"/>
                  </a:lnTo>
                  <a:lnTo>
                    <a:pt x="7" y="116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7" y="114"/>
                  </a:lnTo>
                  <a:lnTo>
                    <a:pt x="7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3"/>
                  </a:lnTo>
                  <a:lnTo>
                    <a:pt x="8" y="112"/>
                  </a:lnTo>
                  <a:lnTo>
                    <a:pt x="8" y="112"/>
                  </a:lnTo>
                  <a:lnTo>
                    <a:pt x="8" y="111"/>
                  </a:lnTo>
                  <a:lnTo>
                    <a:pt x="8" y="111"/>
                  </a:lnTo>
                  <a:lnTo>
                    <a:pt x="8" y="110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7"/>
                  </a:lnTo>
                  <a:lnTo>
                    <a:pt x="9" y="105"/>
                  </a:lnTo>
                  <a:lnTo>
                    <a:pt x="9" y="101"/>
                  </a:lnTo>
                  <a:lnTo>
                    <a:pt x="9" y="100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10" y="92"/>
                  </a:lnTo>
                  <a:lnTo>
                    <a:pt x="10" y="81"/>
                  </a:lnTo>
                  <a:lnTo>
                    <a:pt x="10" y="80"/>
                  </a:lnTo>
                  <a:lnTo>
                    <a:pt x="10" y="78"/>
                  </a:lnTo>
                  <a:lnTo>
                    <a:pt x="11" y="75"/>
                  </a:lnTo>
                  <a:lnTo>
                    <a:pt x="11" y="69"/>
                  </a:lnTo>
                  <a:lnTo>
                    <a:pt x="12" y="56"/>
                  </a:lnTo>
                  <a:lnTo>
                    <a:pt x="12" y="55"/>
                  </a:lnTo>
                  <a:lnTo>
                    <a:pt x="12" y="53"/>
                  </a:lnTo>
                  <a:lnTo>
                    <a:pt x="12" y="50"/>
                  </a:lnTo>
                  <a:lnTo>
                    <a:pt x="12" y="44"/>
                  </a:lnTo>
                  <a:lnTo>
                    <a:pt x="13" y="32"/>
                  </a:lnTo>
                  <a:lnTo>
                    <a:pt x="13" y="30"/>
                  </a:lnTo>
                  <a:lnTo>
                    <a:pt x="13" y="29"/>
                  </a:lnTo>
                  <a:lnTo>
                    <a:pt x="13" y="26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8"/>
                  </a:lnTo>
                  <a:lnTo>
                    <a:pt x="14" y="15"/>
                  </a:lnTo>
                  <a:lnTo>
                    <a:pt x="15" y="11"/>
                  </a:lnTo>
                  <a:lnTo>
                    <a:pt x="15" y="10"/>
                  </a:lnTo>
                  <a:lnTo>
                    <a:pt x="15" y="9"/>
                  </a:lnTo>
                  <a:lnTo>
                    <a:pt x="15" y="7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4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7" y="2"/>
                  </a:lnTo>
                  <a:lnTo>
                    <a:pt x="17" y="2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5"/>
                  </a:lnTo>
                  <a:lnTo>
                    <a:pt x="18" y="6"/>
                  </a:lnTo>
                  <a:lnTo>
                    <a:pt x="18" y="7"/>
                  </a:lnTo>
                  <a:lnTo>
                    <a:pt x="18" y="8"/>
                  </a:lnTo>
                  <a:lnTo>
                    <a:pt x="19" y="9"/>
                  </a:lnTo>
                  <a:lnTo>
                    <a:pt x="19" y="10"/>
                  </a:lnTo>
                  <a:lnTo>
                    <a:pt x="19" y="12"/>
                  </a:lnTo>
                  <a:lnTo>
                    <a:pt x="19" y="17"/>
                  </a:lnTo>
                  <a:lnTo>
                    <a:pt x="19" y="18"/>
                  </a:lnTo>
                  <a:lnTo>
                    <a:pt x="19" y="20"/>
                  </a:lnTo>
                  <a:lnTo>
                    <a:pt x="19" y="22"/>
                  </a:lnTo>
                  <a:lnTo>
                    <a:pt x="20" y="28"/>
                  </a:lnTo>
                  <a:lnTo>
                    <a:pt x="21" y="40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7"/>
                  </a:lnTo>
                  <a:lnTo>
                    <a:pt x="21" y="54"/>
                  </a:lnTo>
                  <a:lnTo>
                    <a:pt x="22" y="67"/>
                  </a:lnTo>
                  <a:lnTo>
                    <a:pt x="22" y="69"/>
                  </a:lnTo>
                  <a:lnTo>
                    <a:pt x="22" y="70"/>
                  </a:lnTo>
                  <a:lnTo>
                    <a:pt x="23" y="74"/>
                  </a:lnTo>
                  <a:lnTo>
                    <a:pt x="23" y="80"/>
                  </a:lnTo>
                  <a:lnTo>
                    <a:pt x="23" y="82"/>
                  </a:lnTo>
                  <a:lnTo>
                    <a:pt x="23" y="83"/>
                  </a:lnTo>
                  <a:lnTo>
                    <a:pt x="23" y="86"/>
                  </a:lnTo>
                  <a:lnTo>
                    <a:pt x="24" y="92"/>
                  </a:lnTo>
                  <a:lnTo>
                    <a:pt x="24" y="93"/>
                  </a:lnTo>
                  <a:lnTo>
                    <a:pt x="24" y="95"/>
                  </a:lnTo>
                  <a:lnTo>
                    <a:pt x="24" y="97"/>
                  </a:lnTo>
                  <a:lnTo>
                    <a:pt x="24" y="98"/>
                  </a:lnTo>
                  <a:lnTo>
                    <a:pt x="24" y="100"/>
                  </a:lnTo>
                  <a:lnTo>
                    <a:pt x="24" y="102"/>
                  </a:lnTo>
                  <a:lnTo>
                    <a:pt x="24" y="103"/>
                  </a:lnTo>
                  <a:lnTo>
                    <a:pt x="25" y="104"/>
                  </a:lnTo>
                  <a:lnTo>
                    <a:pt x="25" y="106"/>
                  </a:lnTo>
                  <a:lnTo>
                    <a:pt x="25" y="107"/>
                  </a:lnTo>
                  <a:lnTo>
                    <a:pt x="25" y="108"/>
                  </a:lnTo>
                  <a:lnTo>
                    <a:pt x="25" y="109"/>
                  </a:lnTo>
                  <a:lnTo>
                    <a:pt x="25" y="110"/>
                  </a:lnTo>
                  <a:lnTo>
                    <a:pt x="25" y="111"/>
                  </a:lnTo>
                  <a:lnTo>
                    <a:pt x="25" y="111"/>
                  </a:lnTo>
                  <a:lnTo>
                    <a:pt x="25" y="112"/>
                  </a:lnTo>
                  <a:lnTo>
                    <a:pt x="25" y="112"/>
                  </a:lnTo>
                  <a:lnTo>
                    <a:pt x="26" y="113"/>
                  </a:lnTo>
                  <a:lnTo>
                    <a:pt x="26" y="113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4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5"/>
                  </a:lnTo>
                  <a:lnTo>
                    <a:pt x="26" y="116"/>
                  </a:lnTo>
                  <a:lnTo>
                    <a:pt x="27" y="116"/>
                  </a:lnTo>
                  <a:lnTo>
                    <a:pt x="27" y="116"/>
                  </a:lnTo>
                  <a:lnTo>
                    <a:pt x="27" y="116"/>
                  </a:lnTo>
                  <a:lnTo>
                    <a:pt x="27" y="116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4"/>
                  </a:lnTo>
                  <a:lnTo>
                    <a:pt x="27" y="114"/>
                  </a:lnTo>
                  <a:lnTo>
                    <a:pt x="27" y="114"/>
                  </a:lnTo>
                  <a:lnTo>
                    <a:pt x="27" y="113"/>
                  </a:lnTo>
                  <a:lnTo>
                    <a:pt x="27" y="113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8"/>
                  </a:lnTo>
                  <a:lnTo>
                    <a:pt x="28" y="107"/>
                  </a:lnTo>
                  <a:lnTo>
                    <a:pt x="28" y="106"/>
                  </a:lnTo>
                  <a:lnTo>
                    <a:pt x="29" y="104"/>
                  </a:lnTo>
                  <a:lnTo>
                    <a:pt x="29" y="103"/>
                  </a:lnTo>
                  <a:lnTo>
                    <a:pt x="29" y="102"/>
                  </a:lnTo>
                  <a:lnTo>
                    <a:pt x="29" y="100"/>
                  </a:lnTo>
                  <a:lnTo>
                    <a:pt x="29" y="96"/>
                  </a:lnTo>
                  <a:lnTo>
                    <a:pt x="29" y="94"/>
                  </a:lnTo>
                  <a:lnTo>
                    <a:pt x="29" y="93"/>
                  </a:lnTo>
                  <a:lnTo>
                    <a:pt x="30" y="91"/>
                  </a:lnTo>
                  <a:lnTo>
                    <a:pt x="30" y="85"/>
                  </a:lnTo>
                  <a:lnTo>
                    <a:pt x="31" y="74"/>
                  </a:lnTo>
                  <a:lnTo>
                    <a:pt x="31" y="72"/>
                  </a:lnTo>
                  <a:lnTo>
                    <a:pt x="31" y="70"/>
                  </a:lnTo>
                  <a:lnTo>
                    <a:pt x="31" y="67"/>
                  </a:lnTo>
                  <a:lnTo>
                    <a:pt x="31" y="60"/>
                  </a:lnTo>
                  <a:lnTo>
                    <a:pt x="32" y="46"/>
                  </a:lnTo>
                  <a:lnTo>
                    <a:pt x="32" y="45"/>
                  </a:lnTo>
                  <a:lnTo>
                    <a:pt x="32" y="43"/>
                  </a:lnTo>
                  <a:lnTo>
                    <a:pt x="33" y="40"/>
                  </a:lnTo>
                  <a:lnTo>
                    <a:pt x="33" y="33"/>
                  </a:lnTo>
                  <a:lnTo>
                    <a:pt x="33" y="32"/>
                  </a:lnTo>
                  <a:lnTo>
                    <a:pt x="33" y="30"/>
                  </a:lnTo>
                  <a:lnTo>
                    <a:pt x="33" y="27"/>
                  </a:lnTo>
                  <a:lnTo>
                    <a:pt x="34" y="21"/>
                  </a:lnTo>
                  <a:lnTo>
                    <a:pt x="34" y="20"/>
                  </a:lnTo>
                  <a:lnTo>
                    <a:pt x="34" y="19"/>
                  </a:lnTo>
                  <a:lnTo>
                    <a:pt x="34" y="16"/>
                  </a:lnTo>
                  <a:lnTo>
                    <a:pt x="34" y="15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5" y="11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5" y="7"/>
                  </a:lnTo>
                  <a:lnTo>
                    <a:pt x="35" y="6"/>
                  </a:lnTo>
                  <a:lnTo>
                    <a:pt x="35" y="5"/>
                  </a:lnTo>
                  <a:lnTo>
                    <a:pt x="35" y="4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0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8" y="10"/>
                  </a:lnTo>
                  <a:lnTo>
                    <a:pt x="39" y="11"/>
                  </a:lnTo>
                  <a:lnTo>
                    <a:pt x="39" y="12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6"/>
                  </a:lnTo>
                  <a:lnTo>
                    <a:pt x="39" y="19"/>
                  </a:lnTo>
                  <a:lnTo>
                    <a:pt x="39" y="24"/>
                  </a:lnTo>
                  <a:lnTo>
                    <a:pt x="40" y="25"/>
                  </a:lnTo>
                  <a:lnTo>
                    <a:pt x="40" y="26"/>
                  </a:lnTo>
                  <a:lnTo>
                    <a:pt x="40" y="29"/>
                  </a:lnTo>
                  <a:lnTo>
                    <a:pt x="40" y="35"/>
                  </a:lnTo>
                  <a:lnTo>
                    <a:pt x="41" y="48"/>
                  </a:lnTo>
                  <a:lnTo>
                    <a:pt x="42" y="73"/>
                  </a:lnTo>
                  <a:lnTo>
                    <a:pt x="42" y="75"/>
                  </a:lnTo>
                  <a:lnTo>
                    <a:pt x="43" y="76"/>
                  </a:lnTo>
                  <a:lnTo>
                    <a:pt x="43" y="79"/>
                  </a:lnTo>
                  <a:lnTo>
                    <a:pt x="43" y="85"/>
                  </a:lnTo>
                  <a:lnTo>
                    <a:pt x="43" y="86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4" y="95"/>
                  </a:lnTo>
                  <a:lnTo>
                    <a:pt x="44" y="97"/>
                  </a:lnTo>
                  <a:lnTo>
                    <a:pt x="44" y="98"/>
                  </a:lnTo>
                  <a:lnTo>
                    <a:pt x="44" y="100"/>
                  </a:lnTo>
                  <a:lnTo>
                    <a:pt x="44" y="101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5" y="105"/>
                  </a:lnTo>
                  <a:lnTo>
                    <a:pt x="45" y="106"/>
                  </a:lnTo>
                  <a:lnTo>
                    <a:pt x="45" y="108"/>
                  </a:lnTo>
                  <a:lnTo>
                    <a:pt x="45" y="108"/>
                  </a:lnTo>
                  <a:lnTo>
                    <a:pt x="45" y="109"/>
                  </a:lnTo>
                  <a:lnTo>
                    <a:pt x="45" y="110"/>
                  </a:lnTo>
                  <a:lnTo>
                    <a:pt x="45" y="111"/>
                  </a:lnTo>
                  <a:lnTo>
                    <a:pt x="45" y="112"/>
                  </a:lnTo>
                  <a:lnTo>
                    <a:pt x="45" y="112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8" y="112"/>
                  </a:lnTo>
                  <a:lnTo>
                    <a:pt x="48" y="111"/>
                  </a:lnTo>
                  <a:lnTo>
                    <a:pt x="48" y="110"/>
                  </a:lnTo>
                  <a:lnTo>
                    <a:pt x="48" y="109"/>
                  </a:lnTo>
                  <a:lnTo>
                    <a:pt x="48" y="108"/>
                  </a:lnTo>
                  <a:lnTo>
                    <a:pt x="48" y="106"/>
                  </a:lnTo>
                  <a:lnTo>
                    <a:pt x="48" y="105"/>
                  </a:lnTo>
                  <a:lnTo>
                    <a:pt x="48" y="104"/>
                  </a:lnTo>
                  <a:lnTo>
                    <a:pt x="49" y="102"/>
                  </a:lnTo>
                  <a:lnTo>
                    <a:pt x="49" y="101"/>
                  </a:lnTo>
                  <a:lnTo>
                    <a:pt x="49" y="100"/>
                  </a:lnTo>
                  <a:lnTo>
                    <a:pt x="49" y="97"/>
                  </a:lnTo>
                  <a:lnTo>
                    <a:pt x="49" y="92"/>
                  </a:lnTo>
                  <a:lnTo>
                    <a:pt x="49" y="91"/>
                  </a:lnTo>
                  <a:lnTo>
                    <a:pt x="49" y="89"/>
                  </a:lnTo>
                  <a:lnTo>
                    <a:pt x="50" y="86"/>
                  </a:lnTo>
                  <a:lnTo>
                    <a:pt x="50" y="80"/>
                  </a:lnTo>
                  <a:lnTo>
                    <a:pt x="51" y="67"/>
                  </a:lnTo>
                  <a:lnTo>
                    <a:pt x="51" y="65"/>
                  </a:lnTo>
                  <a:lnTo>
                    <a:pt x="51" y="64"/>
                  </a:lnTo>
                  <a:lnTo>
                    <a:pt x="51" y="60"/>
                  </a:lnTo>
                  <a:lnTo>
                    <a:pt x="52" y="53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3" y="36"/>
                  </a:lnTo>
                  <a:lnTo>
                    <a:pt x="53" y="33"/>
                  </a:lnTo>
                  <a:lnTo>
                    <a:pt x="53" y="27"/>
                  </a:lnTo>
                  <a:lnTo>
                    <a:pt x="53" y="26"/>
                  </a:lnTo>
                  <a:lnTo>
                    <a:pt x="53" y="24"/>
                  </a:lnTo>
                  <a:lnTo>
                    <a:pt x="53" y="22"/>
                  </a:lnTo>
                  <a:lnTo>
                    <a:pt x="54" y="16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2"/>
                  </a:lnTo>
                  <a:lnTo>
                    <a:pt x="54" y="11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5" y="6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5" y="4"/>
                  </a:lnTo>
                  <a:lnTo>
                    <a:pt x="55" y="3"/>
                  </a:lnTo>
                  <a:lnTo>
                    <a:pt x="55" y="2"/>
                  </a:lnTo>
                  <a:lnTo>
                    <a:pt x="55" y="2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8" y="5"/>
                  </a:lnTo>
                  <a:lnTo>
                    <a:pt x="58" y="6"/>
                  </a:lnTo>
                  <a:lnTo>
                    <a:pt x="58" y="7"/>
                  </a:lnTo>
                  <a:lnTo>
                    <a:pt x="58" y="8"/>
                  </a:lnTo>
                  <a:lnTo>
                    <a:pt x="58" y="9"/>
                  </a:lnTo>
                  <a:lnTo>
                    <a:pt x="58" y="10"/>
                  </a:lnTo>
                  <a:lnTo>
                    <a:pt x="58" y="12"/>
                  </a:lnTo>
                  <a:lnTo>
                    <a:pt x="59" y="16"/>
                  </a:lnTo>
                  <a:lnTo>
                    <a:pt x="59" y="18"/>
                  </a:lnTo>
                  <a:lnTo>
                    <a:pt x="59" y="19"/>
                  </a:lnTo>
                  <a:lnTo>
                    <a:pt x="59" y="21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60" y="30"/>
                  </a:lnTo>
                  <a:lnTo>
                    <a:pt x="60" y="33"/>
                  </a:lnTo>
                  <a:lnTo>
                    <a:pt x="60" y="39"/>
                  </a:lnTo>
                  <a:lnTo>
                    <a:pt x="61" y="53"/>
                  </a:lnTo>
                  <a:lnTo>
                    <a:pt x="61" y="55"/>
                  </a:lnTo>
                  <a:lnTo>
                    <a:pt x="61" y="56"/>
                  </a:lnTo>
                  <a:lnTo>
                    <a:pt x="61" y="60"/>
                  </a:lnTo>
                  <a:lnTo>
                    <a:pt x="62" y="67"/>
                  </a:lnTo>
                  <a:lnTo>
                    <a:pt x="62" y="80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7"/>
                  </a:lnTo>
                  <a:lnTo>
                    <a:pt x="63" y="92"/>
                  </a:lnTo>
                  <a:lnTo>
                    <a:pt x="63" y="94"/>
                  </a:lnTo>
                  <a:lnTo>
                    <a:pt x="63" y="95"/>
                  </a:lnTo>
                  <a:lnTo>
                    <a:pt x="64" y="98"/>
                  </a:lnTo>
                  <a:lnTo>
                    <a:pt x="64" y="102"/>
                  </a:lnTo>
                  <a:lnTo>
                    <a:pt x="64" y="104"/>
                  </a:lnTo>
                  <a:lnTo>
                    <a:pt x="64" y="105"/>
                  </a:lnTo>
                  <a:lnTo>
                    <a:pt x="64" y="107"/>
                  </a:lnTo>
                  <a:lnTo>
                    <a:pt x="64" y="108"/>
                  </a:lnTo>
                  <a:lnTo>
                    <a:pt x="65" y="108"/>
                  </a:lnTo>
                  <a:lnTo>
                    <a:pt x="65" y="110"/>
                  </a:lnTo>
                  <a:lnTo>
                    <a:pt x="65" y="111"/>
                  </a:lnTo>
                  <a:lnTo>
                    <a:pt x="65" y="111"/>
                  </a:lnTo>
                  <a:lnTo>
                    <a:pt x="65" y="112"/>
                  </a:lnTo>
                  <a:lnTo>
                    <a:pt x="65" y="113"/>
                  </a:lnTo>
                  <a:lnTo>
                    <a:pt x="65" y="113"/>
                  </a:lnTo>
                  <a:lnTo>
                    <a:pt x="65" y="114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4"/>
                  </a:lnTo>
                  <a:lnTo>
                    <a:pt x="67" y="113"/>
                  </a:lnTo>
                  <a:lnTo>
                    <a:pt x="67" y="113"/>
                  </a:lnTo>
                  <a:lnTo>
                    <a:pt x="67" y="112"/>
                  </a:lnTo>
                  <a:lnTo>
                    <a:pt x="67" y="112"/>
                  </a:lnTo>
                  <a:lnTo>
                    <a:pt x="67" y="111"/>
                  </a:lnTo>
                  <a:lnTo>
                    <a:pt x="68" y="110"/>
                  </a:lnTo>
                  <a:lnTo>
                    <a:pt x="68" y="109"/>
                  </a:lnTo>
                  <a:lnTo>
                    <a:pt x="68" y="108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68" y="102"/>
                  </a:lnTo>
                  <a:lnTo>
                    <a:pt x="68" y="100"/>
                  </a:lnTo>
                  <a:lnTo>
                    <a:pt x="69" y="99"/>
                  </a:lnTo>
                  <a:lnTo>
                    <a:pt x="69" y="97"/>
                  </a:lnTo>
                  <a:lnTo>
                    <a:pt x="69" y="92"/>
                  </a:lnTo>
                  <a:lnTo>
                    <a:pt x="70" y="81"/>
                  </a:lnTo>
                  <a:lnTo>
                    <a:pt x="70" y="79"/>
                  </a:lnTo>
                  <a:lnTo>
                    <a:pt x="70" y="78"/>
                  </a:lnTo>
                  <a:lnTo>
                    <a:pt x="70" y="74"/>
                  </a:lnTo>
                  <a:lnTo>
                    <a:pt x="70" y="68"/>
                  </a:lnTo>
                  <a:lnTo>
                    <a:pt x="71" y="55"/>
                  </a:lnTo>
                  <a:lnTo>
                    <a:pt x="71" y="53"/>
                  </a:lnTo>
                  <a:lnTo>
                    <a:pt x="71" y="52"/>
                  </a:lnTo>
                  <a:lnTo>
                    <a:pt x="72" y="48"/>
                  </a:lnTo>
                  <a:lnTo>
                    <a:pt x="72" y="42"/>
                  </a:lnTo>
                  <a:lnTo>
                    <a:pt x="72" y="41"/>
                  </a:lnTo>
                  <a:lnTo>
                    <a:pt x="72" y="39"/>
                  </a:lnTo>
                  <a:lnTo>
                    <a:pt x="72" y="36"/>
                  </a:lnTo>
                  <a:lnTo>
                    <a:pt x="73" y="30"/>
                  </a:lnTo>
                  <a:lnTo>
                    <a:pt x="73" y="29"/>
                  </a:lnTo>
                  <a:lnTo>
                    <a:pt x="73" y="28"/>
                  </a:lnTo>
                  <a:lnTo>
                    <a:pt x="73" y="25"/>
                  </a:lnTo>
                  <a:lnTo>
                    <a:pt x="73" y="20"/>
                  </a:lnTo>
                  <a:lnTo>
                    <a:pt x="73" y="18"/>
                  </a:lnTo>
                  <a:lnTo>
                    <a:pt x="74" y="17"/>
                  </a:lnTo>
                  <a:lnTo>
                    <a:pt x="74" y="15"/>
                  </a:lnTo>
                  <a:lnTo>
                    <a:pt x="74" y="11"/>
                  </a:lnTo>
                  <a:lnTo>
                    <a:pt x="74" y="10"/>
                  </a:lnTo>
                  <a:lnTo>
                    <a:pt x="74" y="9"/>
                  </a:lnTo>
                  <a:lnTo>
                    <a:pt x="74" y="7"/>
                  </a:lnTo>
                  <a:lnTo>
                    <a:pt x="74" y="7"/>
                  </a:lnTo>
                  <a:lnTo>
                    <a:pt x="74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2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4" name="Freeform 90"/>
            <p:cNvSpPr>
              <a:spLocks/>
            </p:cNvSpPr>
            <p:nvPr/>
          </p:nvSpPr>
          <p:spPr bwMode="auto">
            <a:xfrm>
              <a:off x="5095" y="2186"/>
              <a:ext cx="72" cy="116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1" y="0"/>
                </a:cxn>
                <a:cxn ang="0">
                  <a:pos x="2" y="3"/>
                </a:cxn>
                <a:cxn ang="0">
                  <a:pos x="3" y="15"/>
                </a:cxn>
                <a:cxn ang="0">
                  <a:pos x="5" y="45"/>
                </a:cxn>
                <a:cxn ang="0">
                  <a:pos x="8" y="93"/>
                </a:cxn>
                <a:cxn ang="0">
                  <a:pos x="9" y="105"/>
                </a:cxn>
                <a:cxn ang="0">
                  <a:pos x="10" y="112"/>
                </a:cxn>
                <a:cxn ang="0">
                  <a:pos x="10" y="115"/>
                </a:cxn>
                <a:cxn ang="0">
                  <a:pos x="11" y="115"/>
                </a:cxn>
                <a:cxn ang="0">
                  <a:pos x="12" y="112"/>
                </a:cxn>
                <a:cxn ang="0">
                  <a:pos x="13" y="104"/>
                </a:cxn>
                <a:cxn ang="0">
                  <a:pos x="14" y="83"/>
                </a:cxn>
                <a:cxn ang="0">
                  <a:pos x="17" y="38"/>
                </a:cxn>
                <a:cxn ang="0">
                  <a:pos x="18" y="15"/>
                </a:cxn>
                <a:cxn ang="0">
                  <a:pos x="19" y="5"/>
                </a:cxn>
                <a:cxn ang="0">
                  <a:pos x="20" y="1"/>
                </a:cxn>
                <a:cxn ang="0">
                  <a:pos x="21" y="0"/>
                </a:cxn>
                <a:cxn ang="0">
                  <a:pos x="21" y="2"/>
                </a:cxn>
                <a:cxn ang="0">
                  <a:pos x="22" y="10"/>
                </a:cxn>
                <a:cxn ang="0">
                  <a:pos x="24" y="28"/>
                </a:cxn>
                <a:cxn ang="0">
                  <a:pos x="26" y="64"/>
                </a:cxn>
                <a:cxn ang="0">
                  <a:pos x="27" y="89"/>
                </a:cxn>
                <a:cxn ang="0">
                  <a:pos x="28" y="107"/>
                </a:cxn>
                <a:cxn ang="0">
                  <a:pos x="29" y="114"/>
                </a:cxn>
                <a:cxn ang="0">
                  <a:pos x="30" y="116"/>
                </a:cxn>
                <a:cxn ang="0">
                  <a:pos x="31" y="114"/>
                </a:cxn>
                <a:cxn ang="0">
                  <a:pos x="31" y="110"/>
                </a:cxn>
                <a:cxn ang="0">
                  <a:pos x="33" y="97"/>
                </a:cxn>
                <a:cxn ang="0">
                  <a:pos x="35" y="60"/>
                </a:cxn>
                <a:cxn ang="0">
                  <a:pos x="37" y="26"/>
                </a:cxn>
                <a:cxn ang="0">
                  <a:pos x="38" y="10"/>
                </a:cxn>
                <a:cxn ang="0">
                  <a:pos x="39" y="3"/>
                </a:cxn>
                <a:cxn ang="0">
                  <a:pos x="39" y="0"/>
                </a:cxn>
                <a:cxn ang="0">
                  <a:pos x="40" y="0"/>
                </a:cxn>
                <a:cxn ang="0">
                  <a:pos x="41" y="3"/>
                </a:cxn>
                <a:cxn ang="0">
                  <a:pos x="42" y="12"/>
                </a:cxn>
                <a:cxn ang="0">
                  <a:pos x="43" y="28"/>
                </a:cxn>
                <a:cxn ang="0">
                  <a:pos x="45" y="75"/>
                </a:cxn>
                <a:cxn ang="0">
                  <a:pos x="47" y="97"/>
                </a:cxn>
                <a:cxn ang="0">
                  <a:pos x="48" y="108"/>
                </a:cxn>
                <a:cxn ang="0">
                  <a:pos x="49" y="114"/>
                </a:cxn>
                <a:cxn ang="0">
                  <a:pos x="49" y="116"/>
                </a:cxn>
                <a:cxn ang="0">
                  <a:pos x="50" y="114"/>
                </a:cxn>
                <a:cxn ang="0">
                  <a:pos x="51" y="108"/>
                </a:cxn>
                <a:cxn ang="0">
                  <a:pos x="52" y="92"/>
                </a:cxn>
                <a:cxn ang="0">
                  <a:pos x="54" y="54"/>
                </a:cxn>
                <a:cxn ang="0">
                  <a:pos x="56" y="29"/>
                </a:cxn>
                <a:cxn ang="0">
                  <a:pos x="57" y="9"/>
                </a:cxn>
                <a:cxn ang="0">
                  <a:pos x="58" y="2"/>
                </a:cxn>
                <a:cxn ang="0">
                  <a:pos x="59" y="0"/>
                </a:cxn>
                <a:cxn ang="0">
                  <a:pos x="60" y="0"/>
                </a:cxn>
                <a:cxn ang="0">
                  <a:pos x="60" y="4"/>
                </a:cxn>
                <a:cxn ang="0">
                  <a:pos x="61" y="17"/>
                </a:cxn>
                <a:cxn ang="0">
                  <a:pos x="63" y="49"/>
                </a:cxn>
                <a:cxn ang="0">
                  <a:pos x="65" y="88"/>
                </a:cxn>
                <a:cxn ang="0">
                  <a:pos x="67" y="106"/>
                </a:cxn>
                <a:cxn ang="0">
                  <a:pos x="68" y="113"/>
                </a:cxn>
                <a:cxn ang="0">
                  <a:pos x="68" y="115"/>
                </a:cxn>
                <a:cxn ang="0">
                  <a:pos x="69" y="115"/>
                </a:cxn>
                <a:cxn ang="0">
                  <a:pos x="70" y="110"/>
                </a:cxn>
                <a:cxn ang="0">
                  <a:pos x="71" y="100"/>
                </a:cxn>
              </a:cxnLst>
              <a:rect l="0" t="0" r="r" b="b"/>
              <a:pathLst>
                <a:path w="72" h="116">
                  <a:moveTo>
                    <a:pt x="0" y="2"/>
                  </a:moveTo>
                  <a:lnTo>
                    <a:pt x="0" y="2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4"/>
                  </a:lnTo>
                  <a:lnTo>
                    <a:pt x="2" y="4"/>
                  </a:lnTo>
                  <a:lnTo>
                    <a:pt x="2" y="5"/>
                  </a:lnTo>
                  <a:lnTo>
                    <a:pt x="3" y="7"/>
                  </a:lnTo>
                  <a:lnTo>
                    <a:pt x="3" y="8"/>
                  </a:lnTo>
                  <a:lnTo>
                    <a:pt x="3" y="8"/>
                  </a:lnTo>
                  <a:lnTo>
                    <a:pt x="3" y="10"/>
                  </a:lnTo>
                  <a:lnTo>
                    <a:pt x="3" y="15"/>
                  </a:lnTo>
                  <a:lnTo>
                    <a:pt x="3" y="16"/>
                  </a:lnTo>
                  <a:lnTo>
                    <a:pt x="3" y="17"/>
                  </a:lnTo>
                  <a:lnTo>
                    <a:pt x="4" y="20"/>
                  </a:lnTo>
                  <a:lnTo>
                    <a:pt x="4" y="26"/>
                  </a:lnTo>
                  <a:lnTo>
                    <a:pt x="5" y="38"/>
                  </a:lnTo>
                  <a:lnTo>
                    <a:pt x="5" y="40"/>
                  </a:lnTo>
                  <a:lnTo>
                    <a:pt x="5" y="41"/>
                  </a:lnTo>
                  <a:lnTo>
                    <a:pt x="5" y="45"/>
                  </a:lnTo>
                  <a:lnTo>
                    <a:pt x="5" y="52"/>
                  </a:lnTo>
                  <a:lnTo>
                    <a:pt x="6" y="66"/>
                  </a:lnTo>
                  <a:lnTo>
                    <a:pt x="6" y="67"/>
                  </a:lnTo>
                  <a:lnTo>
                    <a:pt x="7" y="69"/>
                  </a:lnTo>
                  <a:lnTo>
                    <a:pt x="7" y="72"/>
                  </a:lnTo>
                  <a:lnTo>
                    <a:pt x="7" y="79"/>
                  </a:lnTo>
                  <a:lnTo>
                    <a:pt x="8" y="92"/>
                  </a:lnTo>
                  <a:lnTo>
                    <a:pt x="8" y="93"/>
                  </a:lnTo>
                  <a:lnTo>
                    <a:pt x="8" y="94"/>
                  </a:lnTo>
                  <a:lnTo>
                    <a:pt x="8" y="97"/>
                  </a:lnTo>
                  <a:lnTo>
                    <a:pt x="8" y="98"/>
                  </a:lnTo>
                  <a:lnTo>
                    <a:pt x="8" y="99"/>
                  </a:lnTo>
                  <a:lnTo>
                    <a:pt x="9" y="101"/>
                  </a:lnTo>
                  <a:lnTo>
                    <a:pt x="9" y="102"/>
                  </a:lnTo>
                  <a:lnTo>
                    <a:pt x="9" y="103"/>
                  </a:lnTo>
                  <a:lnTo>
                    <a:pt x="9" y="105"/>
                  </a:lnTo>
                  <a:lnTo>
                    <a:pt x="9" y="106"/>
                  </a:lnTo>
                  <a:lnTo>
                    <a:pt x="9" y="107"/>
                  </a:lnTo>
                  <a:lnTo>
                    <a:pt x="9" y="109"/>
                  </a:lnTo>
                  <a:lnTo>
                    <a:pt x="9" y="109"/>
                  </a:lnTo>
                  <a:lnTo>
                    <a:pt x="9" y="110"/>
                  </a:lnTo>
                  <a:lnTo>
                    <a:pt x="9" y="111"/>
                  </a:lnTo>
                  <a:lnTo>
                    <a:pt x="9" y="111"/>
                  </a:lnTo>
                  <a:lnTo>
                    <a:pt x="10" y="112"/>
                  </a:lnTo>
                  <a:lnTo>
                    <a:pt x="10" y="112"/>
                  </a:lnTo>
                  <a:lnTo>
                    <a:pt x="10" y="113"/>
                  </a:lnTo>
                  <a:lnTo>
                    <a:pt x="10" y="114"/>
                  </a:lnTo>
                  <a:lnTo>
                    <a:pt x="10" y="114"/>
                  </a:lnTo>
                  <a:lnTo>
                    <a:pt x="10" y="114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0" y="115"/>
                  </a:lnTo>
                  <a:lnTo>
                    <a:pt x="11" y="115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11" y="113"/>
                  </a:lnTo>
                  <a:lnTo>
                    <a:pt x="12" y="113"/>
                  </a:lnTo>
                  <a:lnTo>
                    <a:pt x="12" y="112"/>
                  </a:lnTo>
                  <a:lnTo>
                    <a:pt x="12" y="112"/>
                  </a:lnTo>
                  <a:lnTo>
                    <a:pt x="12" y="111"/>
                  </a:lnTo>
                  <a:lnTo>
                    <a:pt x="12" y="110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2" y="107"/>
                  </a:lnTo>
                  <a:lnTo>
                    <a:pt x="13" y="106"/>
                  </a:lnTo>
                  <a:lnTo>
                    <a:pt x="13" y="104"/>
                  </a:lnTo>
                  <a:lnTo>
                    <a:pt x="13" y="103"/>
                  </a:lnTo>
                  <a:lnTo>
                    <a:pt x="13" y="102"/>
                  </a:lnTo>
                  <a:lnTo>
                    <a:pt x="13" y="100"/>
                  </a:lnTo>
                  <a:lnTo>
                    <a:pt x="13" y="95"/>
                  </a:lnTo>
                  <a:lnTo>
                    <a:pt x="13" y="94"/>
                  </a:lnTo>
                  <a:lnTo>
                    <a:pt x="14" y="92"/>
                  </a:lnTo>
                  <a:lnTo>
                    <a:pt x="14" y="89"/>
                  </a:lnTo>
                  <a:lnTo>
                    <a:pt x="14" y="83"/>
                  </a:lnTo>
                  <a:lnTo>
                    <a:pt x="15" y="70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3"/>
                  </a:lnTo>
                  <a:lnTo>
                    <a:pt x="16" y="56"/>
                  </a:lnTo>
                  <a:lnTo>
                    <a:pt x="16" y="42"/>
                  </a:lnTo>
                  <a:lnTo>
                    <a:pt x="17" y="40"/>
                  </a:lnTo>
                  <a:lnTo>
                    <a:pt x="17" y="38"/>
                  </a:lnTo>
                  <a:lnTo>
                    <a:pt x="17" y="35"/>
                  </a:lnTo>
                  <a:lnTo>
                    <a:pt x="17" y="28"/>
                  </a:lnTo>
                  <a:lnTo>
                    <a:pt x="17" y="27"/>
                  </a:lnTo>
                  <a:lnTo>
                    <a:pt x="17" y="26"/>
                  </a:lnTo>
                  <a:lnTo>
                    <a:pt x="18" y="23"/>
                  </a:lnTo>
                  <a:lnTo>
                    <a:pt x="18" y="17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2"/>
                  </a:lnTo>
                  <a:lnTo>
                    <a:pt x="18" y="11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19" y="7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4"/>
                  </a:lnTo>
                  <a:lnTo>
                    <a:pt x="19" y="3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2" y="6"/>
                  </a:lnTo>
                  <a:lnTo>
                    <a:pt x="22" y="8"/>
                  </a:lnTo>
                  <a:lnTo>
                    <a:pt x="22" y="9"/>
                  </a:lnTo>
                  <a:lnTo>
                    <a:pt x="22" y="10"/>
                  </a:lnTo>
                  <a:lnTo>
                    <a:pt x="22" y="12"/>
                  </a:lnTo>
                  <a:lnTo>
                    <a:pt x="23" y="13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22"/>
                  </a:lnTo>
                  <a:lnTo>
                    <a:pt x="23" y="23"/>
                  </a:lnTo>
                  <a:lnTo>
                    <a:pt x="23" y="24"/>
                  </a:lnTo>
                  <a:lnTo>
                    <a:pt x="24" y="28"/>
                  </a:lnTo>
                  <a:lnTo>
                    <a:pt x="24" y="34"/>
                  </a:lnTo>
                  <a:lnTo>
                    <a:pt x="24" y="35"/>
                  </a:lnTo>
                  <a:lnTo>
                    <a:pt x="24" y="37"/>
                  </a:lnTo>
                  <a:lnTo>
                    <a:pt x="24" y="40"/>
                  </a:lnTo>
                  <a:lnTo>
                    <a:pt x="25" y="47"/>
                  </a:lnTo>
                  <a:lnTo>
                    <a:pt x="25" y="61"/>
                  </a:lnTo>
                  <a:lnTo>
                    <a:pt x="25" y="63"/>
                  </a:lnTo>
                  <a:lnTo>
                    <a:pt x="26" y="64"/>
                  </a:lnTo>
                  <a:lnTo>
                    <a:pt x="26" y="68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7"/>
                  </a:lnTo>
                  <a:lnTo>
                    <a:pt x="27" y="80"/>
                  </a:lnTo>
                  <a:lnTo>
                    <a:pt x="27" y="86"/>
                  </a:lnTo>
                  <a:lnTo>
                    <a:pt x="27" y="87"/>
                  </a:lnTo>
                  <a:lnTo>
                    <a:pt x="27" y="89"/>
                  </a:lnTo>
                  <a:lnTo>
                    <a:pt x="27" y="92"/>
                  </a:lnTo>
                  <a:lnTo>
                    <a:pt x="27" y="97"/>
                  </a:lnTo>
                  <a:lnTo>
                    <a:pt x="28" y="98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5"/>
                  </a:lnTo>
                  <a:lnTo>
                    <a:pt x="28" y="106"/>
                  </a:lnTo>
                  <a:lnTo>
                    <a:pt x="28" y="107"/>
                  </a:lnTo>
                  <a:lnTo>
                    <a:pt x="29" y="109"/>
                  </a:lnTo>
                  <a:lnTo>
                    <a:pt x="29" y="109"/>
                  </a:lnTo>
                  <a:lnTo>
                    <a:pt x="29" y="110"/>
                  </a:lnTo>
                  <a:lnTo>
                    <a:pt x="29" y="111"/>
                  </a:lnTo>
                  <a:lnTo>
                    <a:pt x="29" y="112"/>
                  </a:lnTo>
                  <a:lnTo>
                    <a:pt x="29" y="113"/>
                  </a:lnTo>
                  <a:lnTo>
                    <a:pt x="29" y="113"/>
                  </a:lnTo>
                  <a:lnTo>
                    <a:pt x="29" y="114"/>
                  </a:lnTo>
                  <a:lnTo>
                    <a:pt x="29" y="114"/>
                  </a:lnTo>
                  <a:lnTo>
                    <a:pt x="29" y="114"/>
                  </a:lnTo>
                  <a:lnTo>
                    <a:pt x="29" y="115"/>
                  </a:lnTo>
                  <a:lnTo>
                    <a:pt x="30" y="115"/>
                  </a:lnTo>
                  <a:lnTo>
                    <a:pt x="30" y="115"/>
                  </a:lnTo>
                  <a:lnTo>
                    <a:pt x="30" y="115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30" y="115"/>
                  </a:lnTo>
                  <a:lnTo>
                    <a:pt x="30" y="115"/>
                  </a:lnTo>
                  <a:lnTo>
                    <a:pt x="31" y="115"/>
                  </a:lnTo>
                  <a:lnTo>
                    <a:pt x="31" y="115"/>
                  </a:lnTo>
                  <a:lnTo>
                    <a:pt x="31" y="114"/>
                  </a:lnTo>
                  <a:lnTo>
                    <a:pt x="31" y="114"/>
                  </a:lnTo>
                  <a:lnTo>
                    <a:pt x="31" y="114"/>
                  </a:lnTo>
                  <a:lnTo>
                    <a:pt x="31" y="113"/>
                  </a:lnTo>
                  <a:lnTo>
                    <a:pt x="31" y="113"/>
                  </a:lnTo>
                  <a:lnTo>
                    <a:pt x="31" y="112"/>
                  </a:lnTo>
                  <a:lnTo>
                    <a:pt x="31" y="112"/>
                  </a:lnTo>
                  <a:lnTo>
                    <a:pt x="31" y="111"/>
                  </a:lnTo>
                  <a:lnTo>
                    <a:pt x="31" y="110"/>
                  </a:lnTo>
                  <a:lnTo>
                    <a:pt x="31" y="110"/>
                  </a:lnTo>
                  <a:lnTo>
                    <a:pt x="32" y="109"/>
                  </a:lnTo>
                  <a:lnTo>
                    <a:pt x="32" y="107"/>
                  </a:lnTo>
                  <a:lnTo>
                    <a:pt x="32" y="106"/>
                  </a:lnTo>
                  <a:lnTo>
                    <a:pt x="32" y="105"/>
                  </a:lnTo>
                  <a:lnTo>
                    <a:pt x="32" y="103"/>
                  </a:lnTo>
                  <a:lnTo>
                    <a:pt x="33" y="98"/>
                  </a:lnTo>
                  <a:lnTo>
                    <a:pt x="33" y="97"/>
                  </a:lnTo>
                  <a:lnTo>
                    <a:pt x="33" y="96"/>
                  </a:lnTo>
                  <a:lnTo>
                    <a:pt x="33" y="93"/>
                  </a:lnTo>
                  <a:lnTo>
                    <a:pt x="33" y="87"/>
                  </a:lnTo>
                  <a:lnTo>
                    <a:pt x="34" y="74"/>
                  </a:lnTo>
                  <a:lnTo>
                    <a:pt x="34" y="72"/>
                  </a:lnTo>
                  <a:lnTo>
                    <a:pt x="34" y="70"/>
                  </a:lnTo>
                  <a:lnTo>
                    <a:pt x="34" y="67"/>
                  </a:lnTo>
                  <a:lnTo>
                    <a:pt x="35" y="60"/>
                  </a:lnTo>
                  <a:lnTo>
                    <a:pt x="35" y="46"/>
                  </a:lnTo>
                  <a:lnTo>
                    <a:pt x="36" y="44"/>
                  </a:lnTo>
                  <a:lnTo>
                    <a:pt x="36" y="42"/>
                  </a:lnTo>
                  <a:lnTo>
                    <a:pt x="36" y="39"/>
                  </a:lnTo>
                  <a:lnTo>
                    <a:pt x="36" y="32"/>
                  </a:lnTo>
                  <a:lnTo>
                    <a:pt x="36" y="31"/>
                  </a:lnTo>
                  <a:lnTo>
                    <a:pt x="37" y="29"/>
                  </a:lnTo>
                  <a:lnTo>
                    <a:pt x="37" y="26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8"/>
                  </a:lnTo>
                  <a:lnTo>
                    <a:pt x="37" y="16"/>
                  </a:lnTo>
                  <a:lnTo>
                    <a:pt x="37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38" y="9"/>
                  </a:lnTo>
                  <a:lnTo>
                    <a:pt x="38" y="8"/>
                  </a:lnTo>
                  <a:lnTo>
                    <a:pt x="38" y="7"/>
                  </a:lnTo>
                  <a:lnTo>
                    <a:pt x="38" y="6"/>
                  </a:lnTo>
                  <a:lnTo>
                    <a:pt x="38" y="4"/>
                  </a:lnTo>
                  <a:lnTo>
                    <a:pt x="39" y="4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39" y="2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1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4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1" y="9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2" y="17"/>
                  </a:lnTo>
                  <a:lnTo>
                    <a:pt x="42" y="20"/>
                  </a:lnTo>
                  <a:lnTo>
                    <a:pt x="43" y="25"/>
                  </a:lnTo>
                  <a:lnTo>
                    <a:pt x="43" y="26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6"/>
                  </a:lnTo>
                  <a:lnTo>
                    <a:pt x="44" y="49"/>
                  </a:lnTo>
                  <a:lnTo>
                    <a:pt x="44" y="51"/>
                  </a:lnTo>
                  <a:lnTo>
                    <a:pt x="44" y="52"/>
                  </a:lnTo>
                  <a:lnTo>
                    <a:pt x="44" y="56"/>
                  </a:lnTo>
                  <a:lnTo>
                    <a:pt x="45" y="62"/>
                  </a:lnTo>
                  <a:lnTo>
                    <a:pt x="45" y="75"/>
                  </a:lnTo>
                  <a:lnTo>
                    <a:pt x="45" y="76"/>
                  </a:lnTo>
                  <a:lnTo>
                    <a:pt x="46" y="78"/>
                  </a:lnTo>
                  <a:lnTo>
                    <a:pt x="46" y="81"/>
                  </a:lnTo>
                  <a:lnTo>
                    <a:pt x="46" y="87"/>
                  </a:lnTo>
                  <a:lnTo>
                    <a:pt x="46" y="88"/>
                  </a:lnTo>
                  <a:lnTo>
                    <a:pt x="46" y="90"/>
                  </a:lnTo>
                  <a:lnTo>
                    <a:pt x="47" y="92"/>
                  </a:lnTo>
                  <a:lnTo>
                    <a:pt x="47" y="97"/>
                  </a:lnTo>
                  <a:lnTo>
                    <a:pt x="47" y="98"/>
                  </a:lnTo>
                  <a:lnTo>
                    <a:pt x="47" y="100"/>
                  </a:lnTo>
                  <a:lnTo>
                    <a:pt x="47" y="102"/>
                  </a:lnTo>
                  <a:lnTo>
                    <a:pt x="47" y="103"/>
                  </a:lnTo>
                  <a:lnTo>
                    <a:pt x="47" y="104"/>
                  </a:lnTo>
                  <a:lnTo>
                    <a:pt x="47" y="106"/>
                  </a:lnTo>
                  <a:lnTo>
                    <a:pt x="48" y="107"/>
                  </a:lnTo>
                  <a:lnTo>
                    <a:pt x="48" y="108"/>
                  </a:lnTo>
                  <a:lnTo>
                    <a:pt x="48" y="109"/>
                  </a:lnTo>
                  <a:lnTo>
                    <a:pt x="48" y="110"/>
                  </a:lnTo>
                  <a:lnTo>
                    <a:pt x="48" y="110"/>
                  </a:lnTo>
                  <a:lnTo>
                    <a:pt x="48" y="112"/>
                  </a:lnTo>
                  <a:lnTo>
                    <a:pt x="48" y="112"/>
                  </a:lnTo>
                  <a:lnTo>
                    <a:pt x="48" y="113"/>
                  </a:lnTo>
                  <a:lnTo>
                    <a:pt x="49" y="114"/>
                  </a:lnTo>
                  <a:lnTo>
                    <a:pt x="49" y="114"/>
                  </a:lnTo>
                  <a:lnTo>
                    <a:pt x="49" y="114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5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4"/>
                  </a:lnTo>
                  <a:lnTo>
                    <a:pt x="50" y="113"/>
                  </a:lnTo>
                  <a:lnTo>
                    <a:pt x="50" y="113"/>
                  </a:lnTo>
                  <a:lnTo>
                    <a:pt x="50" y="112"/>
                  </a:lnTo>
                  <a:lnTo>
                    <a:pt x="51" y="112"/>
                  </a:lnTo>
                  <a:lnTo>
                    <a:pt x="51" y="111"/>
                  </a:lnTo>
                  <a:lnTo>
                    <a:pt x="51" y="110"/>
                  </a:lnTo>
                  <a:lnTo>
                    <a:pt x="51" y="108"/>
                  </a:lnTo>
                  <a:lnTo>
                    <a:pt x="51" y="108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1" y="104"/>
                  </a:lnTo>
                  <a:lnTo>
                    <a:pt x="51" y="103"/>
                  </a:lnTo>
                  <a:lnTo>
                    <a:pt x="52" y="100"/>
                  </a:lnTo>
                  <a:lnTo>
                    <a:pt x="52" y="95"/>
                  </a:lnTo>
                  <a:lnTo>
                    <a:pt x="52" y="94"/>
                  </a:lnTo>
                  <a:lnTo>
                    <a:pt x="52" y="92"/>
                  </a:lnTo>
                  <a:lnTo>
                    <a:pt x="52" y="89"/>
                  </a:lnTo>
                  <a:lnTo>
                    <a:pt x="53" y="83"/>
                  </a:lnTo>
                  <a:lnTo>
                    <a:pt x="53" y="82"/>
                  </a:lnTo>
                  <a:lnTo>
                    <a:pt x="53" y="80"/>
                  </a:lnTo>
                  <a:lnTo>
                    <a:pt x="53" y="77"/>
                  </a:lnTo>
                  <a:lnTo>
                    <a:pt x="54" y="70"/>
                  </a:lnTo>
                  <a:lnTo>
                    <a:pt x="54" y="56"/>
                  </a:lnTo>
                  <a:lnTo>
                    <a:pt x="54" y="54"/>
                  </a:lnTo>
                  <a:lnTo>
                    <a:pt x="54" y="52"/>
                  </a:lnTo>
                  <a:lnTo>
                    <a:pt x="55" y="49"/>
                  </a:lnTo>
                  <a:lnTo>
                    <a:pt x="55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5" y="36"/>
                  </a:lnTo>
                  <a:lnTo>
                    <a:pt x="56" y="30"/>
                  </a:lnTo>
                  <a:lnTo>
                    <a:pt x="56" y="29"/>
                  </a:lnTo>
                  <a:lnTo>
                    <a:pt x="56" y="27"/>
                  </a:lnTo>
                  <a:lnTo>
                    <a:pt x="56" y="24"/>
                  </a:lnTo>
                  <a:lnTo>
                    <a:pt x="56" y="19"/>
                  </a:lnTo>
                  <a:lnTo>
                    <a:pt x="56" y="18"/>
                  </a:lnTo>
                  <a:lnTo>
                    <a:pt x="57" y="17"/>
                  </a:lnTo>
                  <a:lnTo>
                    <a:pt x="57" y="14"/>
                  </a:lnTo>
                  <a:lnTo>
                    <a:pt x="57" y="10"/>
                  </a:lnTo>
                  <a:lnTo>
                    <a:pt x="57" y="9"/>
                  </a:lnTo>
                  <a:lnTo>
                    <a:pt x="57" y="8"/>
                  </a:lnTo>
                  <a:lnTo>
                    <a:pt x="58" y="7"/>
                  </a:lnTo>
                  <a:lnTo>
                    <a:pt x="58" y="6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8" y="1"/>
                  </a:lnTo>
                  <a:lnTo>
                    <a:pt x="58" y="1"/>
                  </a:lnTo>
                  <a:lnTo>
                    <a:pt x="58" y="1"/>
                  </a:lnTo>
                  <a:lnTo>
                    <a:pt x="58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60" y="0"/>
                  </a:lnTo>
                  <a:lnTo>
                    <a:pt x="60" y="1"/>
                  </a:lnTo>
                  <a:lnTo>
                    <a:pt x="60" y="1"/>
                  </a:lnTo>
                  <a:lnTo>
                    <a:pt x="60" y="1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60" y="3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0" y="5"/>
                  </a:lnTo>
                  <a:lnTo>
                    <a:pt x="60" y="6"/>
                  </a:lnTo>
                  <a:lnTo>
                    <a:pt x="60" y="6"/>
                  </a:lnTo>
                  <a:lnTo>
                    <a:pt x="61" y="8"/>
                  </a:lnTo>
                  <a:lnTo>
                    <a:pt x="61" y="9"/>
                  </a:lnTo>
                  <a:lnTo>
                    <a:pt x="61" y="10"/>
                  </a:lnTo>
                  <a:lnTo>
                    <a:pt x="61" y="12"/>
                  </a:lnTo>
                  <a:lnTo>
                    <a:pt x="61" y="17"/>
                  </a:lnTo>
                  <a:lnTo>
                    <a:pt x="62" y="19"/>
                  </a:lnTo>
                  <a:lnTo>
                    <a:pt x="62" y="20"/>
                  </a:lnTo>
                  <a:lnTo>
                    <a:pt x="62" y="23"/>
                  </a:lnTo>
                  <a:lnTo>
                    <a:pt x="62" y="29"/>
                  </a:lnTo>
                  <a:lnTo>
                    <a:pt x="63" y="42"/>
                  </a:lnTo>
                  <a:lnTo>
                    <a:pt x="63" y="44"/>
                  </a:lnTo>
                  <a:lnTo>
                    <a:pt x="63" y="46"/>
                  </a:lnTo>
                  <a:lnTo>
                    <a:pt x="63" y="49"/>
                  </a:lnTo>
                  <a:lnTo>
                    <a:pt x="64" y="57"/>
                  </a:lnTo>
                  <a:lnTo>
                    <a:pt x="64" y="71"/>
                  </a:lnTo>
                  <a:lnTo>
                    <a:pt x="64" y="73"/>
                  </a:lnTo>
                  <a:lnTo>
                    <a:pt x="65" y="74"/>
                  </a:lnTo>
                  <a:lnTo>
                    <a:pt x="65" y="78"/>
                  </a:lnTo>
                  <a:lnTo>
                    <a:pt x="65" y="84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6" y="91"/>
                  </a:lnTo>
                  <a:lnTo>
                    <a:pt x="66" y="96"/>
                  </a:lnTo>
                  <a:lnTo>
                    <a:pt x="66" y="98"/>
                  </a:lnTo>
                  <a:lnTo>
                    <a:pt x="66" y="99"/>
                  </a:lnTo>
                  <a:lnTo>
                    <a:pt x="66" y="101"/>
                  </a:lnTo>
                  <a:lnTo>
                    <a:pt x="66" y="102"/>
                  </a:lnTo>
                  <a:lnTo>
                    <a:pt x="66" y="104"/>
                  </a:lnTo>
                  <a:lnTo>
                    <a:pt x="67" y="106"/>
                  </a:lnTo>
                  <a:lnTo>
                    <a:pt x="67" y="107"/>
                  </a:lnTo>
                  <a:lnTo>
                    <a:pt x="67" y="108"/>
                  </a:lnTo>
                  <a:lnTo>
                    <a:pt x="67" y="108"/>
                  </a:lnTo>
                  <a:lnTo>
                    <a:pt x="67" y="109"/>
                  </a:lnTo>
                  <a:lnTo>
                    <a:pt x="67" y="110"/>
                  </a:lnTo>
                  <a:lnTo>
                    <a:pt x="67" y="111"/>
                  </a:lnTo>
                  <a:lnTo>
                    <a:pt x="68" y="112"/>
                  </a:lnTo>
                  <a:lnTo>
                    <a:pt x="68" y="113"/>
                  </a:lnTo>
                  <a:lnTo>
                    <a:pt x="68" y="113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5"/>
                  </a:lnTo>
                  <a:lnTo>
                    <a:pt x="68" y="116"/>
                  </a:lnTo>
                  <a:lnTo>
                    <a:pt x="68" y="116"/>
                  </a:lnTo>
                  <a:lnTo>
                    <a:pt x="69" y="116"/>
                  </a:lnTo>
                  <a:lnTo>
                    <a:pt x="69" y="116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5"/>
                  </a:lnTo>
                  <a:lnTo>
                    <a:pt x="69" y="114"/>
                  </a:lnTo>
                  <a:lnTo>
                    <a:pt x="69" y="114"/>
                  </a:lnTo>
                  <a:lnTo>
                    <a:pt x="69" y="114"/>
                  </a:lnTo>
                  <a:lnTo>
                    <a:pt x="69" y="113"/>
                  </a:lnTo>
                  <a:lnTo>
                    <a:pt x="70" y="112"/>
                  </a:lnTo>
                  <a:lnTo>
                    <a:pt x="70" y="112"/>
                  </a:lnTo>
                  <a:lnTo>
                    <a:pt x="70" y="111"/>
                  </a:lnTo>
                  <a:lnTo>
                    <a:pt x="70" y="110"/>
                  </a:lnTo>
                  <a:lnTo>
                    <a:pt x="70" y="110"/>
                  </a:lnTo>
                  <a:lnTo>
                    <a:pt x="70" y="108"/>
                  </a:lnTo>
                  <a:lnTo>
                    <a:pt x="70" y="107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0" y="103"/>
                  </a:lnTo>
                  <a:lnTo>
                    <a:pt x="71" y="102"/>
                  </a:lnTo>
                  <a:lnTo>
                    <a:pt x="71" y="100"/>
                  </a:lnTo>
                  <a:lnTo>
                    <a:pt x="71" y="94"/>
                  </a:lnTo>
                  <a:lnTo>
                    <a:pt x="71" y="93"/>
                  </a:lnTo>
                  <a:lnTo>
                    <a:pt x="71" y="92"/>
                  </a:lnTo>
                  <a:lnTo>
                    <a:pt x="72" y="89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5" name="Freeform 91"/>
            <p:cNvSpPr>
              <a:spLocks/>
            </p:cNvSpPr>
            <p:nvPr/>
          </p:nvSpPr>
          <p:spPr bwMode="auto">
            <a:xfrm>
              <a:off x="5167" y="2186"/>
              <a:ext cx="71" cy="116"/>
            </a:xfrm>
            <a:custGeom>
              <a:avLst/>
              <a:gdLst/>
              <a:ahLst/>
              <a:cxnLst>
                <a:cxn ang="0">
                  <a:pos x="1" y="55"/>
                </a:cxn>
                <a:cxn ang="0">
                  <a:pos x="3" y="20"/>
                </a:cxn>
                <a:cxn ang="0">
                  <a:pos x="4" y="6"/>
                </a:cxn>
                <a:cxn ang="0">
                  <a:pos x="5" y="1"/>
                </a:cxn>
                <a:cxn ang="0">
                  <a:pos x="6" y="0"/>
                </a:cxn>
                <a:cxn ang="0">
                  <a:pos x="7" y="2"/>
                </a:cxn>
                <a:cxn ang="0">
                  <a:pos x="8" y="7"/>
                </a:cxn>
                <a:cxn ang="0">
                  <a:pos x="9" y="24"/>
                </a:cxn>
                <a:cxn ang="0">
                  <a:pos x="12" y="86"/>
                </a:cxn>
                <a:cxn ang="0">
                  <a:pos x="13" y="103"/>
                </a:cxn>
                <a:cxn ang="0">
                  <a:pos x="14" y="112"/>
                </a:cxn>
                <a:cxn ang="0">
                  <a:pos x="15" y="115"/>
                </a:cxn>
                <a:cxn ang="0">
                  <a:pos x="16" y="115"/>
                </a:cxn>
                <a:cxn ang="0">
                  <a:pos x="16" y="112"/>
                </a:cxn>
                <a:cxn ang="0">
                  <a:pos x="17" y="105"/>
                </a:cxn>
                <a:cxn ang="0">
                  <a:pos x="19" y="83"/>
                </a:cxn>
                <a:cxn ang="0">
                  <a:pos x="21" y="41"/>
                </a:cxn>
                <a:cxn ang="0">
                  <a:pos x="22" y="20"/>
                </a:cxn>
                <a:cxn ang="0">
                  <a:pos x="23" y="8"/>
                </a:cxn>
                <a:cxn ang="0">
                  <a:pos x="24" y="2"/>
                </a:cxn>
                <a:cxn ang="0">
                  <a:pos x="25" y="0"/>
                </a:cxn>
                <a:cxn ang="0">
                  <a:pos x="26" y="1"/>
                </a:cxn>
                <a:cxn ang="0">
                  <a:pos x="26" y="7"/>
                </a:cxn>
                <a:cxn ang="0">
                  <a:pos x="28" y="24"/>
                </a:cxn>
                <a:cxn ang="0">
                  <a:pos x="30" y="57"/>
                </a:cxn>
                <a:cxn ang="0">
                  <a:pos x="32" y="92"/>
                </a:cxn>
                <a:cxn ang="0">
                  <a:pos x="33" y="108"/>
                </a:cxn>
                <a:cxn ang="0">
                  <a:pos x="33" y="113"/>
                </a:cxn>
                <a:cxn ang="0">
                  <a:pos x="34" y="115"/>
                </a:cxn>
                <a:cxn ang="0">
                  <a:pos x="35" y="115"/>
                </a:cxn>
                <a:cxn ang="0">
                  <a:pos x="36" y="110"/>
                </a:cxn>
                <a:cxn ang="0">
                  <a:pos x="37" y="98"/>
                </a:cxn>
                <a:cxn ang="0">
                  <a:pos x="38" y="72"/>
                </a:cxn>
                <a:cxn ang="0">
                  <a:pos x="40" y="33"/>
                </a:cxn>
                <a:cxn ang="0">
                  <a:pos x="42" y="14"/>
                </a:cxn>
                <a:cxn ang="0">
                  <a:pos x="42" y="4"/>
                </a:cxn>
                <a:cxn ang="0">
                  <a:pos x="43" y="0"/>
                </a:cxn>
                <a:cxn ang="0">
                  <a:pos x="44" y="0"/>
                </a:cxn>
                <a:cxn ang="0">
                  <a:pos x="45" y="2"/>
                </a:cxn>
                <a:cxn ang="0">
                  <a:pos x="45" y="10"/>
                </a:cxn>
                <a:cxn ang="0">
                  <a:pos x="47" y="26"/>
                </a:cxn>
                <a:cxn ang="0">
                  <a:pos x="49" y="62"/>
                </a:cxn>
                <a:cxn ang="0">
                  <a:pos x="50" y="94"/>
                </a:cxn>
                <a:cxn ang="0">
                  <a:pos x="51" y="108"/>
                </a:cxn>
                <a:cxn ang="0">
                  <a:pos x="52" y="113"/>
                </a:cxn>
                <a:cxn ang="0">
                  <a:pos x="53" y="116"/>
                </a:cxn>
                <a:cxn ang="0">
                  <a:pos x="54" y="114"/>
                </a:cxn>
                <a:cxn ang="0">
                  <a:pos x="55" y="108"/>
                </a:cxn>
                <a:cxn ang="0">
                  <a:pos x="56" y="91"/>
                </a:cxn>
                <a:cxn ang="0">
                  <a:pos x="57" y="64"/>
                </a:cxn>
                <a:cxn ang="0">
                  <a:pos x="59" y="30"/>
                </a:cxn>
                <a:cxn ang="0">
                  <a:pos x="60" y="13"/>
                </a:cxn>
                <a:cxn ang="0">
                  <a:pos x="61" y="4"/>
                </a:cxn>
                <a:cxn ang="0">
                  <a:pos x="62" y="0"/>
                </a:cxn>
                <a:cxn ang="0">
                  <a:pos x="63" y="0"/>
                </a:cxn>
                <a:cxn ang="0">
                  <a:pos x="63" y="3"/>
                </a:cxn>
                <a:cxn ang="0">
                  <a:pos x="64" y="11"/>
                </a:cxn>
                <a:cxn ang="0">
                  <a:pos x="65" y="29"/>
                </a:cxn>
                <a:cxn ang="0">
                  <a:pos x="68" y="70"/>
                </a:cxn>
                <a:cxn ang="0">
                  <a:pos x="69" y="92"/>
                </a:cxn>
                <a:cxn ang="0">
                  <a:pos x="70" y="106"/>
                </a:cxn>
                <a:cxn ang="0">
                  <a:pos x="71" y="113"/>
                </a:cxn>
              </a:cxnLst>
              <a:rect l="0" t="0" r="r" b="b"/>
              <a:pathLst>
                <a:path w="71" h="116">
                  <a:moveTo>
                    <a:pt x="0" y="89"/>
                  </a:moveTo>
                  <a:lnTo>
                    <a:pt x="0" y="82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0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2" y="53"/>
                  </a:lnTo>
                  <a:lnTo>
                    <a:pt x="2" y="50"/>
                  </a:lnTo>
                  <a:lnTo>
                    <a:pt x="2" y="4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1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4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6"/>
                  </a:lnTo>
                  <a:lnTo>
                    <a:pt x="8" y="7"/>
                  </a:lnTo>
                  <a:lnTo>
                    <a:pt x="8" y="9"/>
                  </a:lnTo>
                  <a:lnTo>
                    <a:pt x="8" y="10"/>
                  </a:lnTo>
                  <a:lnTo>
                    <a:pt x="8" y="11"/>
                  </a:lnTo>
                  <a:lnTo>
                    <a:pt x="8" y="13"/>
                  </a:lnTo>
                  <a:lnTo>
                    <a:pt x="8" y="18"/>
                  </a:lnTo>
                  <a:lnTo>
                    <a:pt x="9" y="20"/>
                  </a:lnTo>
                  <a:lnTo>
                    <a:pt x="9" y="21"/>
                  </a:lnTo>
                  <a:lnTo>
                    <a:pt x="9" y="24"/>
                  </a:lnTo>
                  <a:lnTo>
                    <a:pt x="9" y="30"/>
                  </a:lnTo>
                  <a:lnTo>
                    <a:pt x="10" y="44"/>
                  </a:lnTo>
                  <a:lnTo>
                    <a:pt x="12" y="72"/>
                  </a:lnTo>
                  <a:lnTo>
                    <a:pt x="12" y="74"/>
                  </a:lnTo>
                  <a:lnTo>
                    <a:pt x="12" y="75"/>
                  </a:lnTo>
                  <a:lnTo>
                    <a:pt x="12" y="79"/>
                  </a:lnTo>
                  <a:lnTo>
                    <a:pt x="12" y="85"/>
                  </a:lnTo>
                  <a:lnTo>
                    <a:pt x="12" y="86"/>
                  </a:lnTo>
                  <a:lnTo>
                    <a:pt x="12" y="88"/>
                  </a:lnTo>
                  <a:lnTo>
                    <a:pt x="12" y="91"/>
                  </a:lnTo>
                  <a:lnTo>
                    <a:pt x="13" y="96"/>
                  </a:lnTo>
                  <a:lnTo>
                    <a:pt x="13" y="97"/>
                  </a:lnTo>
                  <a:lnTo>
                    <a:pt x="13" y="98"/>
                  </a:lnTo>
                  <a:lnTo>
                    <a:pt x="13" y="101"/>
                  </a:lnTo>
                  <a:lnTo>
                    <a:pt x="13" y="102"/>
                  </a:lnTo>
                  <a:lnTo>
                    <a:pt x="13" y="103"/>
                  </a:lnTo>
                  <a:lnTo>
                    <a:pt x="14" y="105"/>
                  </a:lnTo>
                  <a:lnTo>
                    <a:pt x="14" y="106"/>
                  </a:lnTo>
                  <a:lnTo>
                    <a:pt x="14" y="107"/>
                  </a:lnTo>
                  <a:lnTo>
                    <a:pt x="14" y="108"/>
                  </a:lnTo>
                  <a:lnTo>
                    <a:pt x="14" y="109"/>
                  </a:lnTo>
                  <a:lnTo>
                    <a:pt x="14" y="110"/>
                  </a:lnTo>
                  <a:lnTo>
                    <a:pt x="14" y="111"/>
                  </a:lnTo>
                  <a:lnTo>
                    <a:pt x="14" y="112"/>
                  </a:lnTo>
                  <a:lnTo>
                    <a:pt x="14" y="112"/>
                  </a:lnTo>
                  <a:lnTo>
                    <a:pt x="15" y="113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3"/>
                  </a:lnTo>
                  <a:lnTo>
                    <a:pt x="16" y="113"/>
                  </a:lnTo>
                  <a:lnTo>
                    <a:pt x="16" y="112"/>
                  </a:lnTo>
                  <a:lnTo>
                    <a:pt x="17" y="112"/>
                  </a:lnTo>
                  <a:lnTo>
                    <a:pt x="17" y="111"/>
                  </a:lnTo>
                  <a:lnTo>
                    <a:pt x="17" y="110"/>
                  </a:lnTo>
                  <a:lnTo>
                    <a:pt x="17" y="109"/>
                  </a:lnTo>
                  <a:lnTo>
                    <a:pt x="17" y="109"/>
                  </a:lnTo>
                  <a:lnTo>
                    <a:pt x="17" y="107"/>
                  </a:lnTo>
                  <a:lnTo>
                    <a:pt x="17" y="106"/>
                  </a:lnTo>
                  <a:lnTo>
                    <a:pt x="17" y="105"/>
                  </a:lnTo>
                  <a:lnTo>
                    <a:pt x="18" y="103"/>
                  </a:lnTo>
                  <a:lnTo>
                    <a:pt x="18" y="98"/>
                  </a:lnTo>
                  <a:lnTo>
                    <a:pt x="18" y="96"/>
                  </a:lnTo>
                  <a:lnTo>
                    <a:pt x="18" y="95"/>
                  </a:lnTo>
                  <a:lnTo>
                    <a:pt x="18" y="92"/>
                  </a:lnTo>
                  <a:lnTo>
                    <a:pt x="19" y="86"/>
                  </a:lnTo>
                  <a:lnTo>
                    <a:pt x="19" y="84"/>
                  </a:lnTo>
                  <a:lnTo>
                    <a:pt x="19" y="83"/>
                  </a:lnTo>
                  <a:lnTo>
                    <a:pt x="19" y="79"/>
                  </a:lnTo>
                  <a:lnTo>
                    <a:pt x="19" y="72"/>
                  </a:lnTo>
                  <a:lnTo>
                    <a:pt x="20" y="58"/>
                  </a:lnTo>
                  <a:lnTo>
                    <a:pt x="20" y="56"/>
                  </a:lnTo>
                  <a:lnTo>
                    <a:pt x="20" y="54"/>
                  </a:lnTo>
                  <a:lnTo>
                    <a:pt x="20" y="50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40"/>
                  </a:lnTo>
                  <a:lnTo>
                    <a:pt x="21" y="36"/>
                  </a:lnTo>
                  <a:lnTo>
                    <a:pt x="22" y="30"/>
                  </a:lnTo>
                  <a:lnTo>
                    <a:pt x="22" y="28"/>
                  </a:lnTo>
                  <a:lnTo>
                    <a:pt x="22" y="26"/>
                  </a:lnTo>
                  <a:lnTo>
                    <a:pt x="22" y="23"/>
                  </a:lnTo>
                  <a:lnTo>
                    <a:pt x="22" y="22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2" y="16"/>
                  </a:lnTo>
                  <a:lnTo>
                    <a:pt x="23" y="15"/>
                  </a:lnTo>
                  <a:lnTo>
                    <a:pt x="23" y="13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7"/>
                  </a:lnTo>
                  <a:lnTo>
                    <a:pt x="24" y="6"/>
                  </a:lnTo>
                  <a:lnTo>
                    <a:pt x="24" y="5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4" y="2"/>
                  </a:lnTo>
                  <a:lnTo>
                    <a:pt x="24" y="2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6" y="1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3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6" y="7"/>
                  </a:lnTo>
                  <a:lnTo>
                    <a:pt x="27" y="9"/>
                  </a:lnTo>
                  <a:lnTo>
                    <a:pt x="27" y="10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4"/>
                  </a:lnTo>
                  <a:lnTo>
                    <a:pt x="27" y="15"/>
                  </a:lnTo>
                  <a:lnTo>
                    <a:pt x="27" y="18"/>
                  </a:lnTo>
                  <a:lnTo>
                    <a:pt x="28" y="24"/>
                  </a:lnTo>
                  <a:lnTo>
                    <a:pt x="28" y="25"/>
                  </a:lnTo>
                  <a:lnTo>
                    <a:pt x="28" y="26"/>
                  </a:lnTo>
                  <a:lnTo>
                    <a:pt x="28" y="30"/>
                  </a:lnTo>
                  <a:lnTo>
                    <a:pt x="28" y="36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4"/>
                  </a:lnTo>
                  <a:lnTo>
                    <a:pt x="30" y="57"/>
                  </a:lnTo>
                  <a:lnTo>
                    <a:pt x="30" y="64"/>
                  </a:lnTo>
                  <a:lnTo>
                    <a:pt x="31" y="77"/>
                  </a:lnTo>
                  <a:lnTo>
                    <a:pt x="31" y="78"/>
                  </a:lnTo>
                  <a:lnTo>
                    <a:pt x="31" y="80"/>
                  </a:lnTo>
                  <a:lnTo>
                    <a:pt x="31" y="83"/>
                  </a:lnTo>
                  <a:lnTo>
                    <a:pt x="31" y="89"/>
                  </a:lnTo>
                  <a:lnTo>
                    <a:pt x="31" y="90"/>
                  </a:lnTo>
                  <a:lnTo>
                    <a:pt x="32" y="92"/>
                  </a:lnTo>
                  <a:lnTo>
                    <a:pt x="32" y="94"/>
                  </a:lnTo>
                  <a:lnTo>
                    <a:pt x="32" y="99"/>
                  </a:lnTo>
                  <a:lnTo>
                    <a:pt x="32" y="100"/>
                  </a:lnTo>
                  <a:lnTo>
                    <a:pt x="32" y="102"/>
                  </a:lnTo>
                  <a:lnTo>
                    <a:pt x="32" y="104"/>
                  </a:lnTo>
                  <a:lnTo>
                    <a:pt x="32" y="105"/>
                  </a:lnTo>
                  <a:lnTo>
                    <a:pt x="32" y="106"/>
                  </a:lnTo>
                  <a:lnTo>
                    <a:pt x="33" y="108"/>
                  </a:lnTo>
                  <a:lnTo>
                    <a:pt x="33" y="108"/>
                  </a:lnTo>
                  <a:lnTo>
                    <a:pt x="33" y="109"/>
                  </a:lnTo>
                  <a:lnTo>
                    <a:pt x="33" y="110"/>
                  </a:lnTo>
                  <a:lnTo>
                    <a:pt x="33" y="111"/>
                  </a:lnTo>
                  <a:lnTo>
                    <a:pt x="33" y="111"/>
                  </a:lnTo>
                  <a:lnTo>
                    <a:pt x="33" y="112"/>
                  </a:lnTo>
                  <a:lnTo>
                    <a:pt x="33" y="112"/>
                  </a:lnTo>
                  <a:lnTo>
                    <a:pt x="33" y="113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4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6"/>
                  </a:lnTo>
                  <a:lnTo>
                    <a:pt x="34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5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4"/>
                  </a:lnTo>
                  <a:lnTo>
                    <a:pt x="35" y="113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6" y="110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5"/>
                  </a:lnTo>
                  <a:lnTo>
                    <a:pt x="36" y="103"/>
                  </a:lnTo>
                  <a:lnTo>
                    <a:pt x="36" y="102"/>
                  </a:lnTo>
                  <a:lnTo>
                    <a:pt x="36" y="100"/>
                  </a:lnTo>
                  <a:lnTo>
                    <a:pt x="37" y="98"/>
                  </a:lnTo>
                  <a:lnTo>
                    <a:pt x="37" y="92"/>
                  </a:lnTo>
                  <a:lnTo>
                    <a:pt x="37" y="91"/>
                  </a:lnTo>
                  <a:lnTo>
                    <a:pt x="37" y="89"/>
                  </a:lnTo>
                  <a:lnTo>
                    <a:pt x="37" y="86"/>
                  </a:lnTo>
                  <a:lnTo>
                    <a:pt x="38" y="80"/>
                  </a:lnTo>
                  <a:lnTo>
                    <a:pt x="38" y="78"/>
                  </a:lnTo>
                  <a:lnTo>
                    <a:pt x="38" y="76"/>
                  </a:lnTo>
                  <a:lnTo>
                    <a:pt x="38" y="72"/>
                  </a:lnTo>
                  <a:lnTo>
                    <a:pt x="38" y="65"/>
                  </a:lnTo>
                  <a:lnTo>
                    <a:pt x="39" y="51"/>
                  </a:lnTo>
                  <a:lnTo>
                    <a:pt x="39" y="49"/>
                  </a:lnTo>
                  <a:lnTo>
                    <a:pt x="40" y="47"/>
                  </a:lnTo>
                  <a:lnTo>
                    <a:pt x="40" y="43"/>
                  </a:lnTo>
                  <a:lnTo>
                    <a:pt x="40" y="36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0"/>
                  </a:lnTo>
                  <a:lnTo>
                    <a:pt x="41" y="24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1" y="18"/>
                  </a:lnTo>
                  <a:lnTo>
                    <a:pt x="41" y="17"/>
                  </a:lnTo>
                  <a:lnTo>
                    <a:pt x="41" y="16"/>
                  </a:lnTo>
                  <a:lnTo>
                    <a:pt x="42" y="14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1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5" y="2"/>
                  </a:lnTo>
                  <a:lnTo>
                    <a:pt x="45" y="2"/>
                  </a:lnTo>
                  <a:lnTo>
                    <a:pt x="45" y="3"/>
                  </a:lnTo>
                  <a:lnTo>
                    <a:pt x="45" y="3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5" y="8"/>
                  </a:lnTo>
                  <a:lnTo>
                    <a:pt x="45" y="10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6" y="14"/>
                  </a:lnTo>
                  <a:lnTo>
                    <a:pt x="46" y="15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7" y="24"/>
                  </a:lnTo>
                  <a:lnTo>
                    <a:pt x="47" y="26"/>
                  </a:lnTo>
                  <a:lnTo>
                    <a:pt x="47" y="27"/>
                  </a:lnTo>
                  <a:lnTo>
                    <a:pt x="47" y="30"/>
                  </a:lnTo>
                  <a:lnTo>
                    <a:pt x="47" y="36"/>
                  </a:lnTo>
                  <a:lnTo>
                    <a:pt x="48" y="49"/>
                  </a:lnTo>
                  <a:lnTo>
                    <a:pt x="48" y="51"/>
                  </a:lnTo>
                  <a:lnTo>
                    <a:pt x="48" y="52"/>
                  </a:lnTo>
                  <a:lnTo>
                    <a:pt x="48" y="56"/>
                  </a:lnTo>
                  <a:lnTo>
                    <a:pt x="49" y="62"/>
                  </a:lnTo>
                  <a:lnTo>
                    <a:pt x="49" y="76"/>
                  </a:lnTo>
                  <a:lnTo>
                    <a:pt x="49" y="77"/>
                  </a:lnTo>
                  <a:lnTo>
                    <a:pt x="49" y="79"/>
                  </a:lnTo>
                  <a:lnTo>
                    <a:pt x="50" y="82"/>
                  </a:lnTo>
                  <a:lnTo>
                    <a:pt x="50" y="88"/>
                  </a:lnTo>
                  <a:lnTo>
                    <a:pt x="50" y="89"/>
                  </a:lnTo>
                  <a:lnTo>
                    <a:pt x="50" y="91"/>
                  </a:lnTo>
                  <a:lnTo>
                    <a:pt x="50" y="94"/>
                  </a:lnTo>
                  <a:lnTo>
                    <a:pt x="51" y="99"/>
                  </a:lnTo>
                  <a:lnTo>
                    <a:pt x="51" y="100"/>
                  </a:lnTo>
                  <a:lnTo>
                    <a:pt x="51" y="101"/>
                  </a:lnTo>
                  <a:lnTo>
                    <a:pt x="51" y="103"/>
                  </a:lnTo>
                  <a:lnTo>
                    <a:pt x="51" y="104"/>
                  </a:lnTo>
                  <a:lnTo>
                    <a:pt x="51" y="105"/>
                  </a:lnTo>
                  <a:lnTo>
                    <a:pt x="51" y="107"/>
                  </a:lnTo>
                  <a:lnTo>
                    <a:pt x="51" y="108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2" y="110"/>
                  </a:lnTo>
                  <a:lnTo>
                    <a:pt x="52" y="111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52" y="113"/>
                  </a:lnTo>
                  <a:lnTo>
                    <a:pt x="52" y="113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3" y="114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4" y="114"/>
                  </a:lnTo>
                  <a:lnTo>
                    <a:pt x="54" y="114"/>
                  </a:lnTo>
                  <a:lnTo>
                    <a:pt x="54" y="114"/>
                  </a:lnTo>
                  <a:lnTo>
                    <a:pt x="54" y="113"/>
                  </a:lnTo>
                  <a:lnTo>
                    <a:pt x="54" y="113"/>
                  </a:lnTo>
                  <a:lnTo>
                    <a:pt x="54" y="112"/>
                  </a:lnTo>
                  <a:lnTo>
                    <a:pt x="54" y="111"/>
                  </a:lnTo>
                  <a:lnTo>
                    <a:pt x="54" y="110"/>
                  </a:lnTo>
                  <a:lnTo>
                    <a:pt x="55" y="109"/>
                  </a:lnTo>
                  <a:lnTo>
                    <a:pt x="55" y="108"/>
                  </a:lnTo>
                  <a:lnTo>
                    <a:pt x="55" y="106"/>
                  </a:lnTo>
                  <a:lnTo>
                    <a:pt x="55" y="105"/>
                  </a:lnTo>
                  <a:lnTo>
                    <a:pt x="55" y="104"/>
                  </a:lnTo>
                  <a:lnTo>
                    <a:pt x="55" y="102"/>
                  </a:lnTo>
                  <a:lnTo>
                    <a:pt x="55" y="101"/>
                  </a:lnTo>
                  <a:lnTo>
                    <a:pt x="55" y="100"/>
                  </a:lnTo>
                  <a:lnTo>
                    <a:pt x="55" y="97"/>
                  </a:lnTo>
                  <a:lnTo>
                    <a:pt x="56" y="91"/>
                  </a:lnTo>
                  <a:lnTo>
                    <a:pt x="56" y="90"/>
                  </a:lnTo>
                  <a:lnTo>
                    <a:pt x="56" y="88"/>
                  </a:lnTo>
                  <a:lnTo>
                    <a:pt x="56" y="85"/>
                  </a:lnTo>
                  <a:lnTo>
                    <a:pt x="57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1"/>
                  </a:lnTo>
                  <a:lnTo>
                    <a:pt x="57" y="64"/>
                  </a:lnTo>
                  <a:lnTo>
                    <a:pt x="58" y="50"/>
                  </a:lnTo>
                  <a:lnTo>
                    <a:pt x="58" y="48"/>
                  </a:lnTo>
                  <a:lnTo>
                    <a:pt x="58" y="46"/>
                  </a:lnTo>
                  <a:lnTo>
                    <a:pt x="59" y="43"/>
                  </a:lnTo>
                  <a:lnTo>
                    <a:pt x="59" y="36"/>
                  </a:lnTo>
                  <a:lnTo>
                    <a:pt x="59" y="35"/>
                  </a:lnTo>
                  <a:lnTo>
                    <a:pt x="59" y="33"/>
                  </a:lnTo>
                  <a:lnTo>
                    <a:pt x="59" y="30"/>
                  </a:lnTo>
                  <a:lnTo>
                    <a:pt x="59" y="24"/>
                  </a:lnTo>
                  <a:lnTo>
                    <a:pt x="60" y="23"/>
                  </a:lnTo>
                  <a:lnTo>
                    <a:pt x="60" y="21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6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0" y="12"/>
                  </a:lnTo>
                  <a:lnTo>
                    <a:pt x="61" y="10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6"/>
                  </a:lnTo>
                  <a:lnTo>
                    <a:pt x="61" y="5"/>
                  </a:lnTo>
                  <a:lnTo>
                    <a:pt x="61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4" y="6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4" y="10"/>
                  </a:lnTo>
                  <a:lnTo>
                    <a:pt x="64" y="11"/>
                  </a:lnTo>
                  <a:lnTo>
                    <a:pt x="64" y="12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7"/>
                  </a:lnTo>
                  <a:lnTo>
                    <a:pt x="65" y="20"/>
                  </a:lnTo>
                  <a:lnTo>
                    <a:pt x="65" y="25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6" y="32"/>
                  </a:lnTo>
                  <a:lnTo>
                    <a:pt x="66" y="39"/>
                  </a:lnTo>
                  <a:lnTo>
                    <a:pt x="67" y="53"/>
                  </a:lnTo>
                  <a:lnTo>
                    <a:pt x="67" y="55"/>
                  </a:lnTo>
                  <a:lnTo>
                    <a:pt x="67" y="57"/>
                  </a:lnTo>
                  <a:lnTo>
                    <a:pt x="67" y="61"/>
                  </a:lnTo>
                  <a:lnTo>
                    <a:pt x="67" y="68"/>
                  </a:lnTo>
                  <a:lnTo>
                    <a:pt x="68" y="70"/>
                  </a:lnTo>
                  <a:lnTo>
                    <a:pt x="68" y="72"/>
                  </a:lnTo>
                  <a:lnTo>
                    <a:pt x="68" y="76"/>
                  </a:lnTo>
                  <a:lnTo>
                    <a:pt x="68" y="82"/>
                  </a:lnTo>
                  <a:lnTo>
                    <a:pt x="68" y="84"/>
                  </a:lnTo>
                  <a:lnTo>
                    <a:pt x="69" y="86"/>
                  </a:lnTo>
                  <a:lnTo>
                    <a:pt x="69" y="89"/>
                  </a:lnTo>
                  <a:lnTo>
                    <a:pt x="69" y="90"/>
                  </a:lnTo>
                  <a:lnTo>
                    <a:pt x="69" y="92"/>
                  </a:lnTo>
                  <a:lnTo>
                    <a:pt x="69" y="95"/>
                  </a:lnTo>
                  <a:lnTo>
                    <a:pt x="69" y="96"/>
                  </a:lnTo>
                  <a:lnTo>
                    <a:pt x="69" y="98"/>
                  </a:lnTo>
                  <a:lnTo>
                    <a:pt x="69" y="100"/>
                  </a:lnTo>
                  <a:lnTo>
                    <a:pt x="69" y="102"/>
                  </a:lnTo>
                  <a:lnTo>
                    <a:pt x="70" y="103"/>
                  </a:lnTo>
                  <a:lnTo>
                    <a:pt x="70" y="105"/>
                  </a:lnTo>
                  <a:lnTo>
                    <a:pt x="70" y="106"/>
                  </a:lnTo>
                  <a:lnTo>
                    <a:pt x="70" y="107"/>
                  </a:lnTo>
                  <a:lnTo>
                    <a:pt x="70" y="108"/>
                  </a:lnTo>
                  <a:lnTo>
                    <a:pt x="70" y="109"/>
                  </a:lnTo>
                  <a:lnTo>
                    <a:pt x="70" y="110"/>
                  </a:lnTo>
                  <a:lnTo>
                    <a:pt x="70" y="110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3"/>
                  </a:lnTo>
                  <a:lnTo>
                    <a:pt x="71" y="114"/>
                  </a:lnTo>
                  <a:lnTo>
                    <a:pt x="71" y="114"/>
                  </a:lnTo>
                  <a:lnTo>
                    <a:pt x="71" y="114"/>
                  </a:lnTo>
                  <a:lnTo>
                    <a:pt x="71" y="115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6" name="Freeform 92"/>
            <p:cNvSpPr>
              <a:spLocks/>
            </p:cNvSpPr>
            <p:nvPr/>
          </p:nvSpPr>
          <p:spPr bwMode="auto">
            <a:xfrm>
              <a:off x="5238" y="2186"/>
              <a:ext cx="72" cy="116"/>
            </a:xfrm>
            <a:custGeom>
              <a:avLst/>
              <a:gdLst/>
              <a:ahLst/>
              <a:cxnLst>
                <a:cxn ang="0">
                  <a:pos x="1" y="116"/>
                </a:cxn>
                <a:cxn ang="0">
                  <a:pos x="2" y="113"/>
                </a:cxn>
                <a:cxn ang="0">
                  <a:pos x="2" y="106"/>
                </a:cxn>
                <a:cxn ang="0">
                  <a:pos x="4" y="87"/>
                </a:cxn>
                <a:cxn ang="0">
                  <a:pos x="6" y="38"/>
                </a:cxn>
                <a:cxn ang="0">
                  <a:pos x="8" y="15"/>
                </a:cxn>
                <a:cxn ang="0">
                  <a:pos x="8" y="5"/>
                </a:cxn>
                <a:cxn ang="0">
                  <a:pos x="9" y="1"/>
                </a:cxn>
                <a:cxn ang="0">
                  <a:pos x="10" y="0"/>
                </a:cxn>
                <a:cxn ang="0">
                  <a:pos x="11" y="2"/>
                </a:cxn>
                <a:cxn ang="0">
                  <a:pos x="12" y="9"/>
                </a:cxn>
                <a:cxn ang="0">
                  <a:pos x="13" y="27"/>
                </a:cxn>
                <a:cxn ang="0">
                  <a:pos x="15" y="68"/>
                </a:cxn>
                <a:cxn ang="0">
                  <a:pos x="16" y="95"/>
                </a:cxn>
                <a:cxn ang="0">
                  <a:pos x="17" y="107"/>
                </a:cxn>
                <a:cxn ang="0">
                  <a:pos x="18" y="113"/>
                </a:cxn>
                <a:cxn ang="0">
                  <a:pos x="19" y="116"/>
                </a:cxn>
                <a:cxn ang="0">
                  <a:pos x="20" y="114"/>
                </a:cxn>
                <a:cxn ang="0">
                  <a:pos x="20" y="110"/>
                </a:cxn>
                <a:cxn ang="0">
                  <a:pos x="21" y="96"/>
                </a:cxn>
                <a:cxn ang="0">
                  <a:pos x="23" y="60"/>
                </a:cxn>
                <a:cxn ang="0">
                  <a:pos x="25" y="23"/>
                </a:cxn>
                <a:cxn ang="0">
                  <a:pos x="26" y="8"/>
                </a:cxn>
                <a:cxn ang="0">
                  <a:pos x="27" y="2"/>
                </a:cxn>
                <a:cxn ang="0">
                  <a:pos x="28" y="0"/>
                </a:cxn>
                <a:cxn ang="0">
                  <a:pos x="29" y="1"/>
                </a:cxn>
                <a:cxn ang="0">
                  <a:pos x="30" y="6"/>
                </a:cxn>
                <a:cxn ang="0">
                  <a:pos x="31" y="23"/>
                </a:cxn>
                <a:cxn ang="0">
                  <a:pos x="34" y="87"/>
                </a:cxn>
                <a:cxn ang="0">
                  <a:pos x="35" y="104"/>
                </a:cxn>
                <a:cxn ang="0">
                  <a:pos x="36" y="112"/>
                </a:cxn>
                <a:cxn ang="0">
                  <a:pos x="37" y="115"/>
                </a:cxn>
                <a:cxn ang="0">
                  <a:pos x="38" y="115"/>
                </a:cxn>
                <a:cxn ang="0">
                  <a:pos x="39" y="112"/>
                </a:cxn>
                <a:cxn ang="0">
                  <a:pos x="39" y="103"/>
                </a:cxn>
                <a:cxn ang="0">
                  <a:pos x="41" y="78"/>
                </a:cxn>
                <a:cxn ang="0">
                  <a:pos x="43" y="36"/>
                </a:cxn>
                <a:cxn ang="0">
                  <a:pos x="44" y="16"/>
                </a:cxn>
                <a:cxn ang="0">
                  <a:pos x="45" y="4"/>
                </a:cxn>
                <a:cxn ang="0">
                  <a:pos x="46" y="0"/>
                </a:cxn>
                <a:cxn ang="0">
                  <a:pos x="47" y="0"/>
                </a:cxn>
                <a:cxn ang="0">
                  <a:pos x="48" y="4"/>
                </a:cxn>
                <a:cxn ang="0">
                  <a:pos x="48" y="12"/>
                </a:cxn>
                <a:cxn ang="0">
                  <a:pos x="50" y="35"/>
                </a:cxn>
                <a:cxn ang="0">
                  <a:pos x="52" y="76"/>
                </a:cxn>
                <a:cxn ang="0">
                  <a:pos x="53" y="96"/>
                </a:cxn>
                <a:cxn ang="0">
                  <a:pos x="54" y="108"/>
                </a:cxn>
                <a:cxn ang="0">
                  <a:pos x="55" y="113"/>
                </a:cxn>
                <a:cxn ang="0">
                  <a:pos x="55" y="116"/>
                </a:cxn>
                <a:cxn ang="0">
                  <a:pos x="56" y="114"/>
                </a:cxn>
                <a:cxn ang="0">
                  <a:pos x="57" y="109"/>
                </a:cxn>
                <a:cxn ang="0">
                  <a:pos x="58" y="92"/>
                </a:cxn>
                <a:cxn ang="0">
                  <a:pos x="60" y="57"/>
                </a:cxn>
                <a:cxn ang="0">
                  <a:pos x="62" y="28"/>
                </a:cxn>
                <a:cxn ang="0">
                  <a:pos x="63" y="7"/>
                </a:cxn>
                <a:cxn ang="0">
                  <a:pos x="64" y="1"/>
                </a:cxn>
                <a:cxn ang="0">
                  <a:pos x="65" y="0"/>
                </a:cxn>
                <a:cxn ang="0">
                  <a:pos x="65" y="1"/>
                </a:cxn>
                <a:cxn ang="0">
                  <a:pos x="66" y="6"/>
                </a:cxn>
                <a:cxn ang="0">
                  <a:pos x="67" y="21"/>
                </a:cxn>
                <a:cxn ang="0">
                  <a:pos x="70" y="73"/>
                </a:cxn>
                <a:cxn ang="0">
                  <a:pos x="71" y="100"/>
                </a:cxn>
              </a:cxnLst>
              <a:rect l="0" t="0" r="r" b="b"/>
              <a:pathLst>
                <a:path w="72" h="116">
                  <a:moveTo>
                    <a:pt x="0" y="115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1" y="116"/>
                  </a:lnTo>
                  <a:lnTo>
                    <a:pt x="1" y="116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3"/>
                  </a:lnTo>
                  <a:lnTo>
                    <a:pt x="2" y="113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9"/>
                  </a:lnTo>
                  <a:lnTo>
                    <a:pt x="2" y="108"/>
                  </a:lnTo>
                  <a:lnTo>
                    <a:pt x="2" y="107"/>
                  </a:lnTo>
                  <a:lnTo>
                    <a:pt x="2" y="106"/>
                  </a:lnTo>
                  <a:lnTo>
                    <a:pt x="2" y="104"/>
                  </a:lnTo>
                  <a:lnTo>
                    <a:pt x="3" y="102"/>
                  </a:lnTo>
                  <a:lnTo>
                    <a:pt x="3" y="101"/>
                  </a:lnTo>
                  <a:lnTo>
                    <a:pt x="3" y="99"/>
                  </a:lnTo>
                  <a:lnTo>
                    <a:pt x="3" y="93"/>
                  </a:lnTo>
                  <a:lnTo>
                    <a:pt x="3" y="92"/>
                  </a:lnTo>
                  <a:lnTo>
                    <a:pt x="3" y="90"/>
                  </a:lnTo>
                  <a:lnTo>
                    <a:pt x="4" y="87"/>
                  </a:lnTo>
                  <a:lnTo>
                    <a:pt x="4" y="81"/>
                  </a:lnTo>
                  <a:lnTo>
                    <a:pt x="5" y="66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5" y="60"/>
                  </a:lnTo>
                  <a:lnTo>
                    <a:pt x="5" y="53"/>
                  </a:lnTo>
                  <a:lnTo>
                    <a:pt x="6" y="39"/>
                  </a:lnTo>
                  <a:lnTo>
                    <a:pt x="6" y="38"/>
                  </a:lnTo>
                  <a:lnTo>
                    <a:pt x="6" y="36"/>
                  </a:lnTo>
                  <a:lnTo>
                    <a:pt x="6" y="33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7" y="24"/>
                  </a:lnTo>
                  <a:lnTo>
                    <a:pt x="7" y="21"/>
                  </a:lnTo>
                  <a:lnTo>
                    <a:pt x="8" y="16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1"/>
                  </a:lnTo>
                  <a:lnTo>
                    <a:pt x="8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8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4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9" y="0"/>
                  </a:lnTo>
                  <a:lnTo>
                    <a:pt x="9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1"/>
                  </a:lnTo>
                  <a:lnTo>
                    <a:pt x="10" y="1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2" y="9"/>
                  </a:lnTo>
                  <a:lnTo>
                    <a:pt x="12" y="10"/>
                  </a:lnTo>
                  <a:lnTo>
                    <a:pt x="12" y="13"/>
                  </a:lnTo>
                  <a:lnTo>
                    <a:pt x="12" y="14"/>
                  </a:lnTo>
                  <a:lnTo>
                    <a:pt x="12" y="15"/>
                  </a:lnTo>
                  <a:lnTo>
                    <a:pt x="12" y="18"/>
                  </a:lnTo>
                  <a:lnTo>
                    <a:pt x="13" y="24"/>
                  </a:lnTo>
                  <a:lnTo>
                    <a:pt x="13" y="25"/>
                  </a:lnTo>
                  <a:lnTo>
                    <a:pt x="13" y="27"/>
                  </a:lnTo>
                  <a:lnTo>
                    <a:pt x="13" y="30"/>
                  </a:lnTo>
                  <a:lnTo>
                    <a:pt x="13" y="37"/>
                  </a:lnTo>
                  <a:lnTo>
                    <a:pt x="13" y="38"/>
                  </a:lnTo>
                  <a:lnTo>
                    <a:pt x="14" y="40"/>
                  </a:lnTo>
                  <a:lnTo>
                    <a:pt x="14" y="44"/>
                  </a:lnTo>
                  <a:lnTo>
                    <a:pt x="14" y="51"/>
                  </a:lnTo>
                  <a:lnTo>
                    <a:pt x="15" y="66"/>
                  </a:lnTo>
                  <a:lnTo>
                    <a:pt x="15" y="68"/>
                  </a:lnTo>
                  <a:lnTo>
                    <a:pt x="15" y="70"/>
                  </a:lnTo>
                  <a:lnTo>
                    <a:pt x="15" y="73"/>
                  </a:lnTo>
                  <a:lnTo>
                    <a:pt x="16" y="80"/>
                  </a:lnTo>
                  <a:lnTo>
                    <a:pt x="16" y="82"/>
                  </a:lnTo>
                  <a:lnTo>
                    <a:pt x="16" y="84"/>
                  </a:lnTo>
                  <a:lnTo>
                    <a:pt x="16" y="87"/>
                  </a:lnTo>
                  <a:lnTo>
                    <a:pt x="16" y="93"/>
                  </a:lnTo>
                  <a:lnTo>
                    <a:pt x="16" y="95"/>
                  </a:lnTo>
                  <a:lnTo>
                    <a:pt x="16" y="96"/>
                  </a:lnTo>
                  <a:lnTo>
                    <a:pt x="17" y="98"/>
                  </a:lnTo>
                  <a:lnTo>
                    <a:pt x="17" y="100"/>
                  </a:lnTo>
                  <a:lnTo>
                    <a:pt x="17" y="101"/>
                  </a:lnTo>
                  <a:lnTo>
                    <a:pt x="17" y="103"/>
                  </a:lnTo>
                  <a:lnTo>
                    <a:pt x="17" y="104"/>
                  </a:lnTo>
                  <a:lnTo>
                    <a:pt x="17" y="105"/>
                  </a:lnTo>
                  <a:lnTo>
                    <a:pt x="17" y="107"/>
                  </a:lnTo>
                  <a:lnTo>
                    <a:pt x="18" y="108"/>
                  </a:lnTo>
                  <a:lnTo>
                    <a:pt x="18" y="109"/>
                  </a:lnTo>
                  <a:lnTo>
                    <a:pt x="18" y="110"/>
                  </a:lnTo>
                  <a:lnTo>
                    <a:pt x="18" y="111"/>
                  </a:lnTo>
                  <a:lnTo>
                    <a:pt x="18" y="112"/>
                  </a:lnTo>
                  <a:lnTo>
                    <a:pt x="18" y="112"/>
                  </a:lnTo>
                  <a:lnTo>
                    <a:pt x="18" y="113"/>
                  </a:lnTo>
                  <a:lnTo>
                    <a:pt x="18" y="113"/>
                  </a:lnTo>
                  <a:lnTo>
                    <a:pt x="18" y="114"/>
                  </a:lnTo>
                  <a:lnTo>
                    <a:pt x="18" y="114"/>
                  </a:lnTo>
                  <a:lnTo>
                    <a:pt x="18" y="114"/>
                  </a:lnTo>
                  <a:lnTo>
                    <a:pt x="18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6"/>
                  </a:lnTo>
                  <a:lnTo>
                    <a:pt x="19" y="116"/>
                  </a:lnTo>
                  <a:lnTo>
                    <a:pt x="19" y="116"/>
                  </a:lnTo>
                  <a:lnTo>
                    <a:pt x="19" y="116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20" y="115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3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20" y="111"/>
                  </a:lnTo>
                  <a:lnTo>
                    <a:pt x="20" y="111"/>
                  </a:lnTo>
                  <a:lnTo>
                    <a:pt x="20" y="110"/>
                  </a:lnTo>
                  <a:lnTo>
                    <a:pt x="20" y="109"/>
                  </a:lnTo>
                  <a:lnTo>
                    <a:pt x="21" y="107"/>
                  </a:lnTo>
                  <a:lnTo>
                    <a:pt x="21" y="106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99"/>
                  </a:lnTo>
                  <a:lnTo>
                    <a:pt x="21" y="98"/>
                  </a:lnTo>
                  <a:lnTo>
                    <a:pt x="21" y="96"/>
                  </a:lnTo>
                  <a:lnTo>
                    <a:pt x="22" y="94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5"/>
                  </a:lnTo>
                  <a:lnTo>
                    <a:pt x="22" y="82"/>
                  </a:lnTo>
                  <a:lnTo>
                    <a:pt x="23" y="76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4" y="59"/>
                  </a:lnTo>
                  <a:lnTo>
                    <a:pt x="24" y="55"/>
                  </a:lnTo>
                  <a:lnTo>
                    <a:pt x="24" y="48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5" y="32"/>
                  </a:lnTo>
                  <a:lnTo>
                    <a:pt x="25" y="29"/>
                  </a:lnTo>
                  <a:lnTo>
                    <a:pt x="25" y="23"/>
                  </a:lnTo>
                  <a:lnTo>
                    <a:pt x="26" y="22"/>
                  </a:lnTo>
                  <a:lnTo>
                    <a:pt x="26" y="21"/>
                  </a:lnTo>
                  <a:lnTo>
                    <a:pt x="26" y="18"/>
                  </a:lnTo>
                  <a:lnTo>
                    <a:pt x="26" y="13"/>
                  </a:lnTo>
                  <a:lnTo>
                    <a:pt x="26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7" y="7"/>
                  </a:lnTo>
                  <a:lnTo>
                    <a:pt x="27" y="6"/>
                  </a:lnTo>
                  <a:lnTo>
                    <a:pt x="27" y="5"/>
                  </a:lnTo>
                  <a:lnTo>
                    <a:pt x="27" y="4"/>
                  </a:lnTo>
                  <a:lnTo>
                    <a:pt x="27" y="4"/>
                  </a:lnTo>
                  <a:lnTo>
                    <a:pt x="27" y="3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3"/>
                  </a:lnTo>
                  <a:lnTo>
                    <a:pt x="29" y="4"/>
                  </a:lnTo>
                  <a:lnTo>
                    <a:pt x="29" y="4"/>
                  </a:lnTo>
                  <a:lnTo>
                    <a:pt x="30" y="5"/>
                  </a:lnTo>
                  <a:lnTo>
                    <a:pt x="30" y="6"/>
                  </a:lnTo>
                  <a:lnTo>
                    <a:pt x="30" y="8"/>
                  </a:lnTo>
                  <a:lnTo>
                    <a:pt x="30" y="9"/>
                  </a:lnTo>
                  <a:lnTo>
                    <a:pt x="30" y="10"/>
                  </a:lnTo>
                  <a:lnTo>
                    <a:pt x="30" y="12"/>
                  </a:lnTo>
                  <a:lnTo>
                    <a:pt x="30" y="17"/>
                  </a:lnTo>
                  <a:lnTo>
                    <a:pt x="31" y="19"/>
                  </a:lnTo>
                  <a:lnTo>
                    <a:pt x="31" y="20"/>
                  </a:lnTo>
                  <a:lnTo>
                    <a:pt x="31" y="23"/>
                  </a:lnTo>
                  <a:lnTo>
                    <a:pt x="31" y="29"/>
                  </a:lnTo>
                  <a:lnTo>
                    <a:pt x="32" y="43"/>
                  </a:lnTo>
                  <a:lnTo>
                    <a:pt x="34" y="72"/>
                  </a:lnTo>
                  <a:lnTo>
                    <a:pt x="34" y="74"/>
                  </a:lnTo>
                  <a:lnTo>
                    <a:pt x="34" y="76"/>
                  </a:lnTo>
                  <a:lnTo>
                    <a:pt x="34" y="79"/>
                  </a:lnTo>
                  <a:lnTo>
                    <a:pt x="34" y="86"/>
                  </a:lnTo>
                  <a:lnTo>
                    <a:pt x="34" y="87"/>
                  </a:lnTo>
                  <a:lnTo>
                    <a:pt x="34" y="88"/>
                  </a:lnTo>
                  <a:lnTo>
                    <a:pt x="34" y="91"/>
                  </a:lnTo>
                  <a:lnTo>
                    <a:pt x="35" y="97"/>
                  </a:lnTo>
                  <a:lnTo>
                    <a:pt x="35" y="98"/>
                  </a:lnTo>
                  <a:lnTo>
                    <a:pt x="35" y="99"/>
                  </a:lnTo>
                  <a:lnTo>
                    <a:pt x="35" y="102"/>
                  </a:lnTo>
                  <a:lnTo>
                    <a:pt x="35" y="103"/>
                  </a:lnTo>
                  <a:lnTo>
                    <a:pt x="35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8"/>
                  </a:lnTo>
                  <a:lnTo>
                    <a:pt x="36" y="108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6" y="111"/>
                  </a:lnTo>
                  <a:lnTo>
                    <a:pt x="36" y="112"/>
                  </a:lnTo>
                  <a:lnTo>
                    <a:pt x="37" y="113"/>
                  </a:lnTo>
                  <a:lnTo>
                    <a:pt x="37" y="113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6"/>
                  </a:lnTo>
                  <a:lnTo>
                    <a:pt x="37" y="116"/>
                  </a:lnTo>
                  <a:lnTo>
                    <a:pt x="37" y="116"/>
                  </a:lnTo>
                  <a:lnTo>
                    <a:pt x="37" y="116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4"/>
                  </a:lnTo>
                  <a:lnTo>
                    <a:pt x="38" y="114"/>
                  </a:lnTo>
                  <a:lnTo>
                    <a:pt x="38" y="114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9" y="112"/>
                  </a:lnTo>
                  <a:lnTo>
                    <a:pt x="39" y="111"/>
                  </a:lnTo>
                  <a:lnTo>
                    <a:pt x="39" y="110"/>
                  </a:lnTo>
                  <a:lnTo>
                    <a:pt x="39" y="109"/>
                  </a:lnTo>
                  <a:lnTo>
                    <a:pt x="39" y="108"/>
                  </a:lnTo>
                  <a:lnTo>
                    <a:pt x="39" y="107"/>
                  </a:lnTo>
                  <a:lnTo>
                    <a:pt x="39" y="105"/>
                  </a:lnTo>
                  <a:lnTo>
                    <a:pt x="39" y="104"/>
                  </a:lnTo>
                  <a:lnTo>
                    <a:pt x="39" y="103"/>
                  </a:lnTo>
                  <a:lnTo>
                    <a:pt x="40" y="100"/>
                  </a:lnTo>
                  <a:lnTo>
                    <a:pt x="40" y="95"/>
                  </a:lnTo>
                  <a:lnTo>
                    <a:pt x="40" y="93"/>
                  </a:lnTo>
                  <a:lnTo>
                    <a:pt x="40" y="92"/>
                  </a:lnTo>
                  <a:lnTo>
                    <a:pt x="40" y="88"/>
                  </a:lnTo>
                  <a:lnTo>
                    <a:pt x="41" y="82"/>
                  </a:lnTo>
                  <a:lnTo>
                    <a:pt x="41" y="80"/>
                  </a:lnTo>
                  <a:lnTo>
                    <a:pt x="41" y="78"/>
                  </a:lnTo>
                  <a:lnTo>
                    <a:pt x="41" y="75"/>
                  </a:lnTo>
                  <a:lnTo>
                    <a:pt x="41" y="67"/>
                  </a:lnTo>
                  <a:lnTo>
                    <a:pt x="42" y="52"/>
                  </a:lnTo>
                  <a:lnTo>
                    <a:pt x="42" y="50"/>
                  </a:lnTo>
                  <a:lnTo>
                    <a:pt x="42" y="48"/>
                  </a:lnTo>
                  <a:lnTo>
                    <a:pt x="43" y="45"/>
                  </a:lnTo>
                  <a:lnTo>
                    <a:pt x="43" y="38"/>
                  </a:lnTo>
                  <a:lnTo>
                    <a:pt x="43" y="36"/>
                  </a:lnTo>
                  <a:lnTo>
                    <a:pt x="43" y="34"/>
                  </a:lnTo>
                  <a:lnTo>
                    <a:pt x="43" y="31"/>
                  </a:lnTo>
                  <a:lnTo>
                    <a:pt x="44" y="24"/>
                  </a:lnTo>
                  <a:lnTo>
                    <a:pt x="44" y="23"/>
                  </a:lnTo>
                  <a:lnTo>
                    <a:pt x="44" y="21"/>
                  </a:lnTo>
                  <a:lnTo>
                    <a:pt x="44" y="18"/>
                  </a:lnTo>
                  <a:lnTo>
                    <a:pt x="44" y="17"/>
                  </a:lnTo>
                  <a:lnTo>
                    <a:pt x="44" y="16"/>
                  </a:lnTo>
                  <a:lnTo>
                    <a:pt x="45" y="13"/>
                  </a:lnTo>
                  <a:lnTo>
                    <a:pt x="45" y="12"/>
                  </a:lnTo>
                  <a:lnTo>
                    <a:pt x="45" y="11"/>
                  </a:lnTo>
                  <a:lnTo>
                    <a:pt x="45" y="9"/>
                  </a:lnTo>
                  <a:lnTo>
                    <a:pt x="45" y="8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3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1"/>
                  </a:lnTo>
                  <a:lnTo>
                    <a:pt x="46" y="1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2"/>
                  </a:lnTo>
                  <a:lnTo>
                    <a:pt x="47" y="2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48" y="5"/>
                  </a:lnTo>
                  <a:lnTo>
                    <a:pt x="48" y="6"/>
                  </a:lnTo>
                  <a:lnTo>
                    <a:pt x="48" y="7"/>
                  </a:lnTo>
                  <a:lnTo>
                    <a:pt x="48" y="8"/>
                  </a:lnTo>
                  <a:lnTo>
                    <a:pt x="48" y="10"/>
                  </a:lnTo>
                  <a:lnTo>
                    <a:pt x="48" y="11"/>
                  </a:lnTo>
                  <a:lnTo>
                    <a:pt x="48" y="12"/>
                  </a:lnTo>
                  <a:lnTo>
                    <a:pt x="49" y="14"/>
                  </a:lnTo>
                  <a:lnTo>
                    <a:pt x="49" y="20"/>
                  </a:lnTo>
                  <a:lnTo>
                    <a:pt x="49" y="21"/>
                  </a:lnTo>
                  <a:lnTo>
                    <a:pt x="49" y="22"/>
                  </a:lnTo>
                  <a:lnTo>
                    <a:pt x="49" y="25"/>
                  </a:lnTo>
                  <a:lnTo>
                    <a:pt x="50" y="32"/>
                  </a:lnTo>
                  <a:lnTo>
                    <a:pt x="50" y="34"/>
                  </a:lnTo>
                  <a:lnTo>
                    <a:pt x="50" y="35"/>
                  </a:lnTo>
                  <a:lnTo>
                    <a:pt x="50" y="39"/>
                  </a:lnTo>
                  <a:lnTo>
                    <a:pt x="50" y="46"/>
                  </a:lnTo>
                  <a:lnTo>
                    <a:pt x="51" y="61"/>
                  </a:lnTo>
                  <a:lnTo>
                    <a:pt x="51" y="62"/>
                  </a:lnTo>
                  <a:lnTo>
                    <a:pt x="51" y="64"/>
                  </a:lnTo>
                  <a:lnTo>
                    <a:pt x="51" y="68"/>
                  </a:lnTo>
                  <a:lnTo>
                    <a:pt x="52" y="74"/>
                  </a:lnTo>
                  <a:lnTo>
                    <a:pt x="52" y="76"/>
                  </a:lnTo>
                  <a:lnTo>
                    <a:pt x="52" y="78"/>
                  </a:lnTo>
                  <a:lnTo>
                    <a:pt x="52" y="81"/>
                  </a:lnTo>
                  <a:lnTo>
                    <a:pt x="53" y="87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93"/>
                  </a:lnTo>
                  <a:lnTo>
                    <a:pt x="53" y="94"/>
                  </a:lnTo>
                  <a:lnTo>
                    <a:pt x="53" y="96"/>
                  </a:lnTo>
                  <a:lnTo>
                    <a:pt x="53" y="98"/>
                  </a:lnTo>
                  <a:lnTo>
                    <a:pt x="53" y="99"/>
                  </a:lnTo>
                  <a:lnTo>
                    <a:pt x="53" y="101"/>
                  </a:lnTo>
                  <a:lnTo>
                    <a:pt x="54" y="103"/>
                  </a:lnTo>
                  <a:lnTo>
                    <a:pt x="54" y="104"/>
                  </a:lnTo>
                  <a:lnTo>
                    <a:pt x="54" y="105"/>
                  </a:lnTo>
                  <a:lnTo>
                    <a:pt x="54" y="107"/>
                  </a:lnTo>
                  <a:lnTo>
                    <a:pt x="54" y="108"/>
                  </a:lnTo>
                  <a:lnTo>
                    <a:pt x="54" y="109"/>
                  </a:lnTo>
                  <a:lnTo>
                    <a:pt x="54" y="109"/>
                  </a:lnTo>
                  <a:lnTo>
                    <a:pt x="54" y="110"/>
                  </a:lnTo>
                  <a:lnTo>
                    <a:pt x="54" y="111"/>
                  </a:lnTo>
                  <a:lnTo>
                    <a:pt x="55" y="112"/>
                  </a:lnTo>
                  <a:lnTo>
                    <a:pt x="55" y="112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4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6"/>
                  </a:lnTo>
                  <a:lnTo>
                    <a:pt x="55" y="116"/>
                  </a:lnTo>
                  <a:lnTo>
                    <a:pt x="56" y="116"/>
                  </a:lnTo>
                  <a:lnTo>
                    <a:pt x="56" y="116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4"/>
                  </a:lnTo>
                  <a:lnTo>
                    <a:pt x="56" y="114"/>
                  </a:lnTo>
                  <a:lnTo>
                    <a:pt x="56" y="114"/>
                  </a:lnTo>
                  <a:lnTo>
                    <a:pt x="56" y="113"/>
                  </a:lnTo>
                  <a:lnTo>
                    <a:pt x="57" y="113"/>
                  </a:lnTo>
                  <a:lnTo>
                    <a:pt x="57" y="112"/>
                  </a:lnTo>
                  <a:lnTo>
                    <a:pt x="57" y="111"/>
                  </a:lnTo>
                  <a:lnTo>
                    <a:pt x="57" y="110"/>
                  </a:lnTo>
                  <a:lnTo>
                    <a:pt x="57" y="109"/>
                  </a:lnTo>
                  <a:lnTo>
                    <a:pt x="57" y="107"/>
                  </a:lnTo>
                  <a:lnTo>
                    <a:pt x="57" y="106"/>
                  </a:lnTo>
                  <a:lnTo>
                    <a:pt x="57" y="105"/>
                  </a:lnTo>
                  <a:lnTo>
                    <a:pt x="57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8" y="98"/>
                  </a:lnTo>
                  <a:lnTo>
                    <a:pt x="58" y="92"/>
                  </a:lnTo>
                  <a:lnTo>
                    <a:pt x="58" y="91"/>
                  </a:lnTo>
                  <a:lnTo>
                    <a:pt x="58" y="89"/>
                  </a:lnTo>
                  <a:lnTo>
                    <a:pt x="59" y="86"/>
                  </a:lnTo>
                  <a:lnTo>
                    <a:pt x="59" y="79"/>
                  </a:lnTo>
                  <a:lnTo>
                    <a:pt x="60" y="64"/>
                  </a:lnTo>
                  <a:lnTo>
                    <a:pt x="60" y="62"/>
                  </a:lnTo>
                  <a:lnTo>
                    <a:pt x="60" y="60"/>
                  </a:lnTo>
                  <a:lnTo>
                    <a:pt x="60" y="57"/>
                  </a:lnTo>
                  <a:lnTo>
                    <a:pt x="61" y="49"/>
                  </a:lnTo>
                  <a:lnTo>
                    <a:pt x="61" y="47"/>
                  </a:lnTo>
                  <a:lnTo>
                    <a:pt x="61" y="46"/>
                  </a:lnTo>
                  <a:lnTo>
                    <a:pt x="61" y="42"/>
                  </a:lnTo>
                  <a:lnTo>
                    <a:pt x="61" y="35"/>
                  </a:lnTo>
                  <a:lnTo>
                    <a:pt x="61" y="33"/>
                  </a:lnTo>
                  <a:lnTo>
                    <a:pt x="61" y="31"/>
                  </a:lnTo>
                  <a:lnTo>
                    <a:pt x="62" y="28"/>
                  </a:lnTo>
                  <a:lnTo>
                    <a:pt x="62" y="22"/>
                  </a:lnTo>
                  <a:lnTo>
                    <a:pt x="62" y="20"/>
                  </a:lnTo>
                  <a:lnTo>
                    <a:pt x="62" y="19"/>
                  </a:lnTo>
                  <a:lnTo>
                    <a:pt x="62" y="16"/>
                  </a:lnTo>
                  <a:lnTo>
                    <a:pt x="63" y="11"/>
                  </a:lnTo>
                  <a:lnTo>
                    <a:pt x="63" y="10"/>
                  </a:lnTo>
                  <a:lnTo>
                    <a:pt x="63" y="9"/>
                  </a:lnTo>
                  <a:lnTo>
                    <a:pt x="63" y="7"/>
                  </a:lnTo>
                  <a:lnTo>
                    <a:pt x="63" y="6"/>
                  </a:lnTo>
                  <a:lnTo>
                    <a:pt x="63" y="6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4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3"/>
                  </a:lnTo>
                  <a:lnTo>
                    <a:pt x="66" y="4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6" y="7"/>
                  </a:lnTo>
                  <a:lnTo>
                    <a:pt x="66" y="9"/>
                  </a:lnTo>
                  <a:lnTo>
                    <a:pt x="66" y="10"/>
                  </a:lnTo>
                  <a:lnTo>
                    <a:pt x="66" y="11"/>
                  </a:lnTo>
                  <a:lnTo>
                    <a:pt x="67" y="13"/>
                  </a:lnTo>
                  <a:lnTo>
                    <a:pt x="67" y="18"/>
                  </a:lnTo>
                  <a:lnTo>
                    <a:pt x="67" y="20"/>
                  </a:lnTo>
                  <a:lnTo>
                    <a:pt x="67" y="21"/>
                  </a:lnTo>
                  <a:lnTo>
                    <a:pt x="67" y="24"/>
                  </a:lnTo>
                  <a:lnTo>
                    <a:pt x="68" y="30"/>
                  </a:lnTo>
                  <a:lnTo>
                    <a:pt x="68" y="43"/>
                  </a:lnTo>
                  <a:lnTo>
                    <a:pt x="69" y="45"/>
                  </a:lnTo>
                  <a:lnTo>
                    <a:pt x="69" y="47"/>
                  </a:lnTo>
                  <a:lnTo>
                    <a:pt x="69" y="50"/>
                  </a:lnTo>
                  <a:lnTo>
                    <a:pt x="69" y="58"/>
                  </a:lnTo>
                  <a:lnTo>
                    <a:pt x="70" y="73"/>
                  </a:lnTo>
                  <a:lnTo>
                    <a:pt x="70" y="75"/>
                  </a:lnTo>
                  <a:lnTo>
                    <a:pt x="70" y="77"/>
                  </a:lnTo>
                  <a:lnTo>
                    <a:pt x="70" y="81"/>
                  </a:lnTo>
                  <a:lnTo>
                    <a:pt x="71" y="88"/>
                  </a:lnTo>
                  <a:lnTo>
                    <a:pt x="71" y="89"/>
                  </a:lnTo>
                  <a:lnTo>
                    <a:pt x="71" y="91"/>
                  </a:lnTo>
                  <a:lnTo>
                    <a:pt x="71" y="94"/>
                  </a:lnTo>
                  <a:lnTo>
                    <a:pt x="71" y="100"/>
                  </a:lnTo>
                  <a:lnTo>
                    <a:pt x="71" y="101"/>
                  </a:lnTo>
                  <a:lnTo>
                    <a:pt x="72" y="102"/>
                  </a:lnTo>
                  <a:lnTo>
                    <a:pt x="72" y="104"/>
                  </a:lnTo>
                  <a:lnTo>
                    <a:pt x="72" y="106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7" name="Freeform 93"/>
            <p:cNvSpPr>
              <a:spLocks/>
            </p:cNvSpPr>
            <p:nvPr/>
          </p:nvSpPr>
          <p:spPr bwMode="auto">
            <a:xfrm>
              <a:off x="5310" y="2186"/>
              <a:ext cx="71" cy="116"/>
            </a:xfrm>
            <a:custGeom>
              <a:avLst/>
              <a:gdLst/>
              <a:ahLst/>
              <a:cxnLst>
                <a:cxn ang="0">
                  <a:pos x="1" y="112"/>
                </a:cxn>
                <a:cxn ang="0">
                  <a:pos x="1" y="115"/>
                </a:cxn>
                <a:cxn ang="0">
                  <a:pos x="2" y="114"/>
                </a:cxn>
                <a:cxn ang="0">
                  <a:pos x="3" y="110"/>
                </a:cxn>
                <a:cxn ang="0">
                  <a:pos x="4" y="94"/>
                </a:cxn>
                <a:cxn ang="0">
                  <a:pos x="7" y="41"/>
                </a:cxn>
                <a:cxn ang="0">
                  <a:pos x="8" y="15"/>
                </a:cxn>
                <a:cxn ang="0">
                  <a:pos x="9" y="5"/>
                </a:cxn>
                <a:cxn ang="0">
                  <a:pos x="10" y="1"/>
                </a:cxn>
                <a:cxn ang="0">
                  <a:pos x="11" y="0"/>
                </a:cxn>
                <a:cxn ang="0">
                  <a:pos x="11" y="2"/>
                </a:cxn>
                <a:cxn ang="0">
                  <a:pos x="12" y="10"/>
                </a:cxn>
                <a:cxn ang="0">
                  <a:pos x="14" y="37"/>
                </a:cxn>
                <a:cxn ang="0">
                  <a:pos x="16" y="74"/>
                </a:cxn>
                <a:cxn ang="0">
                  <a:pos x="17" y="100"/>
                </a:cxn>
                <a:cxn ang="0">
                  <a:pos x="18" y="110"/>
                </a:cxn>
                <a:cxn ang="0">
                  <a:pos x="19" y="115"/>
                </a:cxn>
                <a:cxn ang="0">
                  <a:pos x="20" y="115"/>
                </a:cxn>
                <a:cxn ang="0">
                  <a:pos x="21" y="112"/>
                </a:cxn>
                <a:cxn ang="0">
                  <a:pos x="21" y="103"/>
                </a:cxn>
                <a:cxn ang="0">
                  <a:pos x="23" y="80"/>
                </a:cxn>
                <a:cxn ang="0">
                  <a:pos x="25" y="44"/>
                </a:cxn>
                <a:cxn ang="0">
                  <a:pos x="26" y="14"/>
                </a:cxn>
                <a:cxn ang="0">
                  <a:pos x="27" y="5"/>
                </a:cxn>
                <a:cxn ang="0">
                  <a:pos x="28" y="0"/>
                </a:cxn>
                <a:cxn ang="0">
                  <a:pos x="29" y="0"/>
                </a:cxn>
                <a:cxn ang="0">
                  <a:pos x="29" y="2"/>
                </a:cxn>
                <a:cxn ang="0">
                  <a:pos x="30" y="10"/>
                </a:cxn>
                <a:cxn ang="0">
                  <a:pos x="31" y="27"/>
                </a:cxn>
                <a:cxn ang="0">
                  <a:pos x="34" y="70"/>
                </a:cxn>
                <a:cxn ang="0">
                  <a:pos x="35" y="98"/>
                </a:cxn>
                <a:cxn ang="0">
                  <a:pos x="36" y="109"/>
                </a:cxn>
                <a:cxn ang="0">
                  <a:pos x="37" y="114"/>
                </a:cxn>
                <a:cxn ang="0">
                  <a:pos x="38" y="116"/>
                </a:cxn>
                <a:cxn ang="0">
                  <a:pos x="38" y="113"/>
                </a:cxn>
                <a:cxn ang="0">
                  <a:pos x="39" y="105"/>
                </a:cxn>
                <a:cxn ang="0">
                  <a:pos x="40" y="88"/>
                </a:cxn>
                <a:cxn ang="0">
                  <a:pos x="43" y="36"/>
                </a:cxn>
                <a:cxn ang="0">
                  <a:pos x="44" y="15"/>
                </a:cxn>
                <a:cxn ang="0">
                  <a:pos x="45" y="5"/>
                </a:cxn>
                <a:cxn ang="0">
                  <a:pos x="46" y="0"/>
                </a:cxn>
                <a:cxn ang="0">
                  <a:pos x="47" y="0"/>
                </a:cxn>
                <a:cxn ang="0">
                  <a:pos x="47" y="4"/>
                </a:cxn>
                <a:cxn ang="0">
                  <a:pos x="48" y="14"/>
                </a:cxn>
                <a:cxn ang="0">
                  <a:pos x="50" y="53"/>
                </a:cxn>
                <a:cxn ang="0">
                  <a:pos x="52" y="90"/>
                </a:cxn>
                <a:cxn ang="0">
                  <a:pos x="53" y="104"/>
                </a:cxn>
                <a:cxn ang="0">
                  <a:pos x="54" y="112"/>
                </a:cxn>
                <a:cxn ang="0">
                  <a:pos x="55" y="115"/>
                </a:cxn>
                <a:cxn ang="0">
                  <a:pos x="56" y="115"/>
                </a:cxn>
                <a:cxn ang="0">
                  <a:pos x="56" y="110"/>
                </a:cxn>
                <a:cxn ang="0">
                  <a:pos x="57" y="100"/>
                </a:cxn>
                <a:cxn ang="0">
                  <a:pos x="59" y="64"/>
                </a:cxn>
                <a:cxn ang="0">
                  <a:pos x="61" y="24"/>
                </a:cxn>
                <a:cxn ang="0">
                  <a:pos x="62" y="8"/>
                </a:cxn>
                <a:cxn ang="0">
                  <a:pos x="63" y="1"/>
                </a:cxn>
                <a:cxn ang="0">
                  <a:pos x="64" y="0"/>
                </a:cxn>
                <a:cxn ang="0">
                  <a:pos x="65" y="2"/>
                </a:cxn>
                <a:cxn ang="0">
                  <a:pos x="66" y="10"/>
                </a:cxn>
                <a:cxn ang="0">
                  <a:pos x="67" y="30"/>
                </a:cxn>
                <a:cxn ang="0">
                  <a:pos x="69" y="81"/>
                </a:cxn>
                <a:cxn ang="0">
                  <a:pos x="71" y="104"/>
                </a:cxn>
              </a:cxnLst>
              <a:rect l="0" t="0" r="r" b="b"/>
              <a:pathLst>
                <a:path w="71" h="116">
                  <a:moveTo>
                    <a:pt x="0" y="106"/>
                  </a:moveTo>
                  <a:lnTo>
                    <a:pt x="0" y="107"/>
                  </a:lnTo>
                  <a:lnTo>
                    <a:pt x="0" y="108"/>
                  </a:lnTo>
                  <a:lnTo>
                    <a:pt x="0" y="109"/>
                  </a:lnTo>
                  <a:lnTo>
                    <a:pt x="0" y="110"/>
                  </a:lnTo>
                  <a:lnTo>
                    <a:pt x="1" y="111"/>
                  </a:lnTo>
                  <a:lnTo>
                    <a:pt x="1" y="112"/>
                  </a:lnTo>
                  <a:lnTo>
                    <a:pt x="1" y="112"/>
                  </a:lnTo>
                  <a:lnTo>
                    <a:pt x="1" y="113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3" y="113"/>
                  </a:lnTo>
                  <a:lnTo>
                    <a:pt x="3" y="112"/>
                  </a:lnTo>
                  <a:lnTo>
                    <a:pt x="3" y="112"/>
                  </a:lnTo>
                  <a:lnTo>
                    <a:pt x="3" y="111"/>
                  </a:lnTo>
                  <a:lnTo>
                    <a:pt x="3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3" y="107"/>
                  </a:lnTo>
                  <a:lnTo>
                    <a:pt x="3" y="106"/>
                  </a:lnTo>
                  <a:lnTo>
                    <a:pt x="3" y="105"/>
                  </a:lnTo>
                  <a:lnTo>
                    <a:pt x="4" y="102"/>
                  </a:lnTo>
                  <a:lnTo>
                    <a:pt x="4" y="97"/>
                  </a:lnTo>
                  <a:lnTo>
                    <a:pt x="4" y="96"/>
                  </a:lnTo>
                  <a:lnTo>
                    <a:pt x="4" y="94"/>
                  </a:lnTo>
                  <a:lnTo>
                    <a:pt x="4" y="91"/>
                  </a:lnTo>
                  <a:lnTo>
                    <a:pt x="5" y="85"/>
                  </a:lnTo>
                  <a:lnTo>
                    <a:pt x="5" y="71"/>
                  </a:lnTo>
                  <a:lnTo>
                    <a:pt x="5" y="69"/>
                  </a:lnTo>
                  <a:lnTo>
                    <a:pt x="6" y="67"/>
                  </a:lnTo>
                  <a:lnTo>
                    <a:pt x="6" y="63"/>
                  </a:lnTo>
                  <a:lnTo>
                    <a:pt x="6" y="56"/>
                  </a:lnTo>
                  <a:lnTo>
                    <a:pt x="7" y="41"/>
                  </a:lnTo>
                  <a:lnTo>
                    <a:pt x="7" y="39"/>
                  </a:lnTo>
                  <a:lnTo>
                    <a:pt x="7" y="37"/>
                  </a:lnTo>
                  <a:lnTo>
                    <a:pt x="7" y="34"/>
                  </a:lnTo>
                  <a:lnTo>
                    <a:pt x="8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8" y="21"/>
                  </a:lnTo>
                  <a:lnTo>
                    <a:pt x="8" y="15"/>
                  </a:lnTo>
                  <a:lnTo>
                    <a:pt x="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9" y="9"/>
                  </a:lnTo>
                  <a:lnTo>
                    <a:pt x="9" y="7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4"/>
                  </a:lnTo>
                  <a:lnTo>
                    <a:pt x="9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10" y="1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3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6"/>
                  </a:lnTo>
                  <a:lnTo>
                    <a:pt x="12" y="7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2"/>
                  </a:lnTo>
                  <a:lnTo>
                    <a:pt x="13" y="14"/>
                  </a:lnTo>
                  <a:lnTo>
                    <a:pt x="13" y="15"/>
                  </a:lnTo>
                  <a:lnTo>
                    <a:pt x="13" y="16"/>
                  </a:lnTo>
                  <a:lnTo>
                    <a:pt x="13" y="19"/>
                  </a:lnTo>
                  <a:lnTo>
                    <a:pt x="13" y="24"/>
                  </a:lnTo>
                  <a:lnTo>
                    <a:pt x="14" y="37"/>
                  </a:lnTo>
                  <a:lnTo>
                    <a:pt x="14" y="39"/>
                  </a:lnTo>
                  <a:lnTo>
                    <a:pt x="14" y="40"/>
                  </a:lnTo>
                  <a:lnTo>
                    <a:pt x="14" y="44"/>
                  </a:lnTo>
                  <a:lnTo>
                    <a:pt x="15" y="52"/>
                  </a:lnTo>
                  <a:lnTo>
                    <a:pt x="15" y="67"/>
                  </a:lnTo>
                  <a:lnTo>
                    <a:pt x="16" y="69"/>
                  </a:lnTo>
                  <a:lnTo>
                    <a:pt x="16" y="71"/>
                  </a:lnTo>
                  <a:lnTo>
                    <a:pt x="16" y="74"/>
                  </a:lnTo>
                  <a:lnTo>
                    <a:pt x="16" y="82"/>
                  </a:lnTo>
                  <a:lnTo>
                    <a:pt x="16" y="83"/>
                  </a:lnTo>
                  <a:lnTo>
                    <a:pt x="17" y="85"/>
                  </a:lnTo>
                  <a:lnTo>
                    <a:pt x="17" y="88"/>
                  </a:lnTo>
                  <a:lnTo>
                    <a:pt x="17" y="95"/>
                  </a:lnTo>
                  <a:lnTo>
                    <a:pt x="17" y="96"/>
                  </a:lnTo>
                  <a:lnTo>
                    <a:pt x="17" y="98"/>
                  </a:lnTo>
                  <a:lnTo>
                    <a:pt x="17" y="100"/>
                  </a:lnTo>
                  <a:lnTo>
                    <a:pt x="17" y="102"/>
                  </a:lnTo>
                  <a:lnTo>
                    <a:pt x="18" y="103"/>
                  </a:lnTo>
                  <a:lnTo>
                    <a:pt x="18" y="105"/>
                  </a:lnTo>
                  <a:lnTo>
                    <a:pt x="18" y="106"/>
                  </a:lnTo>
                  <a:lnTo>
                    <a:pt x="18" y="107"/>
                  </a:lnTo>
                  <a:lnTo>
                    <a:pt x="18" y="108"/>
                  </a:lnTo>
                  <a:lnTo>
                    <a:pt x="18" y="109"/>
                  </a:lnTo>
                  <a:lnTo>
                    <a:pt x="18" y="110"/>
                  </a:lnTo>
                  <a:lnTo>
                    <a:pt x="18" y="111"/>
                  </a:lnTo>
                  <a:lnTo>
                    <a:pt x="18" y="112"/>
                  </a:lnTo>
                  <a:lnTo>
                    <a:pt x="19" y="112"/>
                  </a:lnTo>
                  <a:lnTo>
                    <a:pt x="19" y="113"/>
                  </a:lnTo>
                  <a:lnTo>
                    <a:pt x="19" y="113"/>
                  </a:lnTo>
                  <a:lnTo>
                    <a:pt x="19" y="114"/>
                  </a:lnTo>
                  <a:lnTo>
                    <a:pt x="19" y="114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6"/>
                  </a:lnTo>
                  <a:lnTo>
                    <a:pt x="19" y="116"/>
                  </a:lnTo>
                  <a:lnTo>
                    <a:pt x="20" y="116"/>
                  </a:lnTo>
                  <a:lnTo>
                    <a:pt x="20" y="116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3"/>
                  </a:lnTo>
                  <a:lnTo>
                    <a:pt x="20" y="113"/>
                  </a:lnTo>
                  <a:lnTo>
                    <a:pt x="21" y="112"/>
                  </a:lnTo>
                  <a:lnTo>
                    <a:pt x="21" y="112"/>
                  </a:lnTo>
                  <a:lnTo>
                    <a:pt x="21" y="110"/>
                  </a:lnTo>
                  <a:lnTo>
                    <a:pt x="21" y="109"/>
                  </a:lnTo>
                  <a:lnTo>
                    <a:pt x="21" y="108"/>
                  </a:lnTo>
                  <a:lnTo>
                    <a:pt x="21" y="107"/>
                  </a:lnTo>
                  <a:lnTo>
                    <a:pt x="21" y="106"/>
                  </a:lnTo>
                  <a:lnTo>
                    <a:pt x="21" y="105"/>
                  </a:lnTo>
                  <a:lnTo>
                    <a:pt x="21" y="103"/>
                  </a:lnTo>
                  <a:lnTo>
                    <a:pt x="21" y="101"/>
                  </a:lnTo>
                  <a:lnTo>
                    <a:pt x="22" y="100"/>
                  </a:lnTo>
                  <a:lnTo>
                    <a:pt x="22" y="98"/>
                  </a:lnTo>
                  <a:lnTo>
                    <a:pt x="22" y="92"/>
                  </a:lnTo>
                  <a:lnTo>
                    <a:pt x="22" y="91"/>
                  </a:lnTo>
                  <a:lnTo>
                    <a:pt x="22" y="89"/>
                  </a:lnTo>
                  <a:lnTo>
                    <a:pt x="23" y="86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6"/>
                  </a:lnTo>
                  <a:lnTo>
                    <a:pt x="23" y="73"/>
                  </a:lnTo>
                  <a:lnTo>
                    <a:pt x="24" y="66"/>
                  </a:lnTo>
                  <a:lnTo>
                    <a:pt x="24" y="52"/>
                  </a:lnTo>
                  <a:lnTo>
                    <a:pt x="24" y="50"/>
                  </a:lnTo>
                  <a:lnTo>
                    <a:pt x="24" y="48"/>
                  </a:lnTo>
                  <a:lnTo>
                    <a:pt x="25" y="44"/>
                  </a:lnTo>
                  <a:lnTo>
                    <a:pt x="25" y="38"/>
                  </a:lnTo>
                  <a:lnTo>
                    <a:pt x="26" y="25"/>
                  </a:lnTo>
                  <a:lnTo>
                    <a:pt x="26" y="23"/>
                  </a:lnTo>
                  <a:lnTo>
                    <a:pt x="26" y="22"/>
                  </a:lnTo>
                  <a:lnTo>
                    <a:pt x="26" y="19"/>
                  </a:lnTo>
                  <a:lnTo>
                    <a:pt x="26" y="18"/>
                  </a:lnTo>
                  <a:lnTo>
                    <a:pt x="26" y="17"/>
                  </a:lnTo>
                  <a:lnTo>
                    <a:pt x="26" y="14"/>
                  </a:lnTo>
                  <a:lnTo>
                    <a:pt x="27" y="13"/>
                  </a:lnTo>
                  <a:lnTo>
                    <a:pt x="27" y="12"/>
                  </a:lnTo>
                  <a:lnTo>
                    <a:pt x="27" y="10"/>
                  </a:lnTo>
                  <a:lnTo>
                    <a:pt x="27" y="9"/>
                  </a:lnTo>
                  <a:lnTo>
                    <a:pt x="27" y="8"/>
                  </a:lnTo>
                  <a:lnTo>
                    <a:pt x="27" y="6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1"/>
                  </a:lnTo>
                  <a:lnTo>
                    <a:pt x="30" y="12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1" y="17"/>
                  </a:lnTo>
                  <a:lnTo>
                    <a:pt x="31" y="20"/>
                  </a:lnTo>
                  <a:lnTo>
                    <a:pt x="31" y="26"/>
                  </a:lnTo>
                  <a:lnTo>
                    <a:pt x="31" y="27"/>
                  </a:lnTo>
                  <a:lnTo>
                    <a:pt x="32" y="29"/>
                  </a:lnTo>
                  <a:lnTo>
                    <a:pt x="32" y="32"/>
                  </a:lnTo>
                  <a:lnTo>
                    <a:pt x="32" y="39"/>
                  </a:lnTo>
                  <a:lnTo>
                    <a:pt x="33" y="54"/>
                  </a:lnTo>
                  <a:lnTo>
                    <a:pt x="33" y="56"/>
                  </a:lnTo>
                  <a:lnTo>
                    <a:pt x="33" y="58"/>
                  </a:lnTo>
                  <a:lnTo>
                    <a:pt x="33" y="62"/>
                  </a:lnTo>
                  <a:lnTo>
                    <a:pt x="34" y="70"/>
                  </a:lnTo>
                  <a:lnTo>
                    <a:pt x="34" y="84"/>
                  </a:lnTo>
                  <a:lnTo>
                    <a:pt x="34" y="86"/>
                  </a:lnTo>
                  <a:lnTo>
                    <a:pt x="34" y="87"/>
                  </a:lnTo>
                  <a:lnTo>
                    <a:pt x="35" y="91"/>
                  </a:lnTo>
                  <a:lnTo>
                    <a:pt x="35" y="92"/>
                  </a:lnTo>
                  <a:lnTo>
                    <a:pt x="35" y="94"/>
                  </a:lnTo>
                  <a:lnTo>
                    <a:pt x="35" y="97"/>
                  </a:lnTo>
                  <a:lnTo>
                    <a:pt x="35" y="98"/>
                  </a:lnTo>
                  <a:lnTo>
                    <a:pt x="35" y="99"/>
                  </a:lnTo>
                  <a:lnTo>
                    <a:pt x="35" y="102"/>
                  </a:lnTo>
                  <a:lnTo>
                    <a:pt x="36" y="103"/>
                  </a:lnTo>
                  <a:lnTo>
                    <a:pt x="36" y="104"/>
                  </a:lnTo>
                  <a:lnTo>
                    <a:pt x="36" y="106"/>
                  </a:lnTo>
                  <a:lnTo>
                    <a:pt x="36" y="108"/>
                  </a:lnTo>
                  <a:lnTo>
                    <a:pt x="36" y="108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6" y="111"/>
                  </a:lnTo>
                  <a:lnTo>
                    <a:pt x="36" y="112"/>
                  </a:lnTo>
                  <a:lnTo>
                    <a:pt x="36" y="112"/>
                  </a:lnTo>
                  <a:lnTo>
                    <a:pt x="37" y="113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6"/>
                  </a:lnTo>
                  <a:lnTo>
                    <a:pt x="37" y="116"/>
                  </a:lnTo>
                  <a:lnTo>
                    <a:pt x="38" y="116"/>
                  </a:lnTo>
                  <a:lnTo>
                    <a:pt x="38" y="116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4"/>
                  </a:lnTo>
                  <a:lnTo>
                    <a:pt x="38" y="114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2"/>
                  </a:lnTo>
                  <a:lnTo>
                    <a:pt x="38" y="111"/>
                  </a:lnTo>
                  <a:lnTo>
                    <a:pt x="39" y="110"/>
                  </a:lnTo>
                  <a:lnTo>
                    <a:pt x="39" y="109"/>
                  </a:lnTo>
                  <a:lnTo>
                    <a:pt x="39" y="108"/>
                  </a:lnTo>
                  <a:lnTo>
                    <a:pt x="39" y="106"/>
                  </a:lnTo>
                  <a:lnTo>
                    <a:pt x="39" y="105"/>
                  </a:lnTo>
                  <a:lnTo>
                    <a:pt x="39" y="104"/>
                  </a:lnTo>
                  <a:lnTo>
                    <a:pt x="39" y="102"/>
                  </a:lnTo>
                  <a:lnTo>
                    <a:pt x="40" y="100"/>
                  </a:lnTo>
                  <a:lnTo>
                    <a:pt x="40" y="99"/>
                  </a:lnTo>
                  <a:lnTo>
                    <a:pt x="40" y="96"/>
                  </a:lnTo>
                  <a:lnTo>
                    <a:pt x="40" y="91"/>
                  </a:lnTo>
                  <a:lnTo>
                    <a:pt x="40" y="89"/>
                  </a:lnTo>
                  <a:lnTo>
                    <a:pt x="40" y="88"/>
                  </a:lnTo>
                  <a:lnTo>
                    <a:pt x="40" y="85"/>
                  </a:lnTo>
                  <a:lnTo>
                    <a:pt x="41" y="78"/>
                  </a:lnTo>
                  <a:lnTo>
                    <a:pt x="42" y="64"/>
                  </a:lnTo>
                  <a:lnTo>
                    <a:pt x="42" y="62"/>
                  </a:lnTo>
                  <a:lnTo>
                    <a:pt x="42" y="61"/>
                  </a:lnTo>
                  <a:lnTo>
                    <a:pt x="42" y="57"/>
                  </a:lnTo>
                  <a:lnTo>
                    <a:pt x="42" y="50"/>
                  </a:lnTo>
                  <a:lnTo>
                    <a:pt x="43" y="36"/>
                  </a:lnTo>
                  <a:lnTo>
                    <a:pt x="43" y="34"/>
                  </a:lnTo>
                  <a:lnTo>
                    <a:pt x="43" y="32"/>
                  </a:lnTo>
                  <a:lnTo>
                    <a:pt x="43" y="29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4" y="20"/>
                  </a:lnTo>
                  <a:lnTo>
                    <a:pt x="44" y="17"/>
                  </a:lnTo>
                  <a:lnTo>
                    <a:pt x="44" y="15"/>
                  </a:lnTo>
                  <a:lnTo>
                    <a:pt x="44" y="14"/>
                  </a:lnTo>
                  <a:lnTo>
                    <a:pt x="44" y="12"/>
                  </a:lnTo>
                  <a:lnTo>
                    <a:pt x="44" y="10"/>
                  </a:lnTo>
                  <a:lnTo>
                    <a:pt x="45" y="9"/>
                  </a:lnTo>
                  <a:lnTo>
                    <a:pt x="45" y="8"/>
                  </a:lnTo>
                  <a:lnTo>
                    <a:pt x="45" y="7"/>
                  </a:lnTo>
                  <a:lnTo>
                    <a:pt x="45" y="6"/>
                  </a:lnTo>
                  <a:lnTo>
                    <a:pt x="45" y="5"/>
                  </a:lnTo>
                  <a:lnTo>
                    <a:pt x="45" y="4"/>
                  </a:lnTo>
                  <a:lnTo>
                    <a:pt x="45" y="3"/>
                  </a:lnTo>
                  <a:lnTo>
                    <a:pt x="45" y="2"/>
                  </a:lnTo>
                  <a:lnTo>
                    <a:pt x="46" y="2"/>
                  </a:lnTo>
                  <a:lnTo>
                    <a:pt x="46" y="1"/>
                  </a:lnTo>
                  <a:lnTo>
                    <a:pt x="46" y="1"/>
                  </a:lnTo>
                  <a:lnTo>
                    <a:pt x="46" y="1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2"/>
                  </a:lnTo>
                  <a:lnTo>
                    <a:pt x="47" y="2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4"/>
                  </a:lnTo>
                  <a:lnTo>
                    <a:pt x="48" y="5"/>
                  </a:lnTo>
                  <a:lnTo>
                    <a:pt x="48" y="6"/>
                  </a:lnTo>
                  <a:lnTo>
                    <a:pt x="48" y="7"/>
                  </a:lnTo>
                  <a:lnTo>
                    <a:pt x="48" y="8"/>
                  </a:lnTo>
                  <a:lnTo>
                    <a:pt x="48" y="10"/>
                  </a:lnTo>
                  <a:lnTo>
                    <a:pt x="48" y="11"/>
                  </a:lnTo>
                  <a:lnTo>
                    <a:pt x="48" y="13"/>
                  </a:lnTo>
                  <a:lnTo>
                    <a:pt x="48" y="14"/>
                  </a:lnTo>
                  <a:lnTo>
                    <a:pt x="48" y="16"/>
                  </a:lnTo>
                  <a:lnTo>
                    <a:pt x="49" y="18"/>
                  </a:lnTo>
                  <a:lnTo>
                    <a:pt x="49" y="25"/>
                  </a:lnTo>
                  <a:lnTo>
                    <a:pt x="49" y="26"/>
                  </a:lnTo>
                  <a:lnTo>
                    <a:pt x="49" y="28"/>
                  </a:lnTo>
                  <a:lnTo>
                    <a:pt x="49" y="31"/>
                  </a:lnTo>
                  <a:lnTo>
                    <a:pt x="50" y="38"/>
                  </a:lnTo>
                  <a:lnTo>
                    <a:pt x="50" y="53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51" y="61"/>
                  </a:lnTo>
                  <a:lnTo>
                    <a:pt x="51" y="69"/>
                  </a:lnTo>
                  <a:lnTo>
                    <a:pt x="52" y="83"/>
                  </a:lnTo>
                  <a:lnTo>
                    <a:pt x="52" y="85"/>
                  </a:lnTo>
                  <a:lnTo>
                    <a:pt x="52" y="86"/>
                  </a:lnTo>
                  <a:lnTo>
                    <a:pt x="52" y="90"/>
                  </a:lnTo>
                  <a:lnTo>
                    <a:pt x="52" y="91"/>
                  </a:lnTo>
                  <a:lnTo>
                    <a:pt x="52" y="93"/>
                  </a:lnTo>
                  <a:lnTo>
                    <a:pt x="53" y="96"/>
                  </a:lnTo>
                  <a:lnTo>
                    <a:pt x="53" y="97"/>
                  </a:lnTo>
                  <a:lnTo>
                    <a:pt x="53" y="99"/>
                  </a:lnTo>
                  <a:lnTo>
                    <a:pt x="53" y="101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4" y="106"/>
                  </a:lnTo>
                  <a:lnTo>
                    <a:pt x="54" y="107"/>
                  </a:lnTo>
                  <a:lnTo>
                    <a:pt x="54" y="108"/>
                  </a:lnTo>
                  <a:lnTo>
                    <a:pt x="54" y="109"/>
                  </a:lnTo>
                  <a:lnTo>
                    <a:pt x="54" y="110"/>
                  </a:lnTo>
                  <a:lnTo>
                    <a:pt x="54" y="110"/>
                  </a:lnTo>
                  <a:lnTo>
                    <a:pt x="54" y="111"/>
                  </a:lnTo>
                  <a:lnTo>
                    <a:pt x="54" y="112"/>
                  </a:lnTo>
                  <a:lnTo>
                    <a:pt x="54" y="113"/>
                  </a:lnTo>
                  <a:lnTo>
                    <a:pt x="54" y="113"/>
                  </a:lnTo>
                  <a:lnTo>
                    <a:pt x="54" y="114"/>
                  </a:lnTo>
                  <a:lnTo>
                    <a:pt x="54" y="114"/>
                  </a:lnTo>
                  <a:lnTo>
                    <a:pt x="55" y="114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5" y="116"/>
                  </a:lnTo>
                  <a:lnTo>
                    <a:pt x="55" y="116"/>
                  </a:lnTo>
                  <a:lnTo>
                    <a:pt x="55" y="116"/>
                  </a:lnTo>
                  <a:lnTo>
                    <a:pt x="55" y="116"/>
                  </a:lnTo>
                  <a:lnTo>
                    <a:pt x="55" y="115"/>
                  </a:lnTo>
                  <a:lnTo>
                    <a:pt x="55" y="115"/>
                  </a:lnTo>
                  <a:lnTo>
                    <a:pt x="56" y="115"/>
                  </a:lnTo>
                  <a:lnTo>
                    <a:pt x="56" y="115"/>
                  </a:lnTo>
                  <a:lnTo>
                    <a:pt x="56" y="114"/>
                  </a:lnTo>
                  <a:lnTo>
                    <a:pt x="56" y="114"/>
                  </a:lnTo>
                  <a:lnTo>
                    <a:pt x="56" y="114"/>
                  </a:lnTo>
                  <a:lnTo>
                    <a:pt x="56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6" y="111"/>
                  </a:lnTo>
                  <a:lnTo>
                    <a:pt x="56" y="110"/>
                  </a:lnTo>
                  <a:lnTo>
                    <a:pt x="56" y="109"/>
                  </a:lnTo>
                  <a:lnTo>
                    <a:pt x="56" y="108"/>
                  </a:lnTo>
                  <a:lnTo>
                    <a:pt x="57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7" y="102"/>
                  </a:lnTo>
                  <a:lnTo>
                    <a:pt x="57" y="101"/>
                  </a:lnTo>
                  <a:lnTo>
                    <a:pt x="57" y="100"/>
                  </a:lnTo>
                  <a:lnTo>
                    <a:pt x="57" y="97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9"/>
                  </a:lnTo>
                  <a:lnTo>
                    <a:pt x="58" y="86"/>
                  </a:lnTo>
                  <a:lnTo>
                    <a:pt x="58" y="79"/>
                  </a:lnTo>
                  <a:lnTo>
                    <a:pt x="59" y="66"/>
                  </a:lnTo>
                  <a:lnTo>
                    <a:pt x="59" y="64"/>
                  </a:lnTo>
                  <a:lnTo>
                    <a:pt x="59" y="62"/>
                  </a:lnTo>
                  <a:lnTo>
                    <a:pt x="60" y="58"/>
                  </a:lnTo>
                  <a:lnTo>
                    <a:pt x="60" y="51"/>
                  </a:lnTo>
                  <a:lnTo>
                    <a:pt x="60" y="37"/>
                  </a:lnTo>
                  <a:lnTo>
                    <a:pt x="61" y="35"/>
                  </a:lnTo>
                  <a:lnTo>
                    <a:pt x="61" y="34"/>
                  </a:lnTo>
                  <a:lnTo>
                    <a:pt x="61" y="30"/>
                  </a:lnTo>
                  <a:lnTo>
                    <a:pt x="61" y="24"/>
                  </a:lnTo>
                  <a:lnTo>
                    <a:pt x="61" y="22"/>
                  </a:lnTo>
                  <a:lnTo>
                    <a:pt x="61" y="20"/>
                  </a:lnTo>
                  <a:lnTo>
                    <a:pt x="62" y="18"/>
                  </a:lnTo>
                  <a:lnTo>
                    <a:pt x="62" y="12"/>
                  </a:lnTo>
                  <a:lnTo>
                    <a:pt x="62" y="11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7"/>
                  </a:lnTo>
                  <a:lnTo>
                    <a:pt x="63" y="6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5" y="3"/>
                  </a:lnTo>
                  <a:lnTo>
                    <a:pt x="65" y="4"/>
                  </a:lnTo>
                  <a:lnTo>
                    <a:pt x="65" y="4"/>
                  </a:lnTo>
                  <a:lnTo>
                    <a:pt x="65" y="5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6" y="9"/>
                  </a:lnTo>
                  <a:lnTo>
                    <a:pt x="66" y="10"/>
                  </a:lnTo>
                  <a:lnTo>
                    <a:pt x="66" y="12"/>
                  </a:lnTo>
                  <a:lnTo>
                    <a:pt x="66" y="14"/>
                  </a:lnTo>
                  <a:lnTo>
                    <a:pt x="66" y="15"/>
                  </a:lnTo>
                  <a:lnTo>
                    <a:pt x="66" y="18"/>
                  </a:lnTo>
                  <a:lnTo>
                    <a:pt x="66" y="24"/>
                  </a:lnTo>
                  <a:lnTo>
                    <a:pt x="67" y="25"/>
                  </a:lnTo>
                  <a:lnTo>
                    <a:pt x="67" y="27"/>
                  </a:lnTo>
                  <a:lnTo>
                    <a:pt x="67" y="30"/>
                  </a:lnTo>
                  <a:lnTo>
                    <a:pt x="67" y="36"/>
                  </a:lnTo>
                  <a:lnTo>
                    <a:pt x="68" y="50"/>
                  </a:lnTo>
                  <a:lnTo>
                    <a:pt x="68" y="52"/>
                  </a:lnTo>
                  <a:lnTo>
                    <a:pt x="68" y="54"/>
                  </a:lnTo>
                  <a:lnTo>
                    <a:pt x="68" y="58"/>
                  </a:lnTo>
                  <a:lnTo>
                    <a:pt x="69" y="65"/>
                  </a:lnTo>
                  <a:lnTo>
                    <a:pt x="69" y="79"/>
                  </a:lnTo>
                  <a:lnTo>
                    <a:pt x="69" y="81"/>
                  </a:lnTo>
                  <a:lnTo>
                    <a:pt x="70" y="82"/>
                  </a:lnTo>
                  <a:lnTo>
                    <a:pt x="70" y="86"/>
                  </a:lnTo>
                  <a:lnTo>
                    <a:pt x="70" y="92"/>
                  </a:lnTo>
                  <a:lnTo>
                    <a:pt x="70" y="93"/>
                  </a:lnTo>
                  <a:lnTo>
                    <a:pt x="70" y="95"/>
                  </a:lnTo>
                  <a:lnTo>
                    <a:pt x="70" y="98"/>
                  </a:lnTo>
                  <a:lnTo>
                    <a:pt x="71" y="102"/>
                  </a:lnTo>
                  <a:lnTo>
                    <a:pt x="71" y="104"/>
                  </a:lnTo>
                  <a:lnTo>
                    <a:pt x="71" y="105"/>
                  </a:lnTo>
                  <a:lnTo>
                    <a:pt x="71" y="107"/>
                  </a:lnTo>
                  <a:lnTo>
                    <a:pt x="71" y="108"/>
                  </a:lnTo>
                  <a:lnTo>
                    <a:pt x="71" y="108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8" name="Freeform 94"/>
            <p:cNvSpPr>
              <a:spLocks/>
            </p:cNvSpPr>
            <p:nvPr/>
          </p:nvSpPr>
          <p:spPr bwMode="auto">
            <a:xfrm>
              <a:off x="5381" y="2186"/>
              <a:ext cx="73" cy="116"/>
            </a:xfrm>
            <a:custGeom>
              <a:avLst/>
              <a:gdLst/>
              <a:ahLst/>
              <a:cxnLst>
                <a:cxn ang="0">
                  <a:pos x="1" y="114"/>
                </a:cxn>
                <a:cxn ang="0">
                  <a:pos x="2" y="116"/>
                </a:cxn>
                <a:cxn ang="0">
                  <a:pos x="2" y="114"/>
                </a:cxn>
                <a:cxn ang="0">
                  <a:pos x="3" y="108"/>
                </a:cxn>
                <a:cxn ang="0">
                  <a:pos x="4" y="92"/>
                </a:cxn>
                <a:cxn ang="0">
                  <a:pos x="7" y="28"/>
                </a:cxn>
                <a:cxn ang="0">
                  <a:pos x="9" y="10"/>
                </a:cxn>
                <a:cxn ang="0">
                  <a:pos x="9" y="2"/>
                </a:cxn>
                <a:cxn ang="0">
                  <a:pos x="10" y="0"/>
                </a:cxn>
                <a:cxn ang="0">
                  <a:pos x="11" y="1"/>
                </a:cxn>
                <a:cxn ang="0">
                  <a:pos x="12" y="8"/>
                </a:cxn>
                <a:cxn ang="0">
                  <a:pos x="13" y="29"/>
                </a:cxn>
                <a:cxn ang="0">
                  <a:pos x="16" y="75"/>
                </a:cxn>
                <a:cxn ang="0">
                  <a:pos x="17" y="100"/>
                </a:cxn>
                <a:cxn ang="0">
                  <a:pos x="18" y="110"/>
                </a:cxn>
                <a:cxn ang="0">
                  <a:pos x="19" y="115"/>
                </a:cxn>
                <a:cxn ang="0">
                  <a:pos x="20" y="115"/>
                </a:cxn>
                <a:cxn ang="0">
                  <a:pos x="20" y="112"/>
                </a:cxn>
                <a:cxn ang="0">
                  <a:pos x="21" y="102"/>
                </a:cxn>
                <a:cxn ang="0">
                  <a:pos x="24" y="39"/>
                </a:cxn>
                <a:cxn ang="0">
                  <a:pos x="26" y="14"/>
                </a:cxn>
                <a:cxn ang="0">
                  <a:pos x="27" y="4"/>
                </a:cxn>
                <a:cxn ang="0">
                  <a:pos x="28" y="0"/>
                </a:cxn>
                <a:cxn ang="0">
                  <a:pos x="28" y="0"/>
                </a:cxn>
                <a:cxn ang="0">
                  <a:pos x="29" y="3"/>
                </a:cxn>
                <a:cxn ang="0">
                  <a:pos x="30" y="16"/>
                </a:cxn>
                <a:cxn ang="0">
                  <a:pos x="32" y="48"/>
                </a:cxn>
                <a:cxn ang="0">
                  <a:pos x="34" y="87"/>
                </a:cxn>
                <a:cxn ang="0">
                  <a:pos x="35" y="105"/>
                </a:cxn>
                <a:cxn ang="0">
                  <a:pos x="36" y="112"/>
                </a:cxn>
                <a:cxn ang="0">
                  <a:pos x="36" y="115"/>
                </a:cxn>
                <a:cxn ang="0">
                  <a:pos x="37" y="114"/>
                </a:cxn>
                <a:cxn ang="0">
                  <a:pos x="38" y="108"/>
                </a:cxn>
                <a:cxn ang="0">
                  <a:pos x="39" y="95"/>
                </a:cxn>
                <a:cxn ang="0">
                  <a:pos x="42" y="27"/>
                </a:cxn>
                <a:cxn ang="0">
                  <a:pos x="44" y="10"/>
                </a:cxn>
                <a:cxn ang="0">
                  <a:pos x="44" y="2"/>
                </a:cxn>
                <a:cxn ang="0">
                  <a:pos x="45" y="0"/>
                </a:cxn>
                <a:cxn ang="0">
                  <a:pos x="46" y="1"/>
                </a:cxn>
                <a:cxn ang="0">
                  <a:pos x="46" y="6"/>
                </a:cxn>
                <a:cxn ang="0">
                  <a:pos x="47" y="18"/>
                </a:cxn>
                <a:cxn ang="0">
                  <a:pos x="50" y="73"/>
                </a:cxn>
                <a:cxn ang="0">
                  <a:pos x="52" y="100"/>
                </a:cxn>
                <a:cxn ang="0">
                  <a:pos x="53" y="111"/>
                </a:cxn>
                <a:cxn ang="0">
                  <a:pos x="54" y="115"/>
                </a:cxn>
                <a:cxn ang="0">
                  <a:pos x="54" y="115"/>
                </a:cxn>
                <a:cxn ang="0">
                  <a:pos x="55" y="110"/>
                </a:cxn>
                <a:cxn ang="0">
                  <a:pos x="56" y="99"/>
                </a:cxn>
                <a:cxn ang="0">
                  <a:pos x="58" y="60"/>
                </a:cxn>
                <a:cxn ang="0">
                  <a:pos x="60" y="20"/>
                </a:cxn>
                <a:cxn ang="0">
                  <a:pos x="61" y="6"/>
                </a:cxn>
                <a:cxn ang="0">
                  <a:pos x="62" y="1"/>
                </a:cxn>
                <a:cxn ang="0">
                  <a:pos x="62" y="0"/>
                </a:cxn>
                <a:cxn ang="0">
                  <a:pos x="63" y="3"/>
                </a:cxn>
                <a:cxn ang="0">
                  <a:pos x="64" y="11"/>
                </a:cxn>
                <a:cxn ang="0">
                  <a:pos x="66" y="36"/>
                </a:cxn>
                <a:cxn ang="0">
                  <a:pos x="68" y="86"/>
                </a:cxn>
                <a:cxn ang="0">
                  <a:pos x="69" y="103"/>
                </a:cxn>
                <a:cxn ang="0">
                  <a:pos x="70" y="112"/>
                </a:cxn>
                <a:cxn ang="0">
                  <a:pos x="71" y="115"/>
                </a:cxn>
                <a:cxn ang="0">
                  <a:pos x="71" y="115"/>
                </a:cxn>
                <a:cxn ang="0">
                  <a:pos x="72" y="110"/>
                </a:cxn>
              </a:cxnLst>
              <a:rect l="0" t="0" r="r" b="b"/>
              <a:pathLst>
                <a:path w="73" h="116">
                  <a:moveTo>
                    <a:pt x="0" y="108"/>
                  </a:moveTo>
                  <a:lnTo>
                    <a:pt x="0" y="110"/>
                  </a:lnTo>
                  <a:lnTo>
                    <a:pt x="1" y="111"/>
                  </a:lnTo>
                  <a:lnTo>
                    <a:pt x="1" y="112"/>
                  </a:lnTo>
                  <a:lnTo>
                    <a:pt x="1" y="112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5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4"/>
                  </a:lnTo>
                  <a:lnTo>
                    <a:pt x="2" y="113"/>
                  </a:lnTo>
                  <a:lnTo>
                    <a:pt x="3" y="113"/>
                  </a:lnTo>
                  <a:lnTo>
                    <a:pt x="3" y="112"/>
                  </a:lnTo>
                  <a:lnTo>
                    <a:pt x="3" y="112"/>
                  </a:lnTo>
                  <a:lnTo>
                    <a:pt x="3" y="111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3" y="108"/>
                  </a:lnTo>
                  <a:lnTo>
                    <a:pt x="3" y="107"/>
                  </a:lnTo>
                  <a:lnTo>
                    <a:pt x="3" y="106"/>
                  </a:lnTo>
                  <a:lnTo>
                    <a:pt x="3" y="105"/>
                  </a:lnTo>
                  <a:lnTo>
                    <a:pt x="3" y="102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4" y="92"/>
                  </a:lnTo>
                  <a:lnTo>
                    <a:pt x="5" y="86"/>
                  </a:lnTo>
                  <a:lnTo>
                    <a:pt x="5" y="73"/>
                  </a:lnTo>
                  <a:lnTo>
                    <a:pt x="7" y="44"/>
                  </a:lnTo>
                  <a:lnTo>
                    <a:pt x="7" y="43"/>
                  </a:lnTo>
                  <a:lnTo>
                    <a:pt x="7" y="41"/>
                  </a:lnTo>
                  <a:lnTo>
                    <a:pt x="7" y="37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8" y="23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5"/>
                  </a:lnTo>
                  <a:lnTo>
                    <a:pt x="9" y="12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9" y="8"/>
                  </a:lnTo>
                  <a:lnTo>
                    <a:pt x="9" y="7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3"/>
                  </a:lnTo>
                  <a:lnTo>
                    <a:pt x="9" y="2"/>
                  </a:lnTo>
                  <a:lnTo>
                    <a:pt x="10" y="2"/>
                  </a:lnTo>
                  <a:lnTo>
                    <a:pt x="10" y="1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5"/>
                  </a:lnTo>
                  <a:lnTo>
                    <a:pt x="12" y="6"/>
                  </a:lnTo>
                  <a:lnTo>
                    <a:pt x="12" y="8"/>
                  </a:lnTo>
                  <a:lnTo>
                    <a:pt x="12" y="9"/>
                  </a:lnTo>
                  <a:lnTo>
                    <a:pt x="12" y="10"/>
                  </a:lnTo>
                  <a:lnTo>
                    <a:pt x="12" y="12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3" y="20"/>
                  </a:lnTo>
                  <a:lnTo>
                    <a:pt x="13" y="23"/>
                  </a:lnTo>
                  <a:lnTo>
                    <a:pt x="13" y="29"/>
                  </a:lnTo>
                  <a:lnTo>
                    <a:pt x="14" y="43"/>
                  </a:lnTo>
                  <a:lnTo>
                    <a:pt x="14" y="45"/>
                  </a:lnTo>
                  <a:lnTo>
                    <a:pt x="14" y="46"/>
                  </a:lnTo>
                  <a:lnTo>
                    <a:pt x="14" y="50"/>
                  </a:lnTo>
                  <a:lnTo>
                    <a:pt x="15" y="57"/>
                  </a:lnTo>
                  <a:lnTo>
                    <a:pt x="15" y="72"/>
                  </a:lnTo>
                  <a:lnTo>
                    <a:pt x="15" y="74"/>
                  </a:lnTo>
                  <a:lnTo>
                    <a:pt x="16" y="75"/>
                  </a:lnTo>
                  <a:lnTo>
                    <a:pt x="16" y="79"/>
                  </a:lnTo>
                  <a:lnTo>
                    <a:pt x="16" y="85"/>
                  </a:lnTo>
                  <a:lnTo>
                    <a:pt x="16" y="87"/>
                  </a:lnTo>
                  <a:lnTo>
                    <a:pt x="16" y="88"/>
                  </a:lnTo>
                  <a:lnTo>
                    <a:pt x="17" y="92"/>
                  </a:lnTo>
                  <a:lnTo>
                    <a:pt x="17" y="97"/>
                  </a:lnTo>
                  <a:lnTo>
                    <a:pt x="17" y="98"/>
                  </a:lnTo>
                  <a:lnTo>
                    <a:pt x="17" y="100"/>
                  </a:lnTo>
                  <a:lnTo>
                    <a:pt x="17" y="102"/>
                  </a:lnTo>
                  <a:lnTo>
                    <a:pt x="17" y="103"/>
                  </a:lnTo>
                  <a:lnTo>
                    <a:pt x="17" y="104"/>
                  </a:lnTo>
                  <a:lnTo>
                    <a:pt x="17" y="106"/>
                  </a:lnTo>
                  <a:lnTo>
                    <a:pt x="18" y="107"/>
                  </a:lnTo>
                  <a:lnTo>
                    <a:pt x="18" y="108"/>
                  </a:lnTo>
                  <a:lnTo>
                    <a:pt x="18" y="109"/>
                  </a:lnTo>
                  <a:lnTo>
                    <a:pt x="18" y="110"/>
                  </a:lnTo>
                  <a:lnTo>
                    <a:pt x="18" y="111"/>
                  </a:lnTo>
                  <a:lnTo>
                    <a:pt x="18" y="111"/>
                  </a:lnTo>
                  <a:lnTo>
                    <a:pt x="18" y="112"/>
                  </a:lnTo>
                  <a:lnTo>
                    <a:pt x="18" y="113"/>
                  </a:lnTo>
                  <a:lnTo>
                    <a:pt x="18" y="113"/>
                  </a:lnTo>
                  <a:lnTo>
                    <a:pt x="18" y="114"/>
                  </a:lnTo>
                  <a:lnTo>
                    <a:pt x="19" y="114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9" y="116"/>
                  </a:lnTo>
                  <a:lnTo>
                    <a:pt x="19" y="116"/>
                  </a:lnTo>
                  <a:lnTo>
                    <a:pt x="19" y="116"/>
                  </a:lnTo>
                  <a:lnTo>
                    <a:pt x="19" y="116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5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20" y="113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20" y="111"/>
                  </a:lnTo>
                  <a:lnTo>
                    <a:pt x="20" y="110"/>
                  </a:lnTo>
                  <a:lnTo>
                    <a:pt x="21" y="108"/>
                  </a:lnTo>
                  <a:lnTo>
                    <a:pt x="21" y="107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2"/>
                  </a:lnTo>
                  <a:lnTo>
                    <a:pt x="21" y="99"/>
                  </a:lnTo>
                  <a:lnTo>
                    <a:pt x="22" y="98"/>
                  </a:lnTo>
                  <a:lnTo>
                    <a:pt x="22" y="96"/>
                  </a:lnTo>
                  <a:lnTo>
                    <a:pt x="22" y="93"/>
                  </a:lnTo>
                  <a:lnTo>
                    <a:pt x="22" y="86"/>
                  </a:lnTo>
                  <a:lnTo>
                    <a:pt x="23" y="72"/>
                  </a:lnTo>
                  <a:lnTo>
                    <a:pt x="24" y="40"/>
                  </a:lnTo>
                  <a:lnTo>
                    <a:pt x="24" y="39"/>
                  </a:lnTo>
                  <a:lnTo>
                    <a:pt x="25" y="37"/>
                  </a:lnTo>
                  <a:lnTo>
                    <a:pt x="25" y="34"/>
                  </a:lnTo>
                  <a:lnTo>
                    <a:pt x="25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5" y="21"/>
                  </a:lnTo>
                  <a:lnTo>
                    <a:pt x="26" y="16"/>
                  </a:lnTo>
                  <a:lnTo>
                    <a:pt x="26" y="14"/>
                  </a:lnTo>
                  <a:lnTo>
                    <a:pt x="26" y="13"/>
                  </a:lnTo>
                  <a:lnTo>
                    <a:pt x="26" y="11"/>
                  </a:lnTo>
                  <a:lnTo>
                    <a:pt x="26" y="10"/>
                  </a:lnTo>
                  <a:lnTo>
                    <a:pt x="26" y="9"/>
                  </a:lnTo>
                  <a:lnTo>
                    <a:pt x="26" y="7"/>
                  </a:lnTo>
                  <a:lnTo>
                    <a:pt x="27" y="6"/>
                  </a:lnTo>
                  <a:lnTo>
                    <a:pt x="27" y="5"/>
                  </a:lnTo>
                  <a:lnTo>
                    <a:pt x="27" y="4"/>
                  </a:lnTo>
                  <a:lnTo>
                    <a:pt x="27" y="4"/>
                  </a:lnTo>
                  <a:lnTo>
                    <a:pt x="27" y="3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29" y="4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7"/>
                  </a:lnTo>
                  <a:lnTo>
                    <a:pt x="29" y="8"/>
                  </a:lnTo>
                  <a:lnTo>
                    <a:pt x="30" y="9"/>
                  </a:lnTo>
                  <a:lnTo>
                    <a:pt x="30" y="11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2"/>
                  </a:lnTo>
                  <a:lnTo>
                    <a:pt x="31" y="28"/>
                  </a:lnTo>
                  <a:lnTo>
                    <a:pt x="31" y="41"/>
                  </a:lnTo>
                  <a:lnTo>
                    <a:pt x="32" y="43"/>
                  </a:lnTo>
                  <a:lnTo>
                    <a:pt x="32" y="44"/>
                  </a:lnTo>
                  <a:lnTo>
                    <a:pt x="32" y="48"/>
                  </a:lnTo>
                  <a:lnTo>
                    <a:pt x="32" y="55"/>
                  </a:lnTo>
                  <a:lnTo>
                    <a:pt x="33" y="70"/>
                  </a:lnTo>
                  <a:lnTo>
                    <a:pt x="33" y="72"/>
                  </a:lnTo>
                  <a:lnTo>
                    <a:pt x="33" y="73"/>
                  </a:lnTo>
                  <a:lnTo>
                    <a:pt x="33" y="77"/>
                  </a:lnTo>
                  <a:lnTo>
                    <a:pt x="34" y="84"/>
                  </a:lnTo>
                  <a:lnTo>
                    <a:pt x="34" y="85"/>
                  </a:lnTo>
                  <a:lnTo>
                    <a:pt x="34" y="87"/>
                  </a:lnTo>
                  <a:lnTo>
                    <a:pt x="34" y="90"/>
                  </a:lnTo>
                  <a:lnTo>
                    <a:pt x="34" y="96"/>
                  </a:lnTo>
                  <a:lnTo>
                    <a:pt x="34" y="97"/>
                  </a:lnTo>
                  <a:lnTo>
                    <a:pt x="34" y="98"/>
                  </a:lnTo>
                  <a:lnTo>
                    <a:pt x="34" y="101"/>
                  </a:lnTo>
                  <a:lnTo>
                    <a:pt x="35" y="102"/>
                  </a:lnTo>
                  <a:lnTo>
                    <a:pt x="35" y="103"/>
                  </a:lnTo>
                  <a:lnTo>
                    <a:pt x="35" y="105"/>
                  </a:lnTo>
                  <a:lnTo>
                    <a:pt x="35" y="106"/>
                  </a:lnTo>
                  <a:lnTo>
                    <a:pt x="35" y="107"/>
                  </a:lnTo>
                  <a:lnTo>
                    <a:pt x="35" y="108"/>
                  </a:lnTo>
                  <a:lnTo>
                    <a:pt x="35" y="109"/>
                  </a:lnTo>
                  <a:lnTo>
                    <a:pt x="35" y="110"/>
                  </a:lnTo>
                  <a:lnTo>
                    <a:pt x="35" y="111"/>
                  </a:lnTo>
                  <a:lnTo>
                    <a:pt x="36" y="111"/>
                  </a:lnTo>
                  <a:lnTo>
                    <a:pt x="36" y="112"/>
                  </a:lnTo>
                  <a:lnTo>
                    <a:pt x="36" y="113"/>
                  </a:lnTo>
                  <a:lnTo>
                    <a:pt x="36" y="113"/>
                  </a:lnTo>
                  <a:lnTo>
                    <a:pt x="36" y="114"/>
                  </a:lnTo>
                  <a:lnTo>
                    <a:pt x="36" y="114"/>
                  </a:lnTo>
                  <a:lnTo>
                    <a:pt x="36" y="115"/>
                  </a:lnTo>
                  <a:lnTo>
                    <a:pt x="36" y="115"/>
                  </a:lnTo>
                  <a:lnTo>
                    <a:pt x="36" y="115"/>
                  </a:lnTo>
                  <a:lnTo>
                    <a:pt x="36" y="115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7" y="116"/>
                  </a:lnTo>
                  <a:lnTo>
                    <a:pt x="37" y="116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5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4"/>
                  </a:lnTo>
                  <a:lnTo>
                    <a:pt x="37" y="113"/>
                  </a:lnTo>
                  <a:lnTo>
                    <a:pt x="38" y="112"/>
                  </a:lnTo>
                  <a:lnTo>
                    <a:pt x="38" y="112"/>
                  </a:lnTo>
                  <a:lnTo>
                    <a:pt x="38" y="111"/>
                  </a:lnTo>
                  <a:lnTo>
                    <a:pt x="38" y="109"/>
                  </a:lnTo>
                  <a:lnTo>
                    <a:pt x="38" y="108"/>
                  </a:lnTo>
                  <a:lnTo>
                    <a:pt x="38" y="108"/>
                  </a:lnTo>
                  <a:lnTo>
                    <a:pt x="38" y="105"/>
                  </a:lnTo>
                  <a:lnTo>
                    <a:pt x="38" y="104"/>
                  </a:lnTo>
                  <a:lnTo>
                    <a:pt x="38" y="103"/>
                  </a:lnTo>
                  <a:lnTo>
                    <a:pt x="39" y="100"/>
                  </a:lnTo>
                  <a:lnTo>
                    <a:pt x="39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88"/>
                  </a:lnTo>
                  <a:lnTo>
                    <a:pt x="40" y="7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2" y="39"/>
                  </a:lnTo>
                  <a:lnTo>
                    <a:pt x="42" y="36"/>
                  </a:lnTo>
                  <a:lnTo>
                    <a:pt x="42" y="29"/>
                  </a:lnTo>
                  <a:lnTo>
                    <a:pt x="42" y="27"/>
                  </a:lnTo>
                  <a:lnTo>
                    <a:pt x="42" y="26"/>
                  </a:lnTo>
                  <a:lnTo>
                    <a:pt x="43" y="23"/>
                  </a:lnTo>
                  <a:lnTo>
                    <a:pt x="43" y="17"/>
                  </a:lnTo>
                  <a:lnTo>
                    <a:pt x="43" y="16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4" y="10"/>
                  </a:lnTo>
                  <a:lnTo>
                    <a:pt x="44" y="8"/>
                  </a:lnTo>
                  <a:lnTo>
                    <a:pt x="44" y="7"/>
                  </a:lnTo>
                  <a:lnTo>
                    <a:pt x="44" y="6"/>
                  </a:lnTo>
                  <a:lnTo>
                    <a:pt x="44" y="5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4" y="3"/>
                  </a:lnTo>
                  <a:lnTo>
                    <a:pt x="44" y="2"/>
                  </a:lnTo>
                  <a:lnTo>
                    <a:pt x="44" y="2"/>
                  </a:lnTo>
                  <a:lnTo>
                    <a:pt x="44" y="2"/>
                  </a:lnTo>
                  <a:lnTo>
                    <a:pt x="45" y="1"/>
                  </a:lnTo>
                  <a:lnTo>
                    <a:pt x="45" y="1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1"/>
                  </a:lnTo>
                  <a:lnTo>
                    <a:pt x="46" y="1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6" y="4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7" y="7"/>
                  </a:lnTo>
                  <a:lnTo>
                    <a:pt x="47" y="8"/>
                  </a:lnTo>
                  <a:lnTo>
                    <a:pt x="47" y="10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5"/>
                  </a:lnTo>
                  <a:lnTo>
                    <a:pt x="47" y="16"/>
                  </a:lnTo>
                  <a:lnTo>
                    <a:pt x="47" y="18"/>
                  </a:lnTo>
                  <a:lnTo>
                    <a:pt x="48" y="20"/>
                  </a:lnTo>
                  <a:lnTo>
                    <a:pt x="48" y="27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6"/>
                  </a:lnTo>
                  <a:lnTo>
                    <a:pt x="49" y="50"/>
                  </a:lnTo>
                  <a:lnTo>
                    <a:pt x="50" y="58"/>
                  </a:lnTo>
                  <a:lnTo>
                    <a:pt x="50" y="73"/>
                  </a:lnTo>
                  <a:lnTo>
                    <a:pt x="50" y="75"/>
                  </a:lnTo>
                  <a:lnTo>
                    <a:pt x="50" y="77"/>
                  </a:lnTo>
                  <a:lnTo>
                    <a:pt x="51" y="81"/>
                  </a:lnTo>
                  <a:lnTo>
                    <a:pt x="51" y="88"/>
                  </a:lnTo>
                  <a:lnTo>
                    <a:pt x="51" y="90"/>
                  </a:lnTo>
                  <a:lnTo>
                    <a:pt x="51" y="91"/>
                  </a:lnTo>
                  <a:lnTo>
                    <a:pt x="51" y="95"/>
                  </a:lnTo>
                  <a:lnTo>
                    <a:pt x="52" y="100"/>
                  </a:lnTo>
                  <a:lnTo>
                    <a:pt x="52" y="102"/>
                  </a:lnTo>
                  <a:lnTo>
                    <a:pt x="52" y="103"/>
                  </a:lnTo>
                  <a:lnTo>
                    <a:pt x="52" y="105"/>
                  </a:lnTo>
                  <a:lnTo>
                    <a:pt x="52" y="106"/>
                  </a:lnTo>
                  <a:lnTo>
                    <a:pt x="52" y="108"/>
                  </a:lnTo>
                  <a:lnTo>
                    <a:pt x="52" y="110"/>
                  </a:lnTo>
                  <a:lnTo>
                    <a:pt x="53" y="110"/>
                  </a:lnTo>
                  <a:lnTo>
                    <a:pt x="53" y="111"/>
                  </a:lnTo>
                  <a:lnTo>
                    <a:pt x="53" y="112"/>
                  </a:lnTo>
                  <a:lnTo>
                    <a:pt x="53" y="112"/>
                  </a:lnTo>
                  <a:lnTo>
                    <a:pt x="53" y="113"/>
                  </a:lnTo>
                  <a:lnTo>
                    <a:pt x="53" y="114"/>
                  </a:lnTo>
                  <a:lnTo>
                    <a:pt x="53" y="114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4" y="114"/>
                  </a:lnTo>
                  <a:lnTo>
                    <a:pt x="54" y="114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10"/>
                  </a:lnTo>
                  <a:lnTo>
                    <a:pt x="55" y="109"/>
                  </a:lnTo>
                  <a:lnTo>
                    <a:pt x="55" y="108"/>
                  </a:lnTo>
                  <a:lnTo>
                    <a:pt x="55" y="108"/>
                  </a:lnTo>
                  <a:lnTo>
                    <a:pt x="55" y="106"/>
                  </a:lnTo>
                  <a:lnTo>
                    <a:pt x="56" y="104"/>
                  </a:lnTo>
                  <a:lnTo>
                    <a:pt x="56" y="103"/>
                  </a:lnTo>
                  <a:lnTo>
                    <a:pt x="56" y="102"/>
                  </a:lnTo>
                  <a:lnTo>
                    <a:pt x="56" y="99"/>
                  </a:lnTo>
                  <a:lnTo>
                    <a:pt x="56" y="93"/>
                  </a:lnTo>
                  <a:lnTo>
                    <a:pt x="56" y="92"/>
                  </a:lnTo>
                  <a:lnTo>
                    <a:pt x="56" y="90"/>
                  </a:lnTo>
                  <a:lnTo>
                    <a:pt x="57" y="87"/>
                  </a:lnTo>
                  <a:lnTo>
                    <a:pt x="57" y="80"/>
                  </a:lnTo>
                  <a:lnTo>
                    <a:pt x="58" y="64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56"/>
                  </a:lnTo>
                  <a:lnTo>
                    <a:pt x="58" y="48"/>
                  </a:lnTo>
                  <a:lnTo>
                    <a:pt x="59" y="33"/>
                  </a:lnTo>
                  <a:lnTo>
                    <a:pt x="59" y="32"/>
                  </a:lnTo>
                  <a:lnTo>
                    <a:pt x="59" y="30"/>
                  </a:lnTo>
                  <a:lnTo>
                    <a:pt x="60" y="27"/>
                  </a:lnTo>
                  <a:lnTo>
                    <a:pt x="60" y="21"/>
                  </a:lnTo>
                  <a:lnTo>
                    <a:pt x="60" y="20"/>
                  </a:lnTo>
                  <a:lnTo>
                    <a:pt x="60" y="18"/>
                  </a:lnTo>
                  <a:lnTo>
                    <a:pt x="60" y="16"/>
                  </a:lnTo>
                  <a:lnTo>
                    <a:pt x="61" y="11"/>
                  </a:lnTo>
                  <a:lnTo>
                    <a:pt x="61" y="10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7"/>
                  </a:lnTo>
                  <a:lnTo>
                    <a:pt x="61" y="6"/>
                  </a:lnTo>
                  <a:lnTo>
                    <a:pt x="61" y="5"/>
                  </a:lnTo>
                  <a:lnTo>
                    <a:pt x="61" y="4"/>
                  </a:lnTo>
                  <a:lnTo>
                    <a:pt x="61" y="3"/>
                  </a:lnTo>
                  <a:lnTo>
                    <a:pt x="62" y="2"/>
                  </a:lnTo>
                  <a:lnTo>
                    <a:pt x="62" y="2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3" y="2"/>
                  </a:lnTo>
                  <a:lnTo>
                    <a:pt x="63" y="2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4"/>
                  </a:lnTo>
                  <a:lnTo>
                    <a:pt x="64" y="5"/>
                  </a:lnTo>
                  <a:lnTo>
                    <a:pt x="64" y="6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4" y="9"/>
                  </a:lnTo>
                  <a:lnTo>
                    <a:pt x="64" y="11"/>
                  </a:lnTo>
                  <a:lnTo>
                    <a:pt x="64" y="12"/>
                  </a:lnTo>
                  <a:lnTo>
                    <a:pt x="64" y="14"/>
                  </a:lnTo>
                  <a:lnTo>
                    <a:pt x="64" y="16"/>
                  </a:lnTo>
                  <a:lnTo>
                    <a:pt x="65" y="22"/>
                  </a:lnTo>
                  <a:lnTo>
                    <a:pt x="65" y="23"/>
                  </a:lnTo>
                  <a:lnTo>
                    <a:pt x="65" y="25"/>
                  </a:lnTo>
                  <a:lnTo>
                    <a:pt x="65" y="28"/>
                  </a:lnTo>
                  <a:lnTo>
                    <a:pt x="66" y="36"/>
                  </a:lnTo>
                  <a:lnTo>
                    <a:pt x="66" y="51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7" y="59"/>
                  </a:lnTo>
                  <a:lnTo>
                    <a:pt x="67" y="67"/>
                  </a:lnTo>
                  <a:lnTo>
                    <a:pt x="68" y="82"/>
                  </a:lnTo>
                  <a:lnTo>
                    <a:pt x="68" y="84"/>
                  </a:lnTo>
                  <a:lnTo>
                    <a:pt x="68" y="86"/>
                  </a:lnTo>
                  <a:lnTo>
                    <a:pt x="68" y="89"/>
                  </a:lnTo>
                  <a:lnTo>
                    <a:pt x="68" y="91"/>
                  </a:lnTo>
                  <a:lnTo>
                    <a:pt x="68" y="93"/>
                  </a:lnTo>
                  <a:lnTo>
                    <a:pt x="69" y="96"/>
                  </a:lnTo>
                  <a:lnTo>
                    <a:pt x="69" y="97"/>
                  </a:lnTo>
                  <a:lnTo>
                    <a:pt x="69" y="99"/>
                  </a:lnTo>
                  <a:lnTo>
                    <a:pt x="69" y="101"/>
                  </a:lnTo>
                  <a:lnTo>
                    <a:pt x="69" y="103"/>
                  </a:lnTo>
                  <a:lnTo>
                    <a:pt x="69" y="104"/>
                  </a:lnTo>
                  <a:lnTo>
                    <a:pt x="69" y="106"/>
                  </a:lnTo>
                  <a:lnTo>
                    <a:pt x="69" y="107"/>
                  </a:lnTo>
                  <a:lnTo>
                    <a:pt x="70" y="108"/>
                  </a:lnTo>
                  <a:lnTo>
                    <a:pt x="70" y="109"/>
                  </a:lnTo>
                  <a:lnTo>
                    <a:pt x="70" y="110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2"/>
                  </a:lnTo>
                  <a:lnTo>
                    <a:pt x="70" y="113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4"/>
                  </a:lnTo>
                  <a:lnTo>
                    <a:pt x="70" y="115"/>
                  </a:lnTo>
                  <a:lnTo>
                    <a:pt x="71" y="115"/>
                  </a:lnTo>
                  <a:lnTo>
                    <a:pt x="71" y="115"/>
                  </a:lnTo>
                  <a:lnTo>
                    <a:pt x="71" y="116"/>
                  </a:lnTo>
                  <a:lnTo>
                    <a:pt x="71" y="116"/>
                  </a:lnTo>
                  <a:lnTo>
                    <a:pt x="71" y="116"/>
                  </a:lnTo>
                  <a:lnTo>
                    <a:pt x="71" y="116"/>
                  </a:lnTo>
                  <a:lnTo>
                    <a:pt x="71" y="115"/>
                  </a:lnTo>
                  <a:lnTo>
                    <a:pt x="71" y="115"/>
                  </a:lnTo>
                  <a:lnTo>
                    <a:pt x="71" y="115"/>
                  </a:lnTo>
                  <a:lnTo>
                    <a:pt x="71" y="115"/>
                  </a:lnTo>
                  <a:lnTo>
                    <a:pt x="72" y="114"/>
                  </a:lnTo>
                  <a:lnTo>
                    <a:pt x="72" y="114"/>
                  </a:lnTo>
                  <a:lnTo>
                    <a:pt x="72" y="113"/>
                  </a:lnTo>
                  <a:lnTo>
                    <a:pt x="72" y="113"/>
                  </a:lnTo>
                  <a:lnTo>
                    <a:pt x="72" y="112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10"/>
                  </a:lnTo>
                  <a:lnTo>
                    <a:pt x="72" y="108"/>
                  </a:lnTo>
                  <a:lnTo>
                    <a:pt x="72" y="108"/>
                  </a:lnTo>
                  <a:lnTo>
                    <a:pt x="72" y="107"/>
                  </a:lnTo>
                  <a:lnTo>
                    <a:pt x="73" y="10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79" name="Freeform 95"/>
            <p:cNvSpPr>
              <a:spLocks/>
            </p:cNvSpPr>
            <p:nvPr/>
          </p:nvSpPr>
          <p:spPr bwMode="auto">
            <a:xfrm>
              <a:off x="5454" y="2186"/>
              <a:ext cx="71" cy="116"/>
            </a:xfrm>
            <a:custGeom>
              <a:avLst/>
              <a:gdLst/>
              <a:ahLst/>
              <a:cxnLst>
                <a:cxn ang="0">
                  <a:pos x="1" y="88"/>
                </a:cxn>
                <a:cxn ang="0">
                  <a:pos x="2" y="52"/>
                </a:cxn>
                <a:cxn ang="0">
                  <a:pos x="4" y="18"/>
                </a:cxn>
                <a:cxn ang="0">
                  <a:pos x="5" y="7"/>
                </a:cxn>
                <a:cxn ang="0">
                  <a:pos x="6" y="2"/>
                </a:cxn>
                <a:cxn ang="0">
                  <a:pos x="6" y="0"/>
                </a:cxn>
                <a:cxn ang="0">
                  <a:pos x="7" y="2"/>
                </a:cxn>
                <a:cxn ang="0">
                  <a:pos x="8" y="9"/>
                </a:cxn>
                <a:cxn ang="0">
                  <a:pos x="9" y="26"/>
                </a:cxn>
                <a:cxn ang="0">
                  <a:pos x="11" y="70"/>
                </a:cxn>
                <a:cxn ang="0">
                  <a:pos x="13" y="99"/>
                </a:cxn>
                <a:cxn ang="0">
                  <a:pos x="14" y="110"/>
                </a:cxn>
                <a:cxn ang="0">
                  <a:pos x="15" y="115"/>
                </a:cxn>
                <a:cxn ang="0">
                  <a:pos x="15" y="115"/>
                </a:cxn>
                <a:cxn ang="0">
                  <a:pos x="16" y="111"/>
                </a:cxn>
                <a:cxn ang="0">
                  <a:pos x="17" y="98"/>
                </a:cxn>
                <a:cxn ang="0">
                  <a:pos x="19" y="72"/>
                </a:cxn>
                <a:cxn ang="0">
                  <a:pos x="21" y="25"/>
                </a:cxn>
                <a:cxn ang="0">
                  <a:pos x="22" y="9"/>
                </a:cxn>
                <a:cxn ang="0">
                  <a:pos x="23" y="2"/>
                </a:cxn>
                <a:cxn ang="0">
                  <a:pos x="24" y="0"/>
                </a:cxn>
                <a:cxn ang="0">
                  <a:pos x="24" y="2"/>
                </a:cxn>
                <a:cxn ang="0">
                  <a:pos x="25" y="9"/>
                </a:cxn>
                <a:cxn ang="0">
                  <a:pos x="26" y="30"/>
                </a:cxn>
                <a:cxn ang="0">
                  <a:pos x="28" y="73"/>
                </a:cxn>
                <a:cxn ang="0">
                  <a:pos x="30" y="100"/>
                </a:cxn>
                <a:cxn ang="0">
                  <a:pos x="31" y="111"/>
                </a:cxn>
                <a:cxn ang="0">
                  <a:pos x="32" y="115"/>
                </a:cxn>
                <a:cxn ang="0">
                  <a:pos x="32" y="115"/>
                </a:cxn>
                <a:cxn ang="0">
                  <a:pos x="33" y="110"/>
                </a:cxn>
                <a:cxn ang="0">
                  <a:pos x="34" y="96"/>
                </a:cxn>
                <a:cxn ang="0">
                  <a:pos x="36" y="57"/>
                </a:cxn>
                <a:cxn ang="0">
                  <a:pos x="38" y="22"/>
                </a:cxn>
                <a:cxn ang="0">
                  <a:pos x="39" y="6"/>
                </a:cxn>
                <a:cxn ang="0">
                  <a:pos x="40" y="1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42" y="13"/>
                </a:cxn>
                <a:cxn ang="0">
                  <a:pos x="44" y="54"/>
                </a:cxn>
                <a:cxn ang="0">
                  <a:pos x="46" y="83"/>
                </a:cxn>
                <a:cxn ang="0">
                  <a:pos x="47" y="100"/>
                </a:cxn>
                <a:cxn ang="0">
                  <a:pos x="48" y="110"/>
                </a:cxn>
                <a:cxn ang="0">
                  <a:pos x="48" y="114"/>
                </a:cxn>
                <a:cxn ang="0">
                  <a:pos x="49" y="115"/>
                </a:cxn>
                <a:cxn ang="0">
                  <a:pos x="50" y="112"/>
                </a:cxn>
                <a:cxn ang="0">
                  <a:pos x="51" y="101"/>
                </a:cxn>
                <a:cxn ang="0">
                  <a:pos x="52" y="73"/>
                </a:cxn>
                <a:cxn ang="0">
                  <a:pos x="54" y="33"/>
                </a:cxn>
                <a:cxn ang="0">
                  <a:pos x="55" y="12"/>
                </a:cxn>
                <a:cxn ang="0">
                  <a:pos x="56" y="3"/>
                </a:cxn>
                <a:cxn ang="0">
                  <a:pos x="57" y="0"/>
                </a:cxn>
                <a:cxn ang="0">
                  <a:pos x="58" y="1"/>
                </a:cxn>
                <a:cxn ang="0">
                  <a:pos x="58" y="7"/>
                </a:cxn>
                <a:cxn ang="0">
                  <a:pos x="60" y="26"/>
                </a:cxn>
                <a:cxn ang="0">
                  <a:pos x="61" y="56"/>
                </a:cxn>
                <a:cxn ang="0">
                  <a:pos x="63" y="93"/>
                </a:cxn>
                <a:cxn ang="0">
                  <a:pos x="64" y="109"/>
                </a:cxn>
                <a:cxn ang="0">
                  <a:pos x="65" y="114"/>
                </a:cxn>
                <a:cxn ang="0">
                  <a:pos x="66" y="116"/>
                </a:cxn>
                <a:cxn ang="0">
                  <a:pos x="66" y="113"/>
                </a:cxn>
                <a:cxn ang="0">
                  <a:pos x="67" y="106"/>
                </a:cxn>
                <a:cxn ang="0">
                  <a:pos x="69" y="67"/>
                </a:cxn>
              </a:cxnLst>
              <a:rect l="0" t="0" r="r" b="b"/>
              <a:pathLst>
                <a:path w="71" h="116">
                  <a:moveTo>
                    <a:pt x="0" y="104"/>
                  </a:moveTo>
                  <a:lnTo>
                    <a:pt x="0" y="103"/>
                  </a:lnTo>
                  <a:lnTo>
                    <a:pt x="0" y="102"/>
                  </a:lnTo>
                  <a:lnTo>
                    <a:pt x="0" y="100"/>
                  </a:lnTo>
                  <a:lnTo>
                    <a:pt x="0" y="98"/>
                  </a:lnTo>
                  <a:lnTo>
                    <a:pt x="0" y="97"/>
                  </a:lnTo>
                  <a:lnTo>
                    <a:pt x="0" y="94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1" y="85"/>
                  </a:lnTo>
                  <a:lnTo>
                    <a:pt x="1" y="81"/>
                  </a:lnTo>
                  <a:lnTo>
                    <a:pt x="1" y="74"/>
                  </a:lnTo>
                  <a:lnTo>
                    <a:pt x="2" y="60"/>
                  </a:lnTo>
                  <a:lnTo>
                    <a:pt x="2" y="58"/>
                  </a:lnTo>
                  <a:lnTo>
                    <a:pt x="2" y="56"/>
                  </a:lnTo>
                  <a:lnTo>
                    <a:pt x="2" y="52"/>
                  </a:lnTo>
                  <a:lnTo>
                    <a:pt x="3" y="45"/>
                  </a:lnTo>
                  <a:lnTo>
                    <a:pt x="3" y="30"/>
                  </a:lnTo>
                  <a:lnTo>
                    <a:pt x="4" y="29"/>
                  </a:lnTo>
                  <a:lnTo>
                    <a:pt x="4" y="27"/>
                  </a:lnTo>
                  <a:lnTo>
                    <a:pt x="4" y="24"/>
                  </a:lnTo>
                  <a:lnTo>
                    <a:pt x="4" y="23"/>
                  </a:lnTo>
                  <a:lnTo>
                    <a:pt x="4" y="21"/>
                  </a:lnTo>
                  <a:lnTo>
                    <a:pt x="4" y="18"/>
                  </a:lnTo>
                  <a:lnTo>
                    <a:pt x="4" y="17"/>
                  </a:lnTo>
                  <a:lnTo>
                    <a:pt x="4" y="16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7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1"/>
                  </a:lnTo>
                  <a:lnTo>
                    <a:pt x="7" y="1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3"/>
                  </a:lnTo>
                  <a:lnTo>
                    <a:pt x="7" y="4"/>
                  </a:lnTo>
                  <a:lnTo>
                    <a:pt x="8" y="5"/>
                  </a:lnTo>
                  <a:lnTo>
                    <a:pt x="8" y="6"/>
                  </a:lnTo>
                  <a:lnTo>
                    <a:pt x="8" y="7"/>
                  </a:lnTo>
                  <a:lnTo>
                    <a:pt x="8" y="9"/>
                  </a:lnTo>
                  <a:lnTo>
                    <a:pt x="8" y="10"/>
                  </a:lnTo>
                  <a:lnTo>
                    <a:pt x="8" y="11"/>
                  </a:lnTo>
                  <a:lnTo>
                    <a:pt x="8" y="13"/>
                  </a:lnTo>
                  <a:lnTo>
                    <a:pt x="8" y="14"/>
                  </a:lnTo>
                  <a:lnTo>
                    <a:pt x="9" y="16"/>
                  </a:lnTo>
                  <a:lnTo>
                    <a:pt x="9" y="18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8"/>
                  </a:lnTo>
                  <a:lnTo>
                    <a:pt x="10" y="31"/>
                  </a:lnTo>
                  <a:lnTo>
                    <a:pt x="10" y="38"/>
                  </a:lnTo>
                  <a:lnTo>
                    <a:pt x="11" y="54"/>
                  </a:lnTo>
                  <a:lnTo>
                    <a:pt x="11" y="56"/>
                  </a:lnTo>
                  <a:lnTo>
                    <a:pt x="11" y="58"/>
                  </a:lnTo>
                  <a:lnTo>
                    <a:pt x="11" y="62"/>
                  </a:lnTo>
                  <a:lnTo>
                    <a:pt x="11" y="70"/>
                  </a:lnTo>
                  <a:lnTo>
                    <a:pt x="12" y="85"/>
                  </a:lnTo>
                  <a:lnTo>
                    <a:pt x="12" y="87"/>
                  </a:lnTo>
                  <a:lnTo>
                    <a:pt x="12" y="88"/>
                  </a:lnTo>
                  <a:lnTo>
                    <a:pt x="12" y="92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101"/>
                  </a:lnTo>
                  <a:lnTo>
                    <a:pt x="13" y="103"/>
                  </a:lnTo>
                  <a:lnTo>
                    <a:pt x="13" y="104"/>
                  </a:lnTo>
                  <a:lnTo>
                    <a:pt x="13" y="106"/>
                  </a:lnTo>
                  <a:lnTo>
                    <a:pt x="14" y="108"/>
                  </a:lnTo>
                  <a:lnTo>
                    <a:pt x="14" y="109"/>
                  </a:lnTo>
                  <a:lnTo>
                    <a:pt x="14" y="110"/>
                  </a:lnTo>
                  <a:lnTo>
                    <a:pt x="14" y="110"/>
                  </a:lnTo>
                  <a:lnTo>
                    <a:pt x="14" y="111"/>
                  </a:lnTo>
                  <a:lnTo>
                    <a:pt x="14" y="112"/>
                  </a:lnTo>
                  <a:lnTo>
                    <a:pt x="14" y="113"/>
                  </a:lnTo>
                  <a:lnTo>
                    <a:pt x="14" y="113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6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5" y="115"/>
                  </a:lnTo>
                  <a:lnTo>
                    <a:pt x="16" y="115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3"/>
                  </a:lnTo>
                  <a:lnTo>
                    <a:pt x="16" y="112"/>
                  </a:lnTo>
                  <a:lnTo>
                    <a:pt x="16" y="112"/>
                  </a:lnTo>
                  <a:lnTo>
                    <a:pt x="16" y="111"/>
                  </a:lnTo>
                  <a:lnTo>
                    <a:pt x="16" y="110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7"/>
                  </a:lnTo>
                  <a:lnTo>
                    <a:pt x="17" y="106"/>
                  </a:lnTo>
                  <a:lnTo>
                    <a:pt x="17" y="105"/>
                  </a:lnTo>
                  <a:lnTo>
                    <a:pt x="17" y="103"/>
                  </a:lnTo>
                  <a:lnTo>
                    <a:pt x="17" y="98"/>
                  </a:lnTo>
                  <a:lnTo>
                    <a:pt x="17" y="96"/>
                  </a:lnTo>
                  <a:lnTo>
                    <a:pt x="17" y="95"/>
                  </a:lnTo>
                  <a:lnTo>
                    <a:pt x="18" y="92"/>
                  </a:lnTo>
                  <a:lnTo>
                    <a:pt x="18" y="86"/>
                  </a:lnTo>
                  <a:lnTo>
                    <a:pt x="18" y="84"/>
                  </a:lnTo>
                  <a:lnTo>
                    <a:pt x="18" y="82"/>
                  </a:lnTo>
                  <a:lnTo>
                    <a:pt x="18" y="79"/>
                  </a:lnTo>
                  <a:lnTo>
                    <a:pt x="19" y="72"/>
                  </a:lnTo>
                  <a:lnTo>
                    <a:pt x="19" y="57"/>
                  </a:lnTo>
                  <a:lnTo>
                    <a:pt x="19" y="55"/>
                  </a:lnTo>
                  <a:lnTo>
                    <a:pt x="20" y="53"/>
                  </a:lnTo>
                  <a:lnTo>
                    <a:pt x="20" y="49"/>
                  </a:lnTo>
                  <a:lnTo>
                    <a:pt x="20" y="42"/>
                  </a:lnTo>
                  <a:lnTo>
                    <a:pt x="21" y="28"/>
                  </a:lnTo>
                  <a:lnTo>
                    <a:pt x="21" y="26"/>
                  </a:lnTo>
                  <a:lnTo>
                    <a:pt x="21" y="25"/>
                  </a:lnTo>
                  <a:lnTo>
                    <a:pt x="21" y="21"/>
                  </a:lnTo>
                  <a:lnTo>
                    <a:pt x="21" y="20"/>
                  </a:lnTo>
                  <a:lnTo>
                    <a:pt x="21" y="18"/>
                  </a:lnTo>
                  <a:lnTo>
                    <a:pt x="22" y="15"/>
                  </a:lnTo>
                  <a:lnTo>
                    <a:pt x="22" y="14"/>
                  </a:lnTo>
                  <a:lnTo>
                    <a:pt x="22" y="13"/>
                  </a:lnTo>
                  <a:lnTo>
                    <a:pt x="22" y="10"/>
                  </a:lnTo>
                  <a:lnTo>
                    <a:pt x="22" y="9"/>
                  </a:lnTo>
                  <a:lnTo>
                    <a:pt x="22" y="8"/>
                  </a:lnTo>
                  <a:lnTo>
                    <a:pt x="22" y="6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3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2"/>
                  </a:lnTo>
                  <a:lnTo>
                    <a:pt x="24" y="2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5" y="5"/>
                  </a:lnTo>
                  <a:lnTo>
                    <a:pt x="25" y="6"/>
                  </a:lnTo>
                  <a:lnTo>
                    <a:pt x="25" y="7"/>
                  </a:lnTo>
                  <a:lnTo>
                    <a:pt x="25" y="8"/>
                  </a:lnTo>
                  <a:lnTo>
                    <a:pt x="25" y="9"/>
                  </a:lnTo>
                  <a:lnTo>
                    <a:pt x="25" y="12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6" y="17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6" y="26"/>
                  </a:lnTo>
                  <a:lnTo>
                    <a:pt x="26" y="30"/>
                  </a:lnTo>
                  <a:lnTo>
                    <a:pt x="27" y="38"/>
                  </a:lnTo>
                  <a:lnTo>
                    <a:pt x="27" y="39"/>
                  </a:lnTo>
                  <a:lnTo>
                    <a:pt x="27" y="41"/>
                  </a:lnTo>
                  <a:lnTo>
                    <a:pt x="27" y="45"/>
                  </a:lnTo>
                  <a:lnTo>
                    <a:pt x="28" y="53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9" y="77"/>
                  </a:lnTo>
                  <a:lnTo>
                    <a:pt x="29" y="84"/>
                  </a:lnTo>
                  <a:lnTo>
                    <a:pt x="29" y="86"/>
                  </a:lnTo>
                  <a:lnTo>
                    <a:pt x="29" y="88"/>
                  </a:lnTo>
                  <a:lnTo>
                    <a:pt x="29" y="91"/>
                  </a:lnTo>
                  <a:lnTo>
                    <a:pt x="30" y="97"/>
                  </a:lnTo>
                  <a:lnTo>
                    <a:pt x="30" y="99"/>
                  </a:lnTo>
                  <a:lnTo>
                    <a:pt x="30" y="100"/>
                  </a:lnTo>
                  <a:lnTo>
                    <a:pt x="30" y="103"/>
                  </a:lnTo>
                  <a:lnTo>
                    <a:pt x="30" y="104"/>
                  </a:lnTo>
                  <a:lnTo>
                    <a:pt x="30" y="105"/>
                  </a:lnTo>
                  <a:lnTo>
                    <a:pt x="30" y="107"/>
                  </a:lnTo>
                  <a:lnTo>
                    <a:pt x="31" y="108"/>
                  </a:lnTo>
                  <a:lnTo>
                    <a:pt x="31" y="109"/>
                  </a:lnTo>
                  <a:lnTo>
                    <a:pt x="31" y="110"/>
                  </a:lnTo>
                  <a:lnTo>
                    <a:pt x="31" y="111"/>
                  </a:lnTo>
                  <a:lnTo>
                    <a:pt x="31" y="112"/>
                  </a:lnTo>
                  <a:lnTo>
                    <a:pt x="31" y="112"/>
                  </a:lnTo>
                  <a:lnTo>
                    <a:pt x="31" y="113"/>
                  </a:lnTo>
                  <a:lnTo>
                    <a:pt x="31" y="114"/>
                  </a:lnTo>
                  <a:lnTo>
                    <a:pt x="31" y="114"/>
                  </a:lnTo>
                  <a:lnTo>
                    <a:pt x="31" y="114"/>
                  </a:lnTo>
                  <a:lnTo>
                    <a:pt x="32" y="115"/>
                  </a:lnTo>
                  <a:lnTo>
                    <a:pt x="32" y="115"/>
                  </a:lnTo>
                  <a:lnTo>
                    <a:pt x="32" y="115"/>
                  </a:lnTo>
                  <a:lnTo>
                    <a:pt x="32" y="116"/>
                  </a:lnTo>
                  <a:lnTo>
                    <a:pt x="32" y="116"/>
                  </a:lnTo>
                  <a:lnTo>
                    <a:pt x="32" y="116"/>
                  </a:lnTo>
                  <a:lnTo>
                    <a:pt x="32" y="116"/>
                  </a:lnTo>
                  <a:lnTo>
                    <a:pt x="32" y="115"/>
                  </a:lnTo>
                  <a:lnTo>
                    <a:pt x="32" y="115"/>
                  </a:lnTo>
                  <a:lnTo>
                    <a:pt x="32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3" y="114"/>
                  </a:lnTo>
                  <a:lnTo>
                    <a:pt x="33" y="113"/>
                  </a:lnTo>
                  <a:lnTo>
                    <a:pt x="33" y="112"/>
                  </a:lnTo>
                  <a:lnTo>
                    <a:pt x="33" y="112"/>
                  </a:lnTo>
                  <a:lnTo>
                    <a:pt x="33" y="111"/>
                  </a:lnTo>
                  <a:lnTo>
                    <a:pt x="33" y="110"/>
                  </a:lnTo>
                  <a:lnTo>
                    <a:pt x="33" y="110"/>
                  </a:lnTo>
                  <a:lnTo>
                    <a:pt x="33" y="109"/>
                  </a:lnTo>
                  <a:lnTo>
                    <a:pt x="33" y="107"/>
                  </a:lnTo>
                  <a:lnTo>
                    <a:pt x="34" y="106"/>
                  </a:lnTo>
                  <a:lnTo>
                    <a:pt x="34" y="105"/>
                  </a:lnTo>
                  <a:lnTo>
                    <a:pt x="34" y="103"/>
                  </a:lnTo>
                  <a:lnTo>
                    <a:pt x="34" y="98"/>
                  </a:lnTo>
                  <a:lnTo>
                    <a:pt x="34" y="96"/>
                  </a:lnTo>
                  <a:lnTo>
                    <a:pt x="34" y="95"/>
                  </a:lnTo>
                  <a:lnTo>
                    <a:pt x="34" y="92"/>
                  </a:lnTo>
                  <a:lnTo>
                    <a:pt x="35" y="86"/>
                  </a:lnTo>
                  <a:lnTo>
                    <a:pt x="36" y="72"/>
                  </a:lnTo>
                  <a:lnTo>
                    <a:pt x="36" y="70"/>
                  </a:lnTo>
                  <a:lnTo>
                    <a:pt x="36" y="68"/>
                  </a:lnTo>
                  <a:lnTo>
                    <a:pt x="36" y="64"/>
                  </a:lnTo>
                  <a:lnTo>
                    <a:pt x="36" y="57"/>
                  </a:lnTo>
                  <a:lnTo>
                    <a:pt x="37" y="42"/>
                  </a:lnTo>
                  <a:lnTo>
                    <a:pt x="37" y="40"/>
                  </a:lnTo>
                  <a:lnTo>
                    <a:pt x="37" y="38"/>
                  </a:lnTo>
                  <a:lnTo>
                    <a:pt x="37" y="35"/>
                  </a:lnTo>
                  <a:lnTo>
                    <a:pt x="38" y="28"/>
                  </a:lnTo>
                  <a:lnTo>
                    <a:pt x="38" y="26"/>
                  </a:lnTo>
                  <a:lnTo>
                    <a:pt x="38" y="25"/>
                  </a:lnTo>
                  <a:lnTo>
                    <a:pt x="38" y="22"/>
                  </a:lnTo>
                  <a:lnTo>
                    <a:pt x="38" y="16"/>
                  </a:lnTo>
                  <a:lnTo>
                    <a:pt x="38" y="15"/>
                  </a:lnTo>
                  <a:lnTo>
                    <a:pt x="38" y="14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39" y="9"/>
                  </a:lnTo>
                  <a:lnTo>
                    <a:pt x="39" y="7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4"/>
                  </a:lnTo>
                  <a:lnTo>
                    <a:pt x="39" y="3"/>
                  </a:lnTo>
                  <a:lnTo>
                    <a:pt x="40" y="3"/>
                  </a:lnTo>
                  <a:lnTo>
                    <a:pt x="40" y="2"/>
                  </a:lnTo>
                  <a:lnTo>
                    <a:pt x="40" y="1"/>
                  </a:lnTo>
                  <a:lnTo>
                    <a:pt x="40" y="1"/>
                  </a:lnTo>
                  <a:lnTo>
                    <a:pt x="40" y="1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41" y="3"/>
                  </a:lnTo>
                  <a:lnTo>
                    <a:pt x="41" y="4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7"/>
                  </a:lnTo>
                  <a:lnTo>
                    <a:pt x="42" y="8"/>
                  </a:lnTo>
                  <a:lnTo>
                    <a:pt x="42" y="11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6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3" y="25"/>
                  </a:lnTo>
                  <a:lnTo>
                    <a:pt x="43" y="29"/>
                  </a:lnTo>
                  <a:lnTo>
                    <a:pt x="44" y="36"/>
                  </a:lnTo>
                  <a:lnTo>
                    <a:pt x="44" y="52"/>
                  </a:lnTo>
                  <a:lnTo>
                    <a:pt x="44" y="54"/>
                  </a:lnTo>
                  <a:lnTo>
                    <a:pt x="44" y="56"/>
                  </a:lnTo>
                  <a:lnTo>
                    <a:pt x="45" y="60"/>
                  </a:lnTo>
                  <a:lnTo>
                    <a:pt x="45" y="67"/>
                  </a:lnTo>
                  <a:lnTo>
                    <a:pt x="45" y="69"/>
                  </a:lnTo>
                  <a:lnTo>
                    <a:pt x="45" y="71"/>
                  </a:lnTo>
                  <a:lnTo>
                    <a:pt x="45" y="75"/>
                  </a:lnTo>
                  <a:lnTo>
                    <a:pt x="46" y="82"/>
                  </a:lnTo>
                  <a:lnTo>
                    <a:pt x="46" y="83"/>
                  </a:lnTo>
                  <a:lnTo>
                    <a:pt x="46" y="85"/>
                  </a:lnTo>
                  <a:lnTo>
                    <a:pt x="46" y="88"/>
                  </a:lnTo>
                  <a:lnTo>
                    <a:pt x="46" y="90"/>
                  </a:lnTo>
                  <a:lnTo>
                    <a:pt x="46" y="92"/>
                  </a:lnTo>
                  <a:lnTo>
                    <a:pt x="46" y="95"/>
                  </a:lnTo>
                  <a:lnTo>
                    <a:pt x="46" y="96"/>
                  </a:lnTo>
                  <a:lnTo>
                    <a:pt x="47" y="97"/>
                  </a:lnTo>
                  <a:lnTo>
                    <a:pt x="47" y="100"/>
                  </a:lnTo>
                  <a:lnTo>
                    <a:pt x="47" y="101"/>
                  </a:lnTo>
                  <a:lnTo>
                    <a:pt x="47" y="103"/>
                  </a:lnTo>
                  <a:lnTo>
                    <a:pt x="47" y="105"/>
                  </a:lnTo>
                  <a:lnTo>
                    <a:pt x="47" y="106"/>
                  </a:lnTo>
                  <a:lnTo>
                    <a:pt x="47" y="107"/>
                  </a:lnTo>
                  <a:lnTo>
                    <a:pt x="47" y="108"/>
                  </a:lnTo>
                  <a:lnTo>
                    <a:pt x="47" y="109"/>
                  </a:lnTo>
                  <a:lnTo>
                    <a:pt x="48" y="110"/>
                  </a:lnTo>
                  <a:lnTo>
                    <a:pt x="48" y="110"/>
                  </a:lnTo>
                  <a:lnTo>
                    <a:pt x="48" y="111"/>
                  </a:lnTo>
                  <a:lnTo>
                    <a:pt x="48" y="112"/>
                  </a:lnTo>
                  <a:lnTo>
                    <a:pt x="48" y="113"/>
                  </a:lnTo>
                  <a:lnTo>
                    <a:pt x="48" y="113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4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8" y="115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6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5"/>
                  </a:lnTo>
                  <a:lnTo>
                    <a:pt x="49" y="114"/>
                  </a:lnTo>
                  <a:lnTo>
                    <a:pt x="49" y="114"/>
                  </a:lnTo>
                  <a:lnTo>
                    <a:pt x="50" y="113"/>
                  </a:lnTo>
                  <a:lnTo>
                    <a:pt x="50" y="113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50" y="110"/>
                  </a:lnTo>
                  <a:lnTo>
                    <a:pt x="50" y="109"/>
                  </a:lnTo>
                  <a:lnTo>
                    <a:pt x="50" y="108"/>
                  </a:lnTo>
                  <a:lnTo>
                    <a:pt x="50" y="106"/>
                  </a:lnTo>
                  <a:lnTo>
                    <a:pt x="50" y="105"/>
                  </a:lnTo>
                  <a:lnTo>
                    <a:pt x="50" y="104"/>
                  </a:lnTo>
                  <a:lnTo>
                    <a:pt x="51" y="101"/>
                  </a:lnTo>
                  <a:lnTo>
                    <a:pt x="51" y="100"/>
                  </a:lnTo>
                  <a:lnTo>
                    <a:pt x="51" y="98"/>
                  </a:lnTo>
                  <a:lnTo>
                    <a:pt x="51" y="95"/>
                  </a:lnTo>
                  <a:lnTo>
                    <a:pt x="51" y="88"/>
                  </a:lnTo>
                  <a:lnTo>
                    <a:pt x="52" y="87"/>
                  </a:lnTo>
                  <a:lnTo>
                    <a:pt x="52" y="85"/>
                  </a:lnTo>
                  <a:lnTo>
                    <a:pt x="52" y="81"/>
                  </a:lnTo>
                  <a:lnTo>
                    <a:pt x="52" y="73"/>
                  </a:lnTo>
                  <a:lnTo>
                    <a:pt x="53" y="57"/>
                  </a:lnTo>
                  <a:lnTo>
                    <a:pt x="53" y="55"/>
                  </a:lnTo>
                  <a:lnTo>
                    <a:pt x="53" y="53"/>
                  </a:lnTo>
                  <a:lnTo>
                    <a:pt x="53" y="49"/>
                  </a:lnTo>
                  <a:lnTo>
                    <a:pt x="54" y="41"/>
                  </a:lnTo>
                  <a:lnTo>
                    <a:pt x="54" y="39"/>
                  </a:lnTo>
                  <a:lnTo>
                    <a:pt x="54" y="37"/>
                  </a:lnTo>
                  <a:lnTo>
                    <a:pt x="54" y="33"/>
                  </a:lnTo>
                  <a:lnTo>
                    <a:pt x="54" y="26"/>
                  </a:lnTo>
                  <a:lnTo>
                    <a:pt x="54" y="24"/>
                  </a:lnTo>
                  <a:lnTo>
                    <a:pt x="55" y="22"/>
                  </a:lnTo>
                  <a:lnTo>
                    <a:pt x="55" y="19"/>
                  </a:lnTo>
                  <a:lnTo>
                    <a:pt x="55" y="18"/>
                  </a:lnTo>
                  <a:lnTo>
                    <a:pt x="55" y="16"/>
                  </a:lnTo>
                  <a:lnTo>
                    <a:pt x="55" y="13"/>
                  </a:lnTo>
                  <a:lnTo>
                    <a:pt x="55" y="12"/>
                  </a:lnTo>
                  <a:lnTo>
                    <a:pt x="55" y="11"/>
                  </a:lnTo>
                  <a:lnTo>
                    <a:pt x="56" y="10"/>
                  </a:lnTo>
                  <a:lnTo>
                    <a:pt x="56" y="8"/>
                  </a:lnTo>
                  <a:lnTo>
                    <a:pt x="56" y="7"/>
                  </a:lnTo>
                  <a:lnTo>
                    <a:pt x="56" y="6"/>
                  </a:lnTo>
                  <a:lnTo>
                    <a:pt x="56" y="5"/>
                  </a:lnTo>
                  <a:lnTo>
                    <a:pt x="56" y="4"/>
                  </a:lnTo>
                  <a:lnTo>
                    <a:pt x="56" y="3"/>
                  </a:lnTo>
                  <a:lnTo>
                    <a:pt x="56" y="2"/>
                  </a:lnTo>
                  <a:lnTo>
                    <a:pt x="56" y="2"/>
                  </a:lnTo>
                  <a:lnTo>
                    <a:pt x="56" y="1"/>
                  </a:lnTo>
                  <a:lnTo>
                    <a:pt x="56" y="1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8" y="0"/>
                  </a:lnTo>
                  <a:lnTo>
                    <a:pt x="58" y="1"/>
                  </a:lnTo>
                  <a:lnTo>
                    <a:pt x="58" y="1"/>
                  </a:lnTo>
                  <a:lnTo>
                    <a:pt x="58" y="1"/>
                  </a:lnTo>
                  <a:lnTo>
                    <a:pt x="58" y="2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58" y="4"/>
                  </a:lnTo>
                  <a:lnTo>
                    <a:pt x="58" y="5"/>
                  </a:lnTo>
                  <a:lnTo>
                    <a:pt x="58" y="6"/>
                  </a:lnTo>
                  <a:lnTo>
                    <a:pt x="58" y="7"/>
                  </a:lnTo>
                  <a:lnTo>
                    <a:pt x="59" y="9"/>
                  </a:lnTo>
                  <a:lnTo>
                    <a:pt x="59" y="10"/>
                  </a:lnTo>
                  <a:lnTo>
                    <a:pt x="59" y="11"/>
                  </a:lnTo>
                  <a:lnTo>
                    <a:pt x="59" y="14"/>
                  </a:lnTo>
                  <a:lnTo>
                    <a:pt x="59" y="15"/>
                  </a:lnTo>
                  <a:lnTo>
                    <a:pt x="59" y="16"/>
                  </a:lnTo>
                  <a:lnTo>
                    <a:pt x="59" y="19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33"/>
                  </a:lnTo>
                  <a:lnTo>
                    <a:pt x="60" y="40"/>
                  </a:lnTo>
                  <a:lnTo>
                    <a:pt x="61" y="42"/>
                  </a:lnTo>
                  <a:lnTo>
                    <a:pt x="61" y="44"/>
                  </a:lnTo>
                  <a:lnTo>
                    <a:pt x="61" y="48"/>
                  </a:lnTo>
                  <a:lnTo>
                    <a:pt x="61" y="56"/>
                  </a:lnTo>
                  <a:lnTo>
                    <a:pt x="62" y="73"/>
                  </a:lnTo>
                  <a:lnTo>
                    <a:pt x="62" y="74"/>
                  </a:lnTo>
                  <a:lnTo>
                    <a:pt x="62" y="76"/>
                  </a:lnTo>
                  <a:lnTo>
                    <a:pt x="62" y="80"/>
                  </a:lnTo>
                  <a:lnTo>
                    <a:pt x="63" y="87"/>
                  </a:lnTo>
                  <a:lnTo>
                    <a:pt x="63" y="88"/>
                  </a:lnTo>
                  <a:lnTo>
                    <a:pt x="63" y="90"/>
                  </a:lnTo>
                  <a:lnTo>
                    <a:pt x="63" y="93"/>
                  </a:lnTo>
                  <a:lnTo>
                    <a:pt x="63" y="99"/>
                  </a:lnTo>
                  <a:lnTo>
                    <a:pt x="63" y="100"/>
                  </a:lnTo>
                  <a:lnTo>
                    <a:pt x="64" y="101"/>
                  </a:lnTo>
                  <a:lnTo>
                    <a:pt x="64" y="104"/>
                  </a:lnTo>
                  <a:lnTo>
                    <a:pt x="64" y="105"/>
                  </a:lnTo>
                  <a:lnTo>
                    <a:pt x="64" y="106"/>
                  </a:lnTo>
                  <a:lnTo>
                    <a:pt x="64" y="108"/>
                  </a:lnTo>
                  <a:lnTo>
                    <a:pt x="64" y="109"/>
                  </a:lnTo>
                  <a:lnTo>
                    <a:pt x="64" y="110"/>
                  </a:lnTo>
                  <a:lnTo>
                    <a:pt x="64" y="110"/>
                  </a:lnTo>
                  <a:lnTo>
                    <a:pt x="64" y="111"/>
                  </a:lnTo>
                  <a:lnTo>
                    <a:pt x="64" y="112"/>
                  </a:lnTo>
                  <a:lnTo>
                    <a:pt x="65" y="112"/>
                  </a:lnTo>
                  <a:lnTo>
                    <a:pt x="65" y="113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4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5"/>
                  </a:lnTo>
                  <a:lnTo>
                    <a:pt x="65" y="116"/>
                  </a:lnTo>
                  <a:lnTo>
                    <a:pt x="65" y="116"/>
                  </a:lnTo>
                  <a:lnTo>
                    <a:pt x="66" y="116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5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4"/>
                  </a:lnTo>
                  <a:lnTo>
                    <a:pt x="66" y="113"/>
                  </a:lnTo>
                  <a:lnTo>
                    <a:pt x="66" y="112"/>
                  </a:lnTo>
                  <a:lnTo>
                    <a:pt x="66" y="112"/>
                  </a:lnTo>
                  <a:lnTo>
                    <a:pt x="66" y="111"/>
                  </a:lnTo>
                  <a:lnTo>
                    <a:pt x="67" y="110"/>
                  </a:lnTo>
                  <a:lnTo>
                    <a:pt x="67" y="109"/>
                  </a:lnTo>
                  <a:lnTo>
                    <a:pt x="67" y="108"/>
                  </a:lnTo>
                  <a:lnTo>
                    <a:pt x="67" y="106"/>
                  </a:lnTo>
                  <a:lnTo>
                    <a:pt x="67" y="106"/>
                  </a:lnTo>
                  <a:lnTo>
                    <a:pt x="67" y="103"/>
                  </a:lnTo>
                  <a:lnTo>
                    <a:pt x="68" y="98"/>
                  </a:lnTo>
                  <a:lnTo>
                    <a:pt x="68" y="97"/>
                  </a:lnTo>
                  <a:lnTo>
                    <a:pt x="68" y="95"/>
                  </a:lnTo>
                  <a:lnTo>
                    <a:pt x="68" y="92"/>
                  </a:lnTo>
                  <a:lnTo>
                    <a:pt x="68" y="85"/>
                  </a:lnTo>
                  <a:lnTo>
                    <a:pt x="69" y="69"/>
                  </a:lnTo>
                  <a:lnTo>
                    <a:pt x="69" y="67"/>
                  </a:lnTo>
                  <a:lnTo>
                    <a:pt x="69" y="65"/>
                  </a:lnTo>
                  <a:lnTo>
                    <a:pt x="69" y="61"/>
                  </a:lnTo>
                  <a:lnTo>
                    <a:pt x="70" y="53"/>
                  </a:lnTo>
                  <a:lnTo>
                    <a:pt x="71" y="37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80" name="Freeform 96"/>
            <p:cNvSpPr>
              <a:spLocks/>
            </p:cNvSpPr>
            <p:nvPr/>
          </p:nvSpPr>
          <p:spPr bwMode="auto">
            <a:xfrm>
              <a:off x="5525" y="2186"/>
              <a:ext cx="68" cy="116"/>
            </a:xfrm>
            <a:custGeom>
              <a:avLst/>
              <a:gdLst/>
              <a:ahLst/>
              <a:cxnLst>
                <a:cxn ang="0">
                  <a:pos x="0" y="21"/>
                </a:cxn>
                <a:cxn ang="0">
                  <a:pos x="2" y="8"/>
                </a:cxn>
                <a:cxn ang="0">
                  <a:pos x="2" y="1"/>
                </a:cxn>
                <a:cxn ang="0">
                  <a:pos x="3" y="0"/>
                </a:cxn>
                <a:cxn ang="0">
                  <a:pos x="4" y="2"/>
                </a:cxn>
                <a:cxn ang="0">
                  <a:pos x="4" y="11"/>
                </a:cxn>
                <a:cxn ang="0">
                  <a:pos x="6" y="30"/>
                </a:cxn>
                <a:cxn ang="0">
                  <a:pos x="8" y="86"/>
                </a:cxn>
                <a:cxn ang="0">
                  <a:pos x="9" y="100"/>
                </a:cxn>
                <a:cxn ang="0">
                  <a:pos x="10" y="111"/>
                </a:cxn>
                <a:cxn ang="0">
                  <a:pos x="11" y="115"/>
                </a:cxn>
                <a:cxn ang="0">
                  <a:pos x="12" y="115"/>
                </a:cxn>
                <a:cxn ang="0">
                  <a:pos x="12" y="111"/>
                </a:cxn>
                <a:cxn ang="0">
                  <a:pos x="13" y="102"/>
                </a:cxn>
                <a:cxn ang="0">
                  <a:pos x="14" y="80"/>
                </a:cxn>
                <a:cxn ang="0">
                  <a:pos x="16" y="35"/>
                </a:cxn>
                <a:cxn ang="0">
                  <a:pos x="18" y="12"/>
                </a:cxn>
                <a:cxn ang="0">
                  <a:pos x="18" y="3"/>
                </a:cxn>
                <a:cxn ang="0">
                  <a:pos x="19" y="0"/>
                </a:cxn>
                <a:cxn ang="0">
                  <a:pos x="20" y="1"/>
                </a:cxn>
                <a:cxn ang="0">
                  <a:pos x="21" y="7"/>
                </a:cxn>
                <a:cxn ang="0">
                  <a:pos x="22" y="25"/>
                </a:cxn>
                <a:cxn ang="0">
                  <a:pos x="23" y="54"/>
                </a:cxn>
                <a:cxn ang="0">
                  <a:pos x="25" y="91"/>
                </a:cxn>
                <a:cxn ang="0">
                  <a:pos x="26" y="108"/>
                </a:cxn>
                <a:cxn ang="0">
                  <a:pos x="27" y="114"/>
                </a:cxn>
                <a:cxn ang="0">
                  <a:pos x="28" y="115"/>
                </a:cxn>
                <a:cxn ang="0">
                  <a:pos x="29" y="112"/>
                </a:cxn>
                <a:cxn ang="0">
                  <a:pos x="30" y="102"/>
                </a:cxn>
                <a:cxn ang="0">
                  <a:pos x="32" y="60"/>
                </a:cxn>
                <a:cxn ang="0">
                  <a:pos x="33" y="28"/>
                </a:cxn>
                <a:cxn ang="0">
                  <a:pos x="34" y="12"/>
                </a:cxn>
                <a:cxn ang="0">
                  <a:pos x="35" y="3"/>
                </a:cxn>
                <a:cxn ang="0">
                  <a:pos x="36" y="0"/>
                </a:cxn>
                <a:cxn ang="0">
                  <a:pos x="36" y="1"/>
                </a:cxn>
                <a:cxn ang="0">
                  <a:pos x="37" y="7"/>
                </a:cxn>
                <a:cxn ang="0">
                  <a:pos x="38" y="24"/>
                </a:cxn>
                <a:cxn ang="0">
                  <a:pos x="40" y="67"/>
                </a:cxn>
                <a:cxn ang="0">
                  <a:pos x="42" y="95"/>
                </a:cxn>
                <a:cxn ang="0">
                  <a:pos x="43" y="107"/>
                </a:cxn>
                <a:cxn ang="0">
                  <a:pos x="44" y="114"/>
                </a:cxn>
                <a:cxn ang="0">
                  <a:pos x="44" y="116"/>
                </a:cxn>
                <a:cxn ang="0">
                  <a:pos x="45" y="112"/>
                </a:cxn>
                <a:cxn ang="0">
                  <a:pos x="46" y="102"/>
                </a:cxn>
                <a:cxn ang="0">
                  <a:pos x="48" y="66"/>
                </a:cxn>
                <a:cxn ang="0">
                  <a:pos x="50" y="21"/>
                </a:cxn>
                <a:cxn ang="0">
                  <a:pos x="51" y="6"/>
                </a:cxn>
                <a:cxn ang="0">
                  <a:pos x="52" y="1"/>
                </a:cxn>
                <a:cxn ang="0">
                  <a:pos x="52" y="0"/>
                </a:cxn>
                <a:cxn ang="0">
                  <a:pos x="53" y="3"/>
                </a:cxn>
                <a:cxn ang="0">
                  <a:pos x="54" y="13"/>
                </a:cxn>
                <a:cxn ang="0">
                  <a:pos x="55" y="38"/>
                </a:cxn>
                <a:cxn ang="0">
                  <a:pos x="58" y="87"/>
                </a:cxn>
                <a:cxn ang="0">
                  <a:pos x="59" y="103"/>
                </a:cxn>
                <a:cxn ang="0">
                  <a:pos x="59" y="111"/>
                </a:cxn>
                <a:cxn ang="0">
                  <a:pos x="60" y="115"/>
                </a:cxn>
                <a:cxn ang="0">
                  <a:pos x="61" y="115"/>
                </a:cxn>
                <a:cxn ang="0">
                  <a:pos x="62" y="110"/>
                </a:cxn>
                <a:cxn ang="0">
                  <a:pos x="63" y="96"/>
                </a:cxn>
                <a:cxn ang="0">
                  <a:pos x="65" y="51"/>
                </a:cxn>
                <a:cxn ang="0">
                  <a:pos x="66" y="20"/>
                </a:cxn>
                <a:cxn ang="0">
                  <a:pos x="67" y="8"/>
                </a:cxn>
              </a:cxnLst>
              <a:rect l="0" t="0" r="r" b="b"/>
              <a:pathLst>
                <a:path w="68" h="116">
                  <a:moveTo>
                    <a:pt x="0" y="37"/>
                  </a:moveTo>
                  <a:lnTo>
                    <a:pt x="0" y="35"/>
                  </a:lnTo>
                  <a:lnTo>
                    <a:pt x="0" y="33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1" y="19"/>
                  </a:lnTo>
                  <a:lnTo>
                    <a:pt x="1" y="16"/>
                  </a:lnTo>
                  <a:lnTo>
                    <a:pt x="1" y="15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10"/>
                  </a:lnTo>
                  <a:lnTo>
                    <a:pt x="1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2" y="5"/>
                  </a:lnTo>
                  <a:lnTo>
                    <a:pt x="2" y="4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4" y="1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6"/>
                  </a:lnTo>
                  <a:lnTo>
                    <a:pt x="4" y="7"/>
                  </a:lnTo>
                  <a:lnTo>
                    <a:pt x="4" y="8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5" y="12"/>
                  </a:lnTo>
                  <a:lnTo>
                    <a:pt x="5" y="15"/>
                  </a:lnTo>
                  <a:lnTo>
                    <a:pt x="5" y="16"/>
                  </a:lnTo>
                  <a:lnTo>
                    <a:pt x="5" y="18"/>
                  </a:lnTo>
                  <a:lnTo>
                    <a:pt x="5" y="20"/>
                  </a:lnTo>
                  <a:lnTo>
                    <a:pt x="6" y="27"/>
                  </a:lnTo>
                  <a:lnTo>
                    <a:pt x="6" y="28"/>
                  </a:lnTo>
                  <a:lnTo>
                    <a:pt x="6" y="30"/>
                  </a:lnTo>
                  <a:lnTo>
                    <a:pt x="6" y="33"/>
                  </a:lnTo>
                  <a:lnTo>
                    <a:pt x="6" y="41"/>
                  </a:lnTo>
                  <a:lnTo>
                    <a:pt x="7" y="56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4"/>
                  </a:lnTo>
                  <a:lnTo>
                    <a:pt x="8" y="71"/>
                  </a:lnTo>
                  <a:lnTo>
                    <a:pt x="8" y="86"/>
                  </a:lnTo>
                  <a:lnTo>
                    <a:pt x="8" y="87"/>
                  </a:lnTo>
                  <a:lnTo>
                    <a:pt x="8" y="89"/>
                  </a:lnTo>
                  <a:lnTo>
                    <a:pt x="9" y="92"/>
                  </a:lnTo>
                  <a:lnTo>
                    <a:pt x="9" y="94"/>
                  </a:lnTo>
                  <a:lnTo>
                    <a:pt x="9" y="95"/>
                  </a:lnTo>
                  <a:lnTo>
                    <a:pt x="9" y="98"/>
                  </a:lnTo>
                  <a:lnTo>
                    <a:pt x="9" y="99"/>
                  </a:lnTo>
                  <a:lnTo>
                    <a:pt x="9" y="100"/>
                  </a:lnTo>
                  <a:lnTo>
                    <a:pt x="9" y="103"/>
                  </a:lnTo>
                  <a:lnTo>
                    <a:pt x="10" y="104"/>
                  </a:lnTo>
                  <a:lnTo>
                    <a:pt x="10" y="105"/>
                  </a:lnTo>
                  <a:lnTo>
                    <a:pt x="10" y="107"/>
                  </a:lnTo>
                  <a:lnTo>
                    <a:pt x="10" y="108"/>
                  </a:lnTo>
                  <a:lnTo>
                    <a:pt x="10" y="109"/>
                  </a:lnTo>
                  <a:lnTo>
                    <a:pt x="10" y="110"/>
                  </a:lnTo>
                  <a:lnTo>
                    <a:pt x="10" y="111"/>
                  </a:lnTo>
                  <a:lnTo>
                    <a:pt x="10" y="112"/>
                  </a:lnTo>
                  <a:lnTo>
                    <a:pt x="10" y="112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0" y="114"/>
                  </a:lnTo>
                  <a:lnTo>
                    <a:pt x="11" y="11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11" y="115"/>
                  </a:lnTo>
                  <a:lnTo>
                    <a:pt x="12" y="115"/>
                  </a:lnTo>
                  <a:lnTo>
                    <a:pt x="12" y="115"/>
                  </a:lnTo>
                  <a:lnTo>
                    <a:pt x="12" y="115"/>
                  </a:lnTo>
                  <a:lnTo>
                    <a:pt x="12" y="114"/>
                  </a:lnTo>
                  <a:lnTo>
                    <a:pt x="12" y="114"/>
                  </a:lnTo>
                  <a:lnTo>
                    <a:pt x="12" y="113"/>
                  </a:lnTo>
                  <a:lnTo>
                    <a:pt x="12" y="113"/>
                  </a:lnTo>
                  <a:lnTo>
                    <a:pt x="12" y="112"/>
                  </a:lnTo>
                  <a:lnTo>
                    <a:pt x="12" y="111"/>
                  </a:lnTo>
                  <a:lnTo>
                    <a:pt x="12" y="111"/>
                  </a:lnTo>
                  <a:lnTo>
                    <a:pt x="12" y="110"/>
                  </a:lnTo>
                  <a:lnTo>
                    <a:pt x="12" y="108"/>
                  </a:lnTo>
                  <a:lnTo>
                    <a:pt x="13" y="107"/>
                  </a:lnTo>
                  <a:lnTo>
                    <a:pt x="13" y="106"/>
                  </a:lnTo>
                  <a:lnTo>
                    <a:pt x="13" y="104"/>
                  </a:lnTo>
                  <a:lnTo>
                    <a:pt x="13" y="103"/>
                  </a:lnTo>
                  <a:lnTo>
                    <a:pt x="13" y="102"/>
                  </a:lnTo>
                  <a:lnTo>
                    <a:pt x="13" y="99"/>
                  </a:lnTo>
                  <a:lnTo>
                    <a:pt x="13" y="98"/>
                  </a:lnTo>
                  <a:lnTo>
                    <a:pt x="13" y="96"/>
                  </a:lnTo>
                  <a:lnTo>
                    <a:pt x="14" y="93"/>
                  </a:lnTo>
                  <a:lnTo>
                    <a:pt x="14" y="87"/>
                  </a:lnTo>
                  <a:lnTo>
                    <a:pt x="14" y="85"/>
                  </a:lnTo>
                  <a:lnTo>
                    <a:pt x="14" y="84"/>
                  </a:lnTo>
                  <a:lnTo>
                    <a:pt x="14" y="80"/>
                  </a:lnTo>
                  <a:lnTo>
                    <a:pt x="15" y="72"/>
                  </a:lnTo>
                  <a:lnTo>
                    <a:pt x="15" y="56"/>
                  </a:lnTo>
                  <a:lnTo>
                    <a:pt x="16" y="54"/>
                  </a:lnTo>
                  <a:lnTo>
                    <a:pt x="16" y="51"/>
                  </a:lnTo>
                  <a:lnTo>
                    <a:pt x="16" y="47"/>
                  </a:lnTo>
                  <a:lnTo>
                    <a:pt x="16" y="39"/>
                  </a:lnTo>
                  <a:lnTo>
                    <a:pt x="16" y="37"/>
                  </a:lnTo>
                  <a:lnTo>
                    <a:pt x="16" y="35"/>
                  </a:lnTo>
                  <a:lnTo>
                    <a:pt x="16" y="32"/>
                  </a:lnTo>
                  <a:lnTo>
                    <a:pt x="17" y="25"/>
                  </a:lnTo>
                  <a:lnTo>
                    <a:pt x="17" y="23"/>
                  </a:lnTo>
                  <a:lnTo>
                    <a:pt x="17" y="21"/>
                  </a:lnTo>
                  <a:lnTo>
                    <a:pt x="17" y="18"/>
                  </a:lnTo>
                  <a:lnTo>
                    <a:pt x="17" y="17"/>
                  </a:lnTo>
                  <a:lnTo>
                    <a:pt x="17" y="15"/>
                  </a:lnTo>
                  <a:lnTo>
                    <a:pt x="18" y="12"/>
                  </a:lnTo>
                  <a:lnTo>
                    <a:pt x="18" y="11"/>
                  </a:lnTo>
                  <a:lnTo>
                    <a:pt x="18" y="10"/>
                  </a:lnTo>
                  <a:lnTo>
                    <a:pt x="18" y="9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8" y="6"/>
                  </a:lnTo>
                  <a:lnTo>
                    <a:pt x="18" y="4"/>
                  </a:lnTo>
                  <a:lnTo>
                    <a:pt x="18" y="3"/>
                  </a:lnTo>
                  <a:lnTo>
                    <a:pt x="19" y="3"/>
                  </a:lnTo>
                  <a:lnTo>
                    <a:pt x="19" y="2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1" y="5"/>
                  </a:lnTo>
                  <a:lnTo>
                    <a:pt x="21" y="6"/>
                  </a:lnTo>
                  <a:lnTo>
                    <a:pt x="21" y="7"/>
                  </a:lnTo>
                  <a:lnTo>
                    <a:pt x="21" y="9"/>
                  </a:lnTo>
                  <a:lnTo>
                    <a:pt x="21" y="10"/>
                  </a:lnTo>
                  <a:lnTo>
                    <a:pt x="21" y="11"/>
                  </a:lnTo>
                  <a:lnTo>
                    <a:pt x="21" y="14"/>
                  </a:lnTo>
                  <a:lnTo>
                    <a:pt x="21" y="15"/>
                  </a:lnTo>
                  <a:lnTo>
                    <a:pt x="22" y="16"/>
                  </a:lnTo>
                  <a:lnTo>
                    <a:pt x="22" y="19"/>
                  </a:lnTo>
                  <a:lnTo>
                    <a:pt x="22" y="25"/>
                  </a:lnTo>
                  <a:lnTo>
                    <a:pt x="22" y="27"/>
                  </a:lnTo>
                  <a:lnTo>
                    <a:pt x="22" y="28"/>
                  </a:lnTo>
                  <a:lnTo>
                    <a:pt x="22" y="32"/>
                  </a:lnTo>
                  <a:lnTo>
                    <a:pt x="23" y="39"/>
                  </a:lnTo>
                  <a:lnTo>
                    <a:pt x="23" y="41"/>
                  </a:lnTo>
                  <a:lnTo>
                    <a:pt x="23" y="43"/>
                  </a:lnTo>
                  <a:lnTo>
                    <a:pt x="23" y="46"/>
                  </a:lnTo>
                  <a:lnTo>
                    <a:pt x="23" y="54"/>
                  </a:lnTo>
                  <a:lnTo>
                    <a:pt x="24" y="70"/>
                  </a:lnTo>
                  <a:lnTo>
                    <a:pt x="24" y="72"/>
                  </a:lnTo>
                  <a:lnTo>
                    <a:pt x="24" y="73"/>
                  </a:lnTo>
                  <a:lnTo>
                    <a:pt x="24" y="77"/>
                  </a:lnTo>
                  <a:lnTo>
                    <a:pt x="25" y="84"/>
                  </a:lnTo>
                  <a:lnTo>
                    <a:pt x="25" y="86"/>
                  </a:lnTo>
                  <a:lnTo>
                    <a:pt x="25" y="88"/>
                  </a:lnTo>
                  <a:lnTo>
                    <a:pt x="25" y="91"/>
                  </a:lnTo>
                  <a:lnTo>
                    <a:pt x="26" y="97"/>
                  </a:lnTo>
                  <a:lnTo>
                    <a:pt x="26" y="98"/>
                  </a:lnTo>
                  <a:lnTo>
                    <a:pt x="26" y="100"/>
                  </a:lnTo>
                  <a:lnTo>
                    <a:pt x="26" y="102"/>
                  </a:lnTo>
                  <a:lnTo>
                    <a:pt x="26" y="104"/>
                  </a:lnTo>
                  <a:lnTo>
                    <a:pt x="26" y="105"/>
                  </a:lnTo>
                  <a:lnTo>
                    <a:pt x="26" y="107"/>
                  </a:lnTo>
                  <a:lnTo>
                    <a:pt x="26" y="108"/>
                  </a:lnTo>
                  <a:lnTo>
                    <a:pt x="26" y="109"/>
                  </a:lnTo>
                  <a:lnTo>
                    <a:pt x="26" y="110"/>
                  </a:lnTo>
                  <a:lnTo>
                    <a:pt x="27" y="111"/>
                  </a:lnTo>
                  <a:lnTo>
                    <a:pt x="27" y="112"/>
                  </a:lnTo>
                  <a:lnTo>
                    <a:pt x="27" y="113"/>
                  </a:lnTo>
                  <a:lnTo>
                    <a:pt x="27" y="113"/>
                  </a:lnTo>
                  <a:lnTo>
                    <a:pt x="27" y="114"/>
                  </a:lnTo>
                  <a:lnTo>
                    <a:pt x="27" y="114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7" y="115"/>
                  </a:lnTo>
                  <a:lnTo>
                    <a:pt x="28" y="115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28" y="115"/>
                  </a:lnTo>
                  <a:lnTo>
                    <a:pt x="28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28" y="114"/>
                  </a:lnTo>
                  <a:lnTo>
                    <a:pt x="28" y="114"/>
                  </a:lnTo>
                  <a:lnTo>
                    <a:pt x="28" y="113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9" y="111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8"/>
                  </a:lnTo>
                  <a:lnTo>
                    <a:pt x="29" y="107"/>
                  </a:lnTo>
                  <a:lnTo>
                    <a:pt x="29" y="105"/>
                  </a:lnTo>
                  <a:lnTo>
                    <a:pt x="29" y="104"/>
                  </a:lnTo>
                  <a:lnTo>
                    <a:pt x="30" y="102"/>
                  </a:lnTo>
                  <a:lnTo>
                    <a:pt x="30" y="99"/>
                  </a:lnTo>
                  <a:lnTo>
                    <a:pt x="30" y="93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30" y="86"/>
                  </a:lnTo>
                  <a:lnTo>
                    <a:pt x="31" y="79"/>
                  </a:lnTo>
                  <a:lnTo>
                    <a:pt x="32" y="62"/>
                  </a:lnTo>
                  <a:lnTo>
                    <a:pt x="32" y="60"/>
                  </a:lnTo>
                  <a:lnTo>
                    <a:pt x="32" y="58"/>
                  </a:lnTo>
                  <a:lnTo>
                    <a:pt x="32" y="54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2" y="42"/>
                  </a:lnTo>
                  <a:lnTo>
                    <a:pt x="33" y="38"/>
                  </a:lnTo>
                  <a:lnTo>
                    <a:pt x="33" y="30"/>
                  </a:lnTo>
                  <a:lnTo>
                    <a:pt x="33" y="28"/>
                  </a:lnTo>
                  <a:lnTo>
                    <a:pt x="33" y="27"/>
                  </a:lnTo>
                  <a:lnTo>
                    <a:pt x="33" y="23"/>
                  </a:lnTo>
                  <a:lnTo>
                    <a:pt x="34" y="22"/>
                  </a:lnTo>
                  <a:lnTo>
                    <a:pt x="34" y="20"/>
                  </a:lnTo>
                  <a:lnTo>
                    <a:pt x="34" y="17"/>
                  </a:lnTo>
                  <a:lnTo>
                    <a:pt x="34" y="16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4" y="9"/>
                  </a:lnTo>
                  <a:lnTo>
                    <a:pt x="34" y="7"/>
                  </a:lnTo>
                  <a:lnTo>
                    <a:pt x="35" y="6"/>
                  </a:lnTo>
                  <a:lnTo>
                    <a:pt x="35" y="5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5" y="2"/>
                  </a:lnTo>
                  <a:lnTo>
                    <a:pt x="35" y="1"/>
                  </a:lnTo>
                  <a:lnTo>
                    <a:pt x="35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3"/>
                  </a:lnTo>
                  <a:lnTo>
                    <a:pt x="37" y="4"/>
                  </a:lnTo>
                  <a:lnTo>
                    <a:pt x="37" y="5"/>
                  </a:lnTo>
                  <a:lnTo>
                    <a:pt x="37" y="6"/>
                  </a:lnTo>
                  <a:lnTo>
                    <a:pt x="37" y="6"/>
                  </a:lnTo>
                  <a:lnTo>
                    <a:pt x="37" y="7"/>
                  </a:lnTo>
                  <a:lnTo>
                    <a:pt x="37" y="8"/>
                  </a:lnTo>
                  <a:lnTo>
                    <a:pt x="38" y="11"/>
                  </a:lnTo>
                  <a:lnTo>
                    <a:pt x="38" y="12"/>
                  </a:lnTo>
                  <a:lnTo>
                    <a:pt x="38" y="13"/>
                  </a:lnTo>
                  <a:lnTo>
                    <a:pt x="38" y="16"/>
                  </a:lnTo>
                  <a:lnTo>
                    <a:pt x="38" y="21"/>
                  </a:lnTo>
                  <a:lnTo>
                    <a:pt x="38" y="23"/>
                  </a:lnTo>
                  <a:lnTo>
                    <a:pt x="38" y="24"/>
                  </a:lnTo>
                  <a:lnTo>
                    <a:pt x="38" y="28"/>
                  </a:lnTo>
                  <a:lnTo>
                    <a:pt x="39" y="35"/>
                  </a:lnTo>
                  <a:lnTo>
                    <a:pt x="39" y="36"/>
                  </a:lnTo>
                  <a:lnTo>
                    <a:pt x="39" y="38"/>
                  </a:lnTo>
                  <a:lnTo>
                    <a:pt x="39" y="42"/>
                  </a:lnTo>
                  <a:lnTo>
                    <a:pt x="40" y="50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9"/>
                  </a:lnTo>
                  <a:lnTo>
                    <a:pt x="41" y="72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41" y="83"/>
                  </a:lnTo>
                  <a:lnTo>
                    <a:pt x="41" y="87"/>
                  </a:lnTo>
                  <a:lnTo>
                    <a:pt x="42" y="93"/>
                  </a:lnTo>
                  <a:lnTo>
                    <a:pt x="42" y="95"/>
                  </a:lnTo>
                  <a:lnTo>
                    <a:pt x="42" y="96"/>
                  </a:lnTo>
                  <a:lnTo>
                    <a:pt x="42" y="99"/>
                  </a:lnTo>
                  <a:lnTo>
                    <a:pt x="42" y="100"/>
                  </a:lnTo>
                  <a:lnTo>
                    <a:pt x="42" y="102"/>
                  </a:lnTo>
                  <a:lnTo>
                    <a:pt x="42" y="104"/>
                  </a:lnTo>
                  <a:lnTo>
                    <a:pt x="42" y="105"/>
                  </a:lnTo>
                  <a:lnTo>
                    <a:pt x="42" y="106"/>
                  </a:lnTo>
                  <a:lnTo>
                    <a:pt x="43" y="107"/>
                  </a:lnTo>
                  <a:lnTo>
                    <a:pt x="43" y="108"/>
                  </a:ln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3" y="112"/>
                  </a:lnTo>
                  <a:lnTo>
                    <a:pt x="43" y="113"/>
                  </a:lnTo>
                  <a:lnTo>
                    <a:pt x="43" y="114"/>
                  </a:lnTo>
                  <a:lnTo>
                    <a:pt x="44" y="114"/>
                  </a:lnTo>
                  <a:lnTo>
                    <a:pt x="44" y="114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4" y="115"/>
                  </a:lnTo>
                  <a:lnTo>
                    <a:pt x="45" y="114"/>
                  </a:lnTo>
                  <a:lnTo>
                    <a:pt x="45" y="114"/>
                  </a:lnTo>
                  <a:lnTo>
                    <a:pt x="45" y="113"/>
                  </a:lnTo>
                  <a:lnTo>
                    <a:pt x="45" y="113"/>
                  </a:lnTo>
                  <a:lnTo>
                    <a:pt x="45" y="112"/>
                  </a:lnTo>
                  <a:lnTo>
                    <a:pt x="45" y="111"/>
                  </a:lnTo>
                  <a:lnTo>
                    <a:pt x="45" y="110"/>
                  </a:lnTo>
                  <a:lnTo>
                    <a:pt x="45" y="109"/>
                  </a:lnTo>
                  <a:lnTo>
                    <a:pt x="45" y="108"/>
                  </a:lnTo>
                  <a:lnTo>
                    <a:pt x="46" y="107"/>
                  </a:lnTo>
                  <a:lnTo>
                    <a:pt x="46" y="104"/>
                  </a:lnTo>
                  <a:lnTo>
                    <a:pt x="46" y="103"/>
                  </a:lnTo>
                  <a:lnTo>
                    <a:pt x="46" y="102"/>
                  </a:lnTo>
                  <a:lnTo>
                    <a:pt x="46" y="99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6" y="92"/>
                  </a:lnTo>
                  <a:lnTo>
                    <a:pt x="47" y="85"/>
                  </a:lnTo>
                  <a:lnTo>
                    <a:pt x="48" y="70"/>
                  </a:lnTo>
                  <a:lnTo>
                    <a:pt x="48" y="68"/>
                  </a:lnTo>
                  <a:lnTo>
                    <a:pt x="48" y="66"/>
                  </a:lnTo>
                  <a:lnTo>
                    <a:pt x="48" y="61"/>
                  </a:lnTo>
                  <a:lnTo>
                    <a:pt x="48" y="53"/>
                  </a:lnTo>
                  <a:lnTo>
                    <a:pt x="49" y="37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50" y="30"/>
                  </a:lnTo>
                  <a:lnTo>
                    <a:pt x="50" y="23"/>
                  </a:lnTo>
                  <a:lnTo>
                    <a:pt x="50" y="21"/>
                  </a:lnTo>
                  <a:lnTo>
                    <a:pt x="50" y="20"/>
                  </a:lnTo>
                  <a:lnTo>
                    <a:pt x="50" y="17"/>
                  </a:lnTo>
                  <a:lnTo>
                    <a:pt x="50" y="12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8"/>
                  </a:lnTo>
                  <a:lnTo>
                    <a:pt x="51" y="7"/>
                  </a:lnTo>
                  <a:lnTo>
                    <a:pt x="51" y="6"/>
                  </a:lnTo>
                  <a:lnTo>
                    <a:pt x="51" y="6"/>
                  </a:lnTo>
                  <a:lnTo>
                    <a:pt x="51" y="4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52" y="1"/>
                  </a:lnTo>
                  <a:lnTo>
                    <a:pt x="52" y="1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3" y="0"/>
                  </a:lnTo>
                  <a:lnTo>
                    <a:pt x="53" y="1"/>
                  </a:lnTo>
                  <a:lnTo>
                    <a:pt x="53" y="1"/>
                  </a:lnTo>
                  <a:lnTo>
                    <a:pt x="53" y="2"/>
                  </a:lnTo>
                  <a:lnTo>
                    <a:pt x="53" y="2"/>
                  </a:lnTo>
                  <a:lnTo>
                    <a:pt x="53" y="3"/>
                  </a:lnTo>
                  <a:lnTo>
                    <a:pt x="53" y="3"/>
                  </a:lnTo>
                  <a:lnTo>
                    <a:pt x="53" y="4"/>
                  </a:lnTo>
                  <a:lnTo>
                    <a:pt x="53" y="5"/>
                  </a:lnTo>
                  <a:lnTo>
                    <a:pt x="53" y="6"/>
                  </a:lnTo>
                  <a:lnTo>
                    <a:pt x="54" y="6"/>
                  </a:lnTo>
                  <a:lnTo>
                    <a:pt x="54" y="8"/>
                  </a:lnTo>
                  <a:lnTo>
                    <a:pt x="54" y="10"/>
                  </a:lnTo>
                  <a:lnTo>
                    <a:pt x="54" y="11"/>
                  </a:lnTo>
                  <a:lnTo>
                    <a:pt x="54" y="13"/>
                  </a:lnTo>
                  <a:lnTo>
                    <a:pt x="54" y="14"/>
                  </a:lnTo>
                  <a:lnTo>
                    <a:pt x="54" y="16"/>
                  </a:lnTo>
                  <a:lnTo>
                    <a:pt x="54" y="18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5" y="28"/>
                  </a:lnTo>
                  <a:lnTo>
                    <a:pt x="55" y="31"/>
                  </a:lnTo>
                  <a:lnTo>
                    <a:pt x="55" y="38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6" y="57"/>
                  </a:lnTo>
                  <a:lnTo>
                    <a:pt x="56" y="61"/>
                  </a:lnTo>
                  <a:lnTo>
                    <a:pt x="57" y="69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7"/>
                  </a:lnTo>
                  <a:lnTo>
                    <a:pt x="58" y="90"/>
                  </a:lnTo>
                  <a:lnTo>
                    <a:pt x="58" y="92"/>
                  </a:lnTo>
                  <a:lnTo>
                    <a:pt x="58" y="93"/>
                  </a:lnTo>
                  <a:lnTo>
                    <a:pt x="58" y="96"/>
                  </a:lnTo>
                  <a:lnTo>
                    <a:pt x="58" y="98"/>
                  </a:lnTo>
                  <a:lnTo>
                    <a:pt x="58" y="99"/>
                  </a:lnTo>
                  <a:lnTo>
                    <a:pt x="58" y="102"/>
                  </a:lnTo>
                  <a:lnTo>
                    <a:pt x="59" y="103"/>
                  </a:lnTo>
                  <a:lnTo>
                    <a:pt x="59" y="104"/>
                  </a:lnTo>
                  <a:lnTo>
                    <a:pt x="59" y="106"/>
                  </a:lnTo>
                  <a:lnTo>
                    <a:pt x="59" y="107"/>
                  </a:lnTo>
                  <a:lnTo>
                    <a:pt x="59" y="108"/>
                  </a:lnTo>
                  <a:lnTo>
                    <a:pt x="59" y="109"/>
                  </a:lnTo>
                  <a:lnTo>
                    <a:pt x="59" y="110"/>
                  </a:lnTo>
                  <a:lnTo>
                    <a:pt x="59" y="111"/>
                  </a:lnTo>
                  <a:lnTo>
                    <a:pt x="59" y="111"/>
                  </a:lnTo>
                  <a:lnTo>
                    <a:pt x="60" y="112"/>
                  </a:lnTo>
                  <a:lnTo>
                    <a:pt x="60" y="113"/>
                  </a:lnTo>
                  <a:lnTo>
                    <a:pt x="60" y="113"/>
                  </a:lnTo>
                  <a:lnTo>
                    <a:pt x="60" y="114"/>
                  </a:lnTo>
                  <a:lnTo>
                    <a:pt x="60" y="114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0" y="115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6"/>
                  </a:lnTo>
                  <a:lnTo>
                    <a:pt x="60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61" y="114"/>
                  </a:lnTo>
                  <a:lnTo>
                    <a:pt x="61" y="114"/>
                  </a:lnTo>
                  <a:lnTo>
                    <a:pt x="61" y="113"/>
                  </a:lnTo>
                  <a:lnTo>
                    <a:pt x="61" y="113"/>
                  </a:lnTo>
                  <a:lnTo>
                    <a:pt x="61" y="112"/>
                  </a:lnTo>
                  <a:lnTo>
                    <a:pt x="61" y="111"/>
                  </a:lnTo>
                  <a:lnTo>
                    <a:pt x="62" y="110"/>
                  </a:lnTo>
                  <a:lnTo>
                    <a:pt x="62" y="110"/>
                  </a:lnTo>
                  <a:lnTo>
                    <a:pt x="62" y="108"/>
                  </a:lnTo>
                  <a:lnTo>
                    <a:pt x="62" y="106"/>
                  </a:lnTo>
                  <a:lnTo>
                    <a:pt x="62" y="105"/>
                  </a:lnTo>
                  <a:lnTo>
                    <a:pt x="62" y="103"/>
                  </a:lnTo>
                  <a:lnTo>
                    <a:pt x="62" y="101"/>
                  </a:lnTo>
                  <a:lnTo>
                    <a:pt x="62" y="100"/>
                  </a:lnTo>
                  <a:lnTo>
                    <a:pt x="62" y="97"/>
                  </a:lnTo>
                  <a:lnTo>
                    <a:pt x="63" y="96"/>
                  </a:lnTo>
                  <a:lnTo>
                    <a:pt x="63" y="94"/>
                  </a:lnTo>
                  <a:lnTo>
                    <a:pt x="63" y="90"/>
                  </a:lnTo>
                  <a:lnTo>
                    <a:pt x="63" y="83"/>
                  </a:lnTo>
                  <a:lnTo>
                    <a:pt x="63" y="81"/>
                  </a:lnTo>
                  <a:lnTo>
                    <a:pt x="63" y="80"/>
                  </a:lnTo>
                  <a:lnTo>
                    <a:pt x="64" y="76"/>
                  </a:lnTo>
                  <a:lnTo>
                    <a:pt x="64" y="67"/>
                  </a:lnTo>
                  <a:lnTo>
                    <a:pt x="65" y="51"/>
                  </a:lnTo>
                  <a:lnTo>
                    <a:pt x="65" y="49"/>
                  </a:lnTo>
                  <a:lnTo>
                    <a:pt x="65" y="46"/>
                  </a:lnTo>
                  <a:lnTo>
                    <a:pt x="65" y="42"/>
                  </a:lnTo>
                  <a:lnTo>
                    <a:pt x="66" y="34"/>
                  </a:lnTo>
                  <a:lnTo>
                    <a:pt x="66" y="33"/>
                  </a:lnTo>
                  <a:lnTo>
                    <a:pt x="66" y="31"/>
                  </a:lnTo>
                  <a:lnTo>
                    <a:pt x="66" y="27"/>
                  </a:lnTo>
                  <a:lnTo>
                    <a:pt x="66" y="20"/>
                  </a:lnTo>
                  <a:lnTo>
                    <a:pt x="66" y="19"/>
                  </a:lnTo>
                  <a:lnTo>
                    <a:pt x="67" y="17"/>
                  </a:lnTo>
                  <a:lnTo>
                    <a:pt x="67" y="15"/>
                  </a:lnTo>
                  <a:lnTo>
                    <a:pt x="67" y="13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7" y="8"/>
                  </a:lnTo>
                  <a:lnTo>
                    <a:pt x="67" y="7"/>
                  </a:lnTo>
                  <a:lnTo>
                    <a:pt x="67" y="6"/>
                  </a:lnTo>
                  <a:lnTo>
                    <a:pt x="67" y="5"/>
                  </a:lnTo>
                  <a:lnTo>
                    <a:pt x="68" y="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81" name="Freeform 97"/>
            <p:cNvSpPr>
              <a:spLocks/>
            </p:cNvSpPr>
            <p:nvPr/>
          </p:nvSpPr>
          <p:spPr bwMode="auto">
            <a:xfrm>
              <a:off x="5593" y="2186"/>
              <a:ext cx="66" cy="1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" y="0"/>
                </a:cxn>
                <a:cxn ang="0">
                  <a:pos x="2" y="4"/>
                </a:cxn>
                <a:cxn ang="0">
                  <a:pos x="3" y="15"/>
                </a:cxn>
                <a:cxn ang="0">
                  <a:pos x="4" y="50"/>
                </a:cxn>
                <a:cxn ang="0">
                  <a:pos x="6" y="83"/>
                </a:cxn>
                <a:cxn ang="0">
                  <a:pos x="7" y="104"/>
                </a:cxn>
                <a:cxn ang="0">
                  <a:pos x="8" y="112"/>
                </a:cxn>
                <a:cxn ang="0">
                  <a:pos x="9" y="116"/>
                </a:cxn>
                <a:cxn ang="0">
                  <a:pos x="9" y="114"/>
                </a:cxn>
                <a:cxn ang="0">
                  <a:pos x="10" y="106"/>
                </a:cxn>
                <a:cxn ang="0">
                  <a:pos x="11" y="86"/>
                </a:cxn>
                <a:cxn ang="0">
                  <a:pos x="13" y="48"/>
                </a:cxn>
                <a:cxn ang="0">
                  <a:pos x="15" y="19"/>
                </a:cxn>
                <a:cxn ang="0">
                  <a:pos x="15" y="7"/>
                </a:cxn>
                <a:cxn ang="0">
                  <a:pos x="16" y="1"/>
                </a:cxn>
                <a:cxn ang="0">
                  <a:pos x="17" y="0"/>
                </a:cxn>
                <a:cxn ang="0">
                  <a:pos x="18" y="3"/>
                </a:cxn>
                <a:cxn ang="0">
                  <a:pos x="19" y="12"/>
                </a:cxn>
                <a:cxn ang="0">
                  <a:pos x="20" y="38"/>
                </a:cxn>
                <a:cxn ang="0">
                  <a:pos x="22" y="83"/>
                </a:cxn>
                <a:cxn ang="0">
                  <a:pos x="23" y="104"/>
                </a:cxn>
                <a:cxn ang="0">
                  <a:pos x="24" y="113"/>
                </a:cxn>
                <a:cxn ang="0">
                  <a:pos x="25" y="116"/>
                </a:cxn>
                <a:cxn ang="0">
                  <a:pos x="25" y="113"/>
                </a:cxn>
                <a:cxn ang="0">
                  <a:pos x="26" y="107"/>
                </a:cxn>
                <a:cxn ang="0">
                  <a:pos x="27" y="86"/>
                </a:cxn>
                <a:cxn ang="0">
                  <a:pos x="30" y="30"/>
                </a:cxn>
                <a:cxn ang="0">
                  <a:pos x="31" y="13"/>
                </a:cxn>
                <a:cxn ang="0">
                  <a:pos x="32" y="4"/>
                </a:cxn>
                <a:cxn ang="0">
                  <a:pos x="33" y="0"/>
                </a:cxn>
                <a:cxn ang="0">
                  <a:pos x="33" y="0"/>
                </a:cxn>
                <a:cxn ang="0">
                  <a:pos x="34" y="6"/>
                </a:cxn>
                <a:cxn ang="0">
                  <a:pos x="35" y="24"/>
                </a:cxn>
                <a:cxn ang="0">
                  <a:pos x="37" y="72"/>
                </a:cxn>
                <a:cxn ang="0">
                  <a:pos x="39" y="101"/>
                </a:cxn>
                <a:cxn ang="0">
                  <a:pos x="40" y="112"/>
                </a:cxn>
                <a:cxn ang="0">
                  <a:pos x="41" y="115"/>
                </a:cxn>
                <a:cxn ang="0">
                  <a:pos x="41" y="114"/>
                </a:cxn>
                <a:cxn ang="0">
                  <a:pos x="42" y="107"/>
                </a:cxn>
                <a:cxn ang="0">
                  <a:pos x="43" y="88"/>
                </a:cxn>
                <a:cxn ang="0">
                  <a:pos x="45" y="41"/>
                </a:cxn>
                <a:cxn ang="0">
                  <a:pos x="47" y="19"/>
                </a:cxn>
                <a:cxn ang="0">
                  <a:pos x="48" y="6"/>
                </a:cxn>
                <a:cxn ang="0">
                  <a:pos x="48" y="1"/>
                </a:cxn>
                <a:cxn ang="0">
                  <a:pos x="49" y="0"/>
                </a:cxn>
                <a:cxn ang="0">
                  <a:pos x="50" y="3"/>
                </a:cxn>
                <a:cxn ang="0">
                  <a:pos x="51" y="12"/>
                </a:cxn>
                <a:cxn ang="0">
                  <a:pos x="52" y="40"/>
                </a:cxn>
                <a:cxn ang="0">
                  <a:pos x="54" y="88"/>
                </a:cxn>
                <a:cxn ang="0">
                  <a:pos x="55" y="106"/>
                </a:cxn>
                <a:cxn ang="0">
                  <a:pos x="56" y="114"/>
                </a:cxn>
                <a:cxn ang="0">
                  <a:pos x="57" y="116"/>
                </a:cxn>
                <a:cxn ang="0">
                  <a:pos x="58" y="112"/>
                </a:cxn>
                <a:cxn ang="0">
                  <a:pos x="58" y="104"/>
                </a:cxn>
                <a:cxn ang="0">
                  <a:pos x="60" y="82"/>
                </a:cxn>
                <a:cxn ang="0">
                  <a:pos x="62" y="26"/>
                </a:cxn>
                <a:cxn ang="0">
                  <a:pos x="63" y="11"/>
                </a:cxn>
                <a:cxn ang="0">
                  <a:pos x="64" y="2"/>
                </a:cxn>
                <a:cxn ang="0">
                  <a:pos x="65" y="0"/>
                </a:cxn>
                <a:cxn ang="0">
                  <a:pos x="65" y="1"/>
                </a:cxn>
                <a:cxn ang="0">
                  <a:pos x="66" y="7"/>
                </a:cxn>
              </a:cxnLst>
              <a:rect l="0" t="0" r="r" b="b"/>
              <a:pathLst>
                <a:path w="66" h="116">
                  <a:moveTo>
                    <a:pt x="0" y="4"/>
                  </a:moveTo>
                  <a:lnTo>
                    <a:pt x="0" y="4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2" y="4"/>
                  </a:lnTo>
                  <a:lnTo>
                    <a:pt x="2" y="4"/>
                  </a:lnTo>
                  <a:lnTo>
                    <a:pt x="2" y="6"/>
                  </a:lnTo>
                  <a:lnTo>
                    <a:pt x="2" y="7"/>
                  </a:lnTo>
                  <a:lnTo>
                    <a:pt x="2" y="8"/>
                  </a:lnTo>
                  <a:lnTo>
                    <a:pt x="2" y="10"/>
                  </a:lnTo>
                  <a:lnTo>
                    <a:pt x="2" y="11"/>
                  </a:lnTo>
                  <a:lnTo>
                    <a:pt x="2" y="13"/>
                  </a:lnTo>
                  <a:lnTo>
                    <a:pt x="3" y="15"/>
                  </a:lnTo>
                  <a:lnTo>
                    <a:pt x="3" y="17"/>
                  </a:lnTo>
                  <a:lnTo>
                    <a:pt x="3" y="18"/>
                  </a:lnTo>
                  <a:lnTo>
                    <a:pt x="3" y="21"/>
                  </a:lnTo>
                  <a:lnTo>
                    <a:pt x="3" y="27"/>
                  </a:lnTo>
                  <a:lnTo>
                    <a:pt x="4" y="42"/>
                  </a:lnTo>
                  <a:lnTo>
                    <a:pt x="4" y="44"/>
                  </a:lnTo>
                  <a:lnTo>
                    <a:pt x="4" y="46"/>
                  </a:lnTo>
                  <a:lnTo>
                    <a:pt x="4" y="50"/>
                  </a:lnTo>
                  <a:lnTo>
                    <a:pt x="5" y="58"/>
                  </a:lnTo>
                  <a:lnTo>
                    <a:pt x="5" y="61"/>
                  </a:lnTo>
                  <a:lnTo>
                    <a:pt x="5" y="63"/>
                  </a:lnTo>
                  <a:lnTo>
                    <a:pt x="5" y="67"/>
                  </a:lnTo>
                  <a:lnTo>
                    <a:pt x="5" y="75"/>
                  </a:lnTo>
                  <a:lnTo>
                    <a:pt x="5" y="77"/>
                  </a:lnTo>
                  <a:lnTo>
                    <a:pt x="6" y="79"/>
                  </a:lnTo>
                  <a:lnTo>
                    <a:pt x="6" y="83"/>
                  </a:lnTo>
                  <a:lnTo>
                    <a:pt x="6" y="90"/>
                  </a:lnTo>
                  <a:lnTo>
                    <a:pt x="6" y="92"/>
                  </a:lnTo>
                  <a:lnTo>
                    <a:pt x="6" y="94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7" y="100"/>
                  </a:lnTo>
                  <a:lnTo>
                    <a:pt x="7" y="103"/>
                  </a:lnTo>
                  <a:lnTo>
                    <a:pt x="7" y="104"/>
                  </a:lnTo>
                  <a:lnTo>
                    <a:pt x="7" y="105"/>
                  </a:lnTo>
                  <a:lnTo>
                    <a:pt x="7" y="107"/>
                  </a:lnTo>
                  <a:lnTo>
                    <a:pt x="7" y="108"/>
                  </a:lnTo>
                  <a:lnTo>
                    <a:pt x="7" y="109"/>
                  </a:lnTo>
                  <a:lnTo>
                    <a:pt x="7" y="110"/>
                  </a:lnTo>
                  <a:lnTo>
                    <a:pt x="8" y="111"/>
                  </a:lnTo>
                  <a:lnTo>
                    <a:pt x="8" y="111"/>
                  </a:lnTo>
                  <a:lnTo>
                    <a:pt x="8" y="112"/>
                  </a:lnTo>
                  <a:lnTo>
                    <a:pt x="8" y="113"/>
                  </a:lnTo>
                  <a:lnTo>
                    <a:pt x="8" y="114"/>
                  </a:lnTo>
                  <a:lnTo>
                    <a:pt x="8" y="114"/>
                  </a:lnTo>
                  <a:lnTo>
                    <a:pt x="8" y="114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9" y="115"/>
                  </a:lnTo>
                  <a:lnTo>
                    <a:pt x="9" y="116"/>
                  </a:lnTo>
                  <a:lnTo>
                    <a:pt x="9" y="116"/>
                  </a:lnTo>
                  <a:lnTo>
                    <a:pt x="9" y="116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5"/>
                  </a:lnTo>
                  <a:lnTo>
                    <a:pt x="9" y="114"/>
                  </a:lnTo>
                  <a:lnTo>
                    <a:pt x="9" y="114"/>
                  </a:lnTo>
                  <a:lnTo>
                    <a:pt x="9" y="113"/>
                  </a:lnTo>
                  <a:lnTo>
                    <a:pt x="9" y="113"/>
                  </a:lnTo>
                  <a:lnTo>
                    <a:pt x="10" y="112"/>
                  </a:lnTo>
                  <a:lnTo>
                    <a:pt x="10" y="111"/>
                  </a:lnTo>
                  <a:lnTo>
                    <a:pt x="10" y="110"/>
                  </a:lnTo>
                  <a:lnTo>
                    <a:pt x="10" y="108"/>
                  </a:lnTo>
                  <a:lnTo>
                    <a:pt x="10" y="107"/>
                  </a:lnTo>
                  <a:lnTo>
                    <a:pt x="10" y="106"/>
                  </a:lnTo>
                  <a:lnTo>
                    <a:pt x="10" y="104"/>
                  </a:lnTo>
                  <a:lnTo>
                    <a:pt x="10" y="103"/>
                  </a:lnTo>
                  <a:lnTo>
                    <a:pt x="11" y="102"/>
                  </a:lnTo>
                  <a:lnTo>
                    <a:pt x="11" y="99"/>
                  </a:lnTo>
                  <a:lnTo>
                    <a:pt x="11" y="98"/>
                  </a:lnTo>
                  <a:lnTo>
                    <a:pt x="11" y="96"/>
                  </a:lnTo>
                  <a:lnTo>
                    <a:pt x="11" y="93"/>
                  </a:lnTo>
                  <a:lnTo>
                    <a:pt x="11" y="86"/>
                  </a:lnTo>
                  <a:lnTo>
                    <a:pt x="11" y="84"/>
                  </a:lnTo>
                  <a:lnTo>
                    <a:pt x="12" y="83"/>
                  </a:lnTo>
                  <a:lnTo>
                    <a:pt x="12" y="79"/>
                  </a:lnTo>
                  <a:lnTo>
                    <a:pt x="12" y="72"/>
                  </a:lnTo>
                  <a:lnTo>
                    <a:pt x="13" y="56"/>
                  </a:lnTo>
                  <a:lnTo>
                    <a:pt x="13" y="54"/>
                  </a:lnTo>
                  <a:lnTo>
                    <a:pt x="13" y="52"/>
                  </a:lnTo>
                  <a:lnTo>
                    <a:pt x="13" y="4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4" y="36"/>
                  </a:lnTo>
                  <a:lnTo>
                    <a:pt x="14" y="33"/>
                  </a:lnTo>
                  <a:lnTo>
                    <a:pt x="14" y="26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5" y="19"/>
                  </a:lnTo>
                  <a:lnTo>
                    <a:pt x="15" y="18"/>
                  </a:lnTo>
                  <a:lnTo>
                    <a:pt x="15" y="16"/>
                  </a:lnTo>
                  <a:lnTo>
                    <a:pt x="15" y="14"/>
                  </a:lnTo>
                  <a:lnTo>
                    <a:pt x="15" y="12"/>
                  </a:lnTo>
                  <a:lnTo>
                    <a:pt x="15" y="11"/>
                  </a:lnTo>
                  <a:lnTo>
                    <a:pt x="15" y="9"/>
                  </a:lnTo>
                  <a:lnTo>
                    <a:pt x="15" y="8"/>
                  </a:lnTo>
                  <a:lnTo>
                    <a:pt x="15" y="7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6" y="3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7" y="2"/>
                  </a:lnTo>
                  <a:lnTo>
                    <a:pt x="17" y="2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5"/>
                  </a:lnTo>
                  <a:lnTo>
                    <a:pt x="18" y="7"/>
                  </a:lnTo>
                  <a:lnTo>
                    <a:pt x="18" y="8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19" y="12"/>
                  </a:lnTo>
                  <a:lnTo>
                    <a:pt x="19" y="14"/>
                  </a:lnTo>
                  <a:lnTo>
                    <a:pt x="19" y="16"/>
                  </a:lnTo>
                  <a:lnTo>
                    <a:pt x="19" y="22"/>
                  </a:lnTo>
                  <a:lnTo>
                    <a:pt x="19" y="24"/>
                  </a:lnTo>
                  <a:lnTo>
                    <a:pt x="19" y="25"/>
                  </a:lnTo>
                  <a:lnTo>
                    <a:pt x="19" y="29"/>
                  </a:lnTo>
                  <a:lnTo>
                    <a:pt x="20" y="36"/>
                  </a:lnTo>
                  <a:lnTo>
                    <a:pt x="20" y="38"/>
                  </a:lnTo>
                  <a:lnTo>
                    <a:pt x="20" y="39"/>
                  </a:lnTo>
                  <a:lnTo>
                    <a:pt x="20" y="43"/>
                  </a:lnTo>
                  <a:lnTo>
                    <a:pt x="21" y="51"/>
                  </a:lnTo>
                  <a:lnTo>
                    <a:pt x="21" y="66"/>
                  </a:lnTo>
                  <a:lnTo>
                    <a:pt x="21" y="68"/>
                  </a:lnTo>
                  <a:lnTo>
                    <a:pt x="21" y="71"/>
                  </a:lnTo>
                  <a:lnTo>
                    <a:pt x="22" y="75"/>
                  </a:lnTo>
                  <a:lnTo>
                    <a:pt x="22" y="83"/>
                  </a:lnTo>
                  <a:lnTo>
                    <a:pt x="22" y="84"/>
                  </a:lnTo>
                  <a:lnTo>
                    <a:pt x="22" y="86"/>
                  </a:lnTo>
                  <a:lnTo>
                    <a:pt x="22" y="90"/>
                  </a:lnTo>
                  <a:lnTo>
                    <a:pt x="23" y="97"/>
                  </a:lnTo>
                  <a:lnTo>
                    <a:pt x="23" y="98"/>
                  </a:lnTo>
                  <a:lnTo>
                    <a:pt x="23" y="100"/>
                  </a:lnTo>
                  <a:lnTo>
                    <a:pt x="23" y="102"/>
                  </a:lnTo>
                  <a:lnTo>
                    <a:pt x="23" y="104"/>
                  </a:lnTo>
                  <a:lnTo>
                    <a:pt x="23" y="105"/>
                  </a:lnTo>
                  <a:lnTo>
                    <a:pt x="23" y="107"/>
                  </a:lnTo>
                  <a:lnTo>
                    <a:pt x="23" y="108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4" y="111"/>
                  </a:lnTo>
                  <a:lnTo>
                    <a:pt x="24" y="112"/>
                  </a:lnTo>
                  <a:lnTo>
                    <a:pt x="24" y="113"/>
                  </a:lnTo>
                  <a:lnTo>
                    <a:pt x="24" y="113"/>
                  </a:lnTo>
                  <a:lnTo>
                    <a:pt x="24" y="114"/>
                  </a:lnTo>
                  <a:lnTo>
                    <a:pt x="24" y="114"/>
                  </a:lnTo>
                  <a:lnTo>
                    <a:pt x="24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6"/>
                  </a:lnTo>
                  <a:lnTo>
                    <a:pt x="25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5"/>
                  </a:lnTo>
                  <a:lnTo>
                    <a:pt x="25" y="114"/>
                  </a:lnTo>
                  <a:lnTo>
                    <a:pt x="25" y="114"/>
                  </a:lnTo>
                  <a:lnTo>
                    <a:pt x="25" y="113"/>
                  </a:lnTo>
                  <a:lnTo>
                    <a:pt x="26" y="113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6" y="110"/>
                  </a:lnTo>
                  <a:lnTo>
                    <a:pt x="26" y="109"/>
                  </a:lnTo>
                  <a:lnTo>
                    <a:pt x="26" y="108"/>
                  </a:lnTo>
                  <a:lnTo>
                    <a:pt x="26" y="107"/>
                  </a:lnTo>
                  <a:lnTo>
                    <a:pt x="26" y="104"/>
                  </a:lnTo>
                  <a:lnTo>
                    <a:pt x="27" y="103"/>
                  </a:lnTo>
                  <a:lnTo>
                    <a:pt x="27" y="102"/>
                  </a:lnTo>
                  <a:lnTo>
                    <a:pt x="27" y="99"/>
                  </a:lnTo>
                  <a:lnTo>
                    <a:pt x="27" y="92"/>
                  </a:lnTo>
                  <a:lnTo>
                    <a:pt x="27" y="90"/>
                  </a:lnTo>
                  <a:lnTo>
                    <a:pt x="27" y="89"/>
                  </a:lnTo>
                  <a:lnTo>
                    <a:pt x="27" y="86"/>
                  </a:lnTo>
                  <a:lnTo>
                    <a:pt x="28" y="78"/>
                  </a:lnTo>
                  <a:lnTo>
                    <a:pt x="29" y="63"/>
                  </a:lnTo>
                  <a:lnTo>
                    <a:pt x="29" y="61"/>
                  </a:lnTo>
                  <a:lnTo>
                    <a:pt x="29" y="59"/>
                  </a:lnTo>
                  <a:lnTo>
                    <a:pt x="29" y="55"/>
                  </a:lnTo>
                  <a:lnTo>
                    <a:pt x="29" y="47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0" y="28"/>
                  </a:lnTo>
                  <a:lnTo>
                    <a:pt x="30" y="25"/>
                  </a:lnTo>
                  <a:lnTo>
                    <a:pt x="30" y="23"/>
                  </a:lnTo>
                  <a:lnTo>
                    <a:pt x="31" y="22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6"/>
                  </a:lnTo>
                  <a:lnTo>
                    <a:pt x="31" y="13"/>
                  </a:lnTo>
                  <a:lnTo>
                    <a:pt x="31" y="12"/>
                  </a:lnTo>
                  <a:lnTo>
                    <a:pt x="31" y="11"/>
                  </a:lnTo>
                  <a:lnTo>
                    <a:pt x="31" y="8"/>
                  </a:lnTo>
                  <a:lnTo>
                    <a:pt x="31" y="8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2" y="5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3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4"/>
                  </a:lnTo>
                  <a:lnTo>
                    <a:pt x="34" y="5"/>
                  </a:lnTo>
                  <a:lnTo>
                    <a:pt x="34" y="6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4" y="10"/>
                  </a:lnTo>
                  <a:lnTo>
                    <a:pt x="35" y="12"/>
                  </a:lnTo>
                  <a:lnTo>
                    <a:pt x="35" y="14"/>
                  </a:lnTo>
                  <a:lnTo>
                    <a:pt x="35" y="21"/>
                  </a:lnTo>
                  <a:lnTo>
                    <a:pt x="35" y="22"/>
                  </a:lnTo>
                  <a:lnTo>
                    <a:pt x="35" y="24"/>
                  </a:lnTo>
                  <a:lnTo>
                    <a:pt x="35" y="28"/>
                  </a:lnTo>
                  <a:lnTo>
                    <a:pt x="36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6" y="44"/>
                  </a:lnTo>
                  <a:lnTo>
                    <a:pt x="37" y="52"/>
                  </a:lnTo>
                  <a:lnTo>
                    <a:pt x="37" y="70"/>
                  </a:lnTo>
                  <a:lnTo>
                    <a:pt x="37" y="72"/>
                  </a:lnTo>
                  <a:lnTo>
                    <a:pt x="38" y="74"/>
                  </a:lnTo>
                  <a:lnTo>
                    <a:pt x="38" y="78"/>
                  </a:lnTo>
                  <a:lnTo>
                    <a:pt x="38" y="86"/>
                  </a:lnTo>
                  <a:lnTo>
                    <a:pt x="38" y="88"/>
                  </a:lnTo>
                  <a:lnTo>
                    <a:pt x="38" y="89"/>
                  </a:lnTo>
                  <a:lnTo>
                    <a:pt x="39" y="93"/>
                  </a:lnTo>
                  <a:lnTo>
                    <a:pt x="39" y="99"/>
                  </a:lnTo>
                  <a:lnTo>
                    <a:pt x="39" y="101"/>
                  </a:lnTo>
                  <a:lnTo>
                    <a:pt x="39" y="102"/>
                  </a:lnTo>
                  <a:lnTo>
                    <a:pt x="39" y="105"/>
                  </a:lnTo>
                  <a:lnTo>
                    <a:pt x="39" y="106"/>
                  </a:lnTo>
                  <a:lnTo>
                    <a:pt x="39" y="107"/>
                  </a:lnTo>
                  <a:lnTo>
                    <a:pt x="40" y="109"/>
                  </a:lnTo>
                  <a:lnTo>
                    <a:pt x="40" y="110"/>
                  </a:lnTo>
                  <a:lnTo>
                    <a:pt x="40" y="111"/>
                  </a:lnTo>
                  <a:lnTo>
                    <a:pt x="40" y="112"/>
                  </a:lnTo>
                  <a:lnTo>
                    <a:pt x="40" y="112"/>
                  </a:lnTo>
                  <a:lnTo>
                    <a:pt x="40" y="113"/>
                  </a:lnTo>
                  <a:lnTo>
                    <a:pt x="40" y="114"/>
                  </a:lnTo>
                  <a:lnTo>
                    <a:pt x="40" y="114"/>
                  </a:lnTo>
                  <a:lnTo>
                    <a:pt x="40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6"/>
                  </a:lnTo>
                  <a:lnTo>
                    <a:pt x="41" y="116"/>
                  </a:lnTo>
                  <a:lnTo>
                    <a:pt x="41" y="116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5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42" y="113"/>
                  </a:lnTo>
                  <a:lnTo>
                    <a:pt x="42" y="112"/>
                  </a:lnTo>
                  <a:lnTo>
                    <a:pt x="42" y="112"/>
                  </a:lnTo>
                  <a:lnTo>
                    <a:pt x="42" y="111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2" y="106"/>
                  </a:lnTo>
                  <a:lnTo>
                    <a:pt x="42" y="105"/>
                  </a:lnTo>
                  <a:lnTo>
                    <a:pt x="43" y="102"/>
                  </a:lnTo>
                  <a:lnTo>
                    <a:pt x="43" y="100"/>
                  </a:lnTo>
                  <a:lnTo>
                    <a:pt x="43" y="99"/>
                  </a:lnTo>
                  <a:lnTo>
                    <a:pt x="43" y="96"/>
                  </a:lnTo>
                  <a:lnTo>
                    <a:pt x="43" y="89"/>
                  </a:lnTo>
                  <a:lnTo>
                    <a:pt x="43" y="88"/>
                  </a:lnTo>
                  <a:lnTo>
                    <a:pt x="43" y="86"/>
                  </a:lnTo>
                  <a:lnTo>
                    <a:pt x="44" y="82"/>
                  </a:lnTo>
                  <a:lnTo>
                    <a:pt x="44" y="74"/>
                  </a:lnTo>
                  <a:lnTo>
                    <a:pt x="45" y="57"/>
                  </a:lnTo>
                  <a:lnTo>
                    <a:pt x="45" y="55"/>
                  </a:lnTo>
                  <a:lnTo>
                    <a:pt x="45" y="53"/>
                  </a:lnTo>
                  <a:lnTo>
                    <a:pt x="45" y="49"/>
                  </a:lnTo>
                  <a:lnTo>
                    <a:pt x="45" y="41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6" y="34"/>
                  </a:lnTo>
                  <a:lnTo>
                    <a:pt x="46" y="27"/>
                  </a:lnTo>
                  <a:lnTo>
                    <a:pt x="46" y="25"/>
                  </a:lnTo>
                  <a:lnTo>
                    <a:pt x="46" y="24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7" y="18"/>
                  </a:lnTo>
                  <a:lnTo>
                    <a:pt x="47" y="15"/>
                  </a:lnTo>
                  <a:lnTo>
                    <a:pt x="47" y="13"/>
                  </a:lnTo>
                  <a:lnTo>
                    <a:pt x="47" y="12"/>
                  </a:lnTo>
                  <a:lnTo>
                    <a:pt x="47" y="10"/>
                  </a:lnTo>
                  <a:lnTo>
                    <a:pt x="47" y="9"/>
                  </a:lnTo>
                  <a:lnTo>
                    <a:pt x="47" y="8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3"/>
                  </a:lnTo>
                  <a:lnTo>
                    <a:pt x="48" y="3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1"/>
                  </a:lnTo>
                  <a:lnTo>
                    <a:pt x="48" y="1"/>
                  </a:lnTo>
                  <a:lnTo>
                    <a:pt x="48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2"/>
                  </a:lnTo>
                  <a:lnTo>
                    <a:pt x="50" y="2"/>
                  </a:lnTo>
                  <a:lnTo>
                    <a:pt x="50" y="3"/>
                  </a:lnTo>
                  <a:lnTo>
                    <a:pt x="50" y="3"/>
                  </a:lnTo>
                  <a:lnTo>
                    <a:pt x="50" y="4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0" y="7"/>
                  </a:lnTo>
                  <a:lnTo>
                    <a:pt x="50" y="8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1" y="12"/>
                  </a:lnTo>
                  <a:lnTo>
                    <a:pt x="51" y="14"/>
                  </a:lnTo>
                  <a:lnTo>
                    <a:pt x="51" y="16"/>
                  </a:lnTo>
                  <a:lnTo>
                    <a:pt x="51" y="23"/>
                  </a:lnTo>
                  <a:lnTo>
                    <a:pt x="51" y="25"/>
                  </a:lnTo>
                  <a:lnTo>
                    <a:pt x="51" y="26"/>
                  </a:lnTo>
                  <a:lnTo>
                    <a:pt x="52" y="30"/>
                  </a:lnTo>
                  <a:lnTo>
                    <a:pt x="52" y="38"/>
                  </a:lnTo>
                  <a:lnTo>
                    <a:pt x="52" y="40"/>
                  </a:lnTo>
                  <a:lnTo>
                    <a:pt x="52" y="42"/>
                  </a:lnTo>
                  <a:lnTo>
                    <a:pt x="52" y="46"/>
                  </a:lnTo>
                  <a:lnTo>
                    <a:pt x="53" y="55"/>
                  </a:lnTo>
                  <a:lnTo>
                    <a:pt x="53" y="72"/>
                  </a:lnTo>
                  <a:lnTo>
                    <a:pt x="53" y="74"/>
                  </a:lnTo>
                  <a:lnTo>
                    <a:pt x="54" y="76"/>
                  </a:lnTo>
                  <a:lnTo>
                    <a:pt x="54" y="80"/>
                  </a:lnTo>
                  <a:lnTo>
                    <a:pt x="54" y="88"/>
                  </a:lnTo>
                  <a:lnTo>
                    <a:pt x="54" y="90"/>
                  </a:lnTo>
                  <a:lnTo>
                    <a:pt x="54" y="92"/>
                  </a:lnTo>
                  <a:lnTo>
                    <a:pt x="55" y="95"/>
                  </a:lnTo>
                  <a:lnTo>
                    <a:pt x="55" y="101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5" y="105"/>
                  </a:lnTo>
                  <a:lnTo>
                    <a:pt x="55" y="106"/>
                  </a:lnTo>
                  <a:lnTo>
                    <a:pt x="55" y="108"/>
                  </a:lnTo>
                  <a:lnTo>
                    <a:pt x="55" y="108"/>
                  </a:lnTo>
                  <a:lnTo>
                    <a:pt x="56" y="110"/>
                  </a:lnTo>
                  <a:lnTo>
                    <a:pt x="56" y="111"/>
                  </a:lnTo>
                  <a:lnTo>
                    <a:pt x="56" y="112"/>
                  </a:lnTo>
                  <a:lnTo>
                    <a:pt x="56" y="113"/>
                  </a:lnTo>
                  <a:lnTo>
                    <a:pt x="56" y="113"/>
                  </a:lnTo>
                  <a:lnTo>
                    <a:pt x="56" y="114"/>
                  </a:lnTo>
                  <a:lnTo>
                    <a:pt x="56" y="114"/>
                  </a:lnTo>
                  <a:lnTo>
                    <a:pt x="56" y="115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6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7" y="115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4"/>
                  </a:lnTo>
                  <a:lnTo>
                    <a:pt x="57" y="113"/>
                  </a:lnTo>
                  <a:lnTo>
                    <a:pt x="58" y="112"/>
                  </a:lnTo>
                  <a:lnTo>
                    <a:pt x="58" y="112"/>
                  </a:lnTo>
                  <a:lnTo>
                    <a:pt x="58" y="111"/>
                  </a:lnTo>
                  <a:lnTo>
                    <a:pt x="58" y="110"/>
                  </a:lnTo>
                  <a:lnTo>
                    <a:pt x="58" y="109"/>
                  </a:lnTo>
                  <a:lnTo>
                    <a:pt x="58" y="108"/>
                  </a:lnTo>
                  <a:lnTo>
                    <a:pt x="58" y="106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9" y="102"/>
                  </a:lnTo>
                  <a:lnTo>
                    <a:pt x="59" y="100"/>
                  </a:lnTo>
                  <a:lnTo>
                    <a:pt x="59" y="99"/>
                  </a:lnTo>
                  <a:lnTo>
                    <a:pt x="59" y="96"/>
                  </a:lnTo>
                  <a:lnTo>
                    <a:pt x="59" y="89"/>
                  </a:lnTo>
                  <a:lnTo>
                    <a:pt x="60" y="88"/>
                  </a:lnTo>
                  <a:lnTo>
                    <a:pt x="60" y="86"/>
                  </a:lnTo>
                  <a:lnTo>
                    <a:pt x="60" y="82"/>
                  </a:lnTo>
                  <a:lnTo>
                    <a:pt x="60" y="75"/>
                  </a:lnTo>
                  <a:lnTo>
                    <a:pt x="61" y="59"/>
                  </a:lnTo>
                  <a:lnTo>
                    <a:pt x="61" y="57"/>
                  </a:lnTo>
                  <a:lnTo>
                    <a:pt x="61" y="55"/>
                  </a:lnTo>
                  <a:lnTo>
                    <a:pt x="61" y="51"/>
                  </a:lnTo>
                  <a:lnTo>
                    <a:pt x="62" y="43"/>
                  </a:lnTo>
                  <a:lnTo>
                    <a:pt x="62" y="28"/>
                  </a:lnTo>
                  <a:lnTo>
                    <a:pt x="62" y="26"/>
                  </a:lnTo>
                  <a:lnTo>
                    <a:pt x="62" y="25"/>
                  </a:lnTo>
                  <a:lnTo>
                    <a:pt x="63" y="22"/>
                  </a:lnTo>
                  <a:lnTo>
                    <a:pt x="63" y="20"/>
                  </a:lnTo>
                  <a:lnTo>
                    <a:pt x="63" y="18"/>
                  </a:lnTo>
                  <a:lnTo>
                    <a:pt x="63" y="16"/>
                  </a:lnTo>
                  <a:lnTo>
                    <a:pt x="63" y="14"/>
                  </a:lnTo>
                  <a:lnTo>
                    <a:pt x="63" y="13"/>
                  </a:lnTo>
                  <a:lnTo>
                    <a:pt x="63" y="11"/>
                  </a:lnTo>
                  <a:lnTo>
                    <a:pt x="63" y="9"/>
                  </a:lnTo>
                  <a:lnTo>
                    <a:pt x="63" y="8"/>
                  </a:lnTo>
                  <a:lnTo>
                    <a:pt x="64" y="6"/>
                  </a:lnTo>
                  <a:lnTo>
                    <a:pt x="64" y="6"/>
                  </a:lnTo>
                  <a:lnTo>
                    <a:pt x="64" y="5"/>
                  </a:lnTo>
                  <a:lnTo>
                    <a:pt x="64" y="4"/>
                  </a:lnTo>
                  <a:lnTo>
                    <a:pt x="64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1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6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6" y="4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6"/>
                  </a:lnTo>
                  <a:lnTo>
                    <a:pt x="66" y="7"/>
                  </a:lnTo>
                  <a:lnTo>
                    <a:pt x="66" y="8"/>
                  </a:lnTo>
                  <a:lnTo>
                    <a:pt x="66" y="10"/>
                  </a:lnTo>
                  <a:lnTo>
                    <a:pt x="66" y="11"/>
                  </a:lnTo>
                  <a:lnTo>
                    <a:pt x="66" y="12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82" name="Freeform 98"/>
            <p:cNvSpPr>
              <a:spLocks/>
            </p:cNvSpPr>
            <p:nvPr/>
          </p:nvSpPr>
          <p:spPr bwMode="auto">
            <a:xfrm>
              <a:off x="5659" y="2186"/>
              <a:ext cx="69" cy="116"/>
            </a:xfrm>
            <a:custGeom>
              <a:avLst/>
              <a:gdLst/>
              <a:ahLst/>
              <a:cxnLst>
                <a:cxn ang="0">
                  <a:pos x="2" y="36"/>
                </a:cxn>
                <a:cxn ang="0">
                  <a:pos x="4" y="84"/>
                </a:cxn>
                <a:cxn ang="0">
                  <a:pos x="5" y="105"/>
                </a:cxn>
                <a:cxn ang="0">
                  <a:pos x="6" y="113"/>
                </a:cxn>
                <a:cxn ang="0">
                  <a:pos x="7" y="116"/>
                </a:cxn>
                <a:cxn ang="0">
                  <a:pos x="8" y="113"/>
                </a:cxn>
                <a:cxn ang="0">
                  <a:pos x="8" y="103"/>
                </a:cxn>
                <a:cxn ang="0">
                  <a:pos x="10" y="77"/>
                </a:cxn>
                <a:cxn ang="0">
                  <a:pos x="12" y="37"/>
                </a:cxn>
                <a:cxn ang="0">
                  <a:pos x="13" y="16"/>
                </a:cxn>
                <a:cxn ang="0">
                  <a:pos x="14" y="4"/>
                </a:cxn>
                <a:cxn ang="0">
                  <a:pos x="14" y="0"/>
                </a:cxn>
                <a:cxn ang="0">
                  <a:pos x="15" y="1"/>
                </a:cxn>
                <a:cxn ang="0">
                  <a:pos x="16" y="7"/>
                </a:cxn>
                <a:cxn ang="0">
                  <a:pos x="17" y="26"/>
                </a:cxn>
                <a:cxn ang="0">
                  <a:pos x="19" y="59"/>
                </a:cxn>
                <a:cxn ang="0">
                  <a:pos x="20" y="93"/>
                </a:cxn>
                <a:cxn ang="0">
                  <a:pos x="21" y="108"/>
                </a:cxn>
                <a:cxn ang="0">
                  <a:pos x="22" y="114"/>
                </a:cxn>
                <a:cxn ang="0">
                  <a:pos x="23" y="115"/>
                </a:cxn>
                <a:cxn ang="0">
                  <a:pos x="23" y="112"/>
                </a:cxn>
                <a:cxn ang="0">
                  <a:pos x="24" y="101"/>
                </a:cxn>
                <a:cxn ang="0">
                  <a:pos x="26" y="78"/>
                </a:cxn>
                <a:cxn ang="0">
                  <a:pos x="28" y="33"/>
                </a:cxn>
                <a:cxn ang="0">
                  <a:pos x="29" y="13"/>
                </a:cxn>
                <a:cxn ang="0">
                  <a:pos x="29" y="4"/>
                </a:cxn>
                <a:cxn ang="0">
                  <a:pos x="30" y="0"/>
                </a:cxn>
                <a:cxn ang="0">
                  <a:pos x="31" y="1"/>
                </a:cxn>
                <a:cxn ang="0">
                  <a:pos x="32" y="7"/>
                </a:cxn>
                <a:cxn ang="0">
                  <a:pos x="33" y="22"/>
                </a:cxn>
                <a:cxn ang="0">
                  <a:pos x="35" y="69"/>
                </a:cxn>
                <a:cxn ang="0">
                  <a:pos x="36" y="94"/>
                </a:cxn>
                <a:cxn ang="0">
                  <a:pos x="37" y="109"/>
                </a:cxn>
                <a:cxn ang="0">
                  <a:pos x="38" y="115"/>
                </a:cxn>
                <a:cxn ang="0">
                  <a:pos x="38" y="115"/>
                </a:cxn>
                <a:cxn ang="0">
                  <a:pos x="39" y="111"/>
                </a:cxn>
                <a:cxn ang="0">
                  <a:pos x="40" y="102"/>
                </a:cxn>
                <a:cxn ang="0">
                  <a:pos x="41" y="75"/>
                </a:cxn>
                <a:cxn ang="0">
                  <a:pos x="43" y="28"/>
                </a:cxn>
                <a:cxn ang="0">
                  <a:pos x="45" y="8"/>
                </a:cxn>
                <a:cxn ang="0">
                  <a:pos x="46" y="1"/>
                </a:cxn>
                <a:cxn ang="0">
                  <a:pos x="46" y="0"/>
                </a:cxn>
                <a:cxn ang="0">
                  <a:pos x="47" y="5"/>
                </a:cxn>
                <a:cxn ang="0">
                  <a:pos x="48" y="17"/>
                </a:cxn>
                <a:cxn ang="0">
                  <a:pos x="50" y="64"/>
                </a:cxn>
                <a:cxn ang="0">
                  <a:pos x="52" y="95"/>
                </a:cxn>
                <a:cxn ang="0">
                  <a:pos x="53" y="109"/>
                </a:cxn>
                <a:cxn ang="0">
                  <a:pos x="53" y="115"/>
                </a:cxn>
                <a:cxn ang="0">
                  <a:pos x="54" y="115"/>
                </a:cxn>
                <a:cxn ang="0">
                  <a:pos x="55" y="111"/>
                </a:cxn>
                <a:cxn ang="0">
                  <a:pos x="56" y="99"/>
                </a:cxn>
                <a:cxn ang="0">
                  <a:pos x="58" y="59"/>
                </a:cxn>
                <a:cxn ang="0">
                  <a:pos x="59" y="28"/>
                </a:cxn>
                <a:cxn ang="0">
                  <a:pos x="60" y="11"/>
                </a:cxn>
                <a:cxn ang="0">
                  <a:pos x="61" y="2"/>
                </a:cxn>
                <a:cxn ang="0">
                  <a:pos x="62" y="0"/>
                </a:cxn>
                <a:cxn ang="0">
                  <a:pos x="62" y="2"/>
                </a:cxn>
                <a:cxn ang="0">
                  <a:pos x="63" y="10"/>
                </a:cxn>
                <a:cxn ang="0">
                  <a:pos x="65" y="34"/>
                </a:cxn>
                <a:cxn ang="0">
                  <a:pos x="67" y="81"/>
                </a:cxn>
                <a:cxn ang="0">
                  <a:pos x="68" y="104"/>
                </a:cxn>
                <a:cxn ang="0">
                  <a:pos x="69" y="112"/>
                </a:cxn>
              </a:cxnLst>
              <a:rect l="0" t="0" r="r" b="b"/>
              <a:pathLst>
                <a:path w="69" h="116">
                  <a:moveTo>
                    <a:pt x="0" y="12"/>
                  </a:moveTo>
                  <a:lnTo>
                    <a:pt x="1" y="15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1" y="27"/>
                  </a:lnTo>
                  <a:lnTo>
                    <a:pt x="2" y="34"/>
                  </a:lnTo>
                  <a:lnTo>
                    <a:pt x="2" y="36"/>
                  </a:lnTo>
                  <a:lnTo>
                    <a:pt x="2" y="38"/>
                  </a:lnTo>
                  <a:lnTo>
                    <a:pt x="2" y="42"/>
                  </a:lnTo>
                  <a:lnTo>
                    <a:pt x="2" y="51"/>
                  </a:lnTo>
                  <a:lnTo>
                    <a:pt x="3" y="68"/>
                  </a:lnTo>
                  <a:lnTo>
                    <a:pt x="3" y="70"/>
                  </a:lnTo>
                  <a:lnTo>
                    <a:pt x="3" y="72"/>
                  </a:lnTo>
                  <a:lnTo>
                    <a:pt x="4" y="76"/>
                  </a:lnTo>
                  <a:lnTo>
                    <a:pt x="4" y="84"/>
                  </a:lnTo>
                  <a:lnTo>
                    <a:pt x="4" y="86"/>
                  </a:lnTo>
                  <a:lnTo>
                    <a:pt x="4" y="88"/>
                  </a:lnTo>
                  <a:lnTo>
                    <a:pt x="4" y="92"/>
                  </a:lnTo>
                  <a:lnTo>
                    <a:pt x="5" y="98"/>
                  </a:lnTo>
                  <a:lnTo>
                    <a:pt x="5" y="100"/>
                  </a:lnTo>
                  <a:lnTo>
                    <a:pt x="5" y="101"/>
                  </a:lnTo>
                  <a:lnTo>
                    <a:pt x="5" y="104"/>
                  </a:lnTo>
                  <a:lnTo>
                    <a:pt x="5" y="105"/>
                  </a:lnTo>
                  <a:lnTo>
                    <a:pt x="5" y="106"/>
                  </a:lnTo>
                  <a:lnTo>
                    <a:pt x="6" y="108"/>
                  </a:lnTo>
                  <a:lnTo>
                    <a:pt x="6" y="110"/>
                  </a:lnTo>
                  <a:lnTo>
                    <a:pt x="6" y="110"/>
                  </a:lnTo>
                  <a:lnTo>
                    <a:pt x="6" y="111"/>
                  </a:lnTo>
                  <a:lnTo>
                    <a:pt x="6" y="112"/>
                  </a:lnTo>
                  <a:lnTo>
                    <a:pt x="6" y="113"/>
                  </a:lnTo>
                  <a:lnTo>
                    <a:pt x="6" y="113"/>
                  </a:lnTo>
                  <a:lnTo>
                    <a:pt x="6" y="114"/>
                  </a:lnTo>
                  <a:lnTo>
                    <a:pt x="6" y="114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6" y="115"/>
                  </a:lnTo>
                  <a:lnTo>
                    <a:pt x="7" y="116"/>
                  </a:lnTo>
                  <a:lnTo>
                    <a:pt x="7" y="116"/>
                  </a:lnTo>
                  <a:lnTo>
                    <a:pt x="7" y="116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7" y="115"/>
                  </a:lnTo>
                  <a:lnTo>
                    <a:pt x="7" y="114"/>
                  </a:lnTo>
                  <a:lnTo>
                    <a:pt x="7" y="114"/>
                  </a:lnTo>
                  <a:lnTo>
                    <a:pt x="8" y="113"/>
                  </a:lnTo>
                  <a:lnTo>
                    <a:pt x="8" y="113"/>
                  </a:lnTo>
                  <a:lnTo>
                    <a:pt x="8" y="112"/>
                  </a:lnTo>
                  <a:lnTo>
                    <a:pt x="8" y="111"/>
                  </a:lnTo>
                  <a:lnTo>
                    <a:pt x="8" y="110"/>
                  </a:lnTo>
                  <a:lnTo>
                    <a:pt x="8" y="109"/>
                  </a:lnTo>
                  <a:lnTo>
                    <a:pt x="8" y="107"/>
                  </a:lnTo>
                  <a:lnTo>
                    <a:pt x="8" y="106"/>
                  </a:lnTo>
                  <a:lnTo>
                    <a:pt x="8" y="105"/>
                  </a:lnTo>
                  <a:lnTo>
                    <a:pt x="8" y="103"/>
                  </a:lnTo>
                  <a:lnTo>
                    <a:pt x="8" y="102"/>
                  </a:lnTo>
                  <a:lnTo>
                    <a:pt x="9" y="100"/>
                  </a:lnTo>
                  <a:lnTo>
                    <a:pt x="9" y="97"/>
                  </a:lnTo>
                  <a:lnTo>
                    <a:pt x="9" y="91"/>
                  </a:lnTo>
                  <a:lnTo>
                    <a:pt x="9" y="90"/>
                  </a:lnTo>
                  <a:lnTo>
                    <a:pt x="9" y="88"/>
                  </a:lnTo>
                  <a:lnTo>
                    <a:pt x="10" y="84"/>
                  </a:lnTo>
                  <a:lnTo>
                    <a:pt x="10" y="77"/>
                  </a:lnTo>
                  <a:lnTo>
                    <a:pt x="10" y="61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1" y="53"/>
                  </a:lnTo>
                  <a:lnTo>
                    <a:pt x="11" y="45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2" y="37"/>
                  </a:lnTo>
                  <a:lnTo>
                    <a:pt x="12" y="30"/>
                  </a:lnTo>
                  <a:lnTo>
                    <a:pt x="12" y="28"/>
                  </a:lnTo>
                  <a:lnTo>
                    <a:pt x="12" y="26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3" y="10"/>
                  </a:lnTo>
                  <a:lnTo>
                    <a:pt x="13" y="9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4" y="5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1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3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6" y="6"/>
                  </a:lnTo>
                  <a:lnTo>
                    <a:pt x="16" y="7"/>
                  </a:lnTo>
                  <a:lnTo>
                    <a:pt x="16" y="8"/>
                  </a:lnTo>
                  <a:lnTo>
                    <a:pt x="16" y="9"/>
                  </a:lnTo>
                  <a:lnTo>
                    <a:pt x="16" y="10"/>
                  </a:lnTo>
                  <a:lnTo>
                    <a:pt x="16" y="13"/>
                  </a:lnTo>
                  <a:lnTo>
                    <a:pt x="16" y="14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6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8" y="34"/>
                  </a:lnTo>
                  <a:lnTo>
                    <a:pt x="18" y="42"/>
                  </a:lnTo>
                  <a:lnTo>
                    <a:pt x="18" y="44"/>
                  </a:lnTo>
                  <a:lnTo>
                    <a:pt x="18" y="46"/>
                  </a:lnTo>
                  <a:lnTo>
                    <a:pt x="18" y="50"/>
                  </a:lnTo>
                  <a:lnTo>
                    <a:pt x="19" y="59"/>
                  </a:lnTo>
                  <a:lnTo>
                    <a:pt x="19" y="76"/>
                  </a:lnTo>
                  <a:lnTo>
                    <a:pt x="20" y="78"/>
                  </a:lnTo>
                  <a:lnTo>
                    <a:pt x="20" y="80"/>
                  </a:lnTo>
                  <a:lnTo>
                    <a:pt x="20" y="84"/>
                  </a:lnTo>
                  <a:lnTo>
                    <a:pt x="20" y="86"/>
                  </a:lnTo>
                  <a:lnTo>
                    <a:pt x="20" y="88"/>
                  </a:lnTo>
                  <a:lnTo>
                    <a:pt x="20" y="92"/>
                  </a:lnTo>
                  <a:lnTo>
                    <a:pt x="20" y="93"/>
                  </a:lnTo>
                  <a:lnTo>
                    <a:pt x="20" y="95"/>
                  </a:lnTo>
                  <a:lnTo>
                    <a:pt x="20" y="98"/>
                  </a:lnTo>
                  <a:lnTo>
                    <a:pt x="21" y="100"/>
                  </a:lnTo>
                  <a:lnTo>
                    <a:pt x="21" y="101"/>
                  </a:lnTo>
                  <a:lnTo>
                    <a:pt x="21" y="104"/>
                  </a:lnTo>
                  <a:lnTo>
                    <a:pt x="21" y="105"/>
                  </a:lnTo>
                  <a:lnTo>
                    <a:pt x="21" y="106"/>
                  </a:lnTo>
                  <a:lnTo>
                    <a:pt x="21" y="108"/>
                  </a:lnTo>
                  <a:lnTo>
                    <a:pt x="21" y="108"/>
                  </a:lnTo>
                  <a:lnTo>
                    <a:pt x="21" y="110"/>
                  </a:lnTo>
                  <a:lnTo>
                    <a:pt x="22" y="110"/>
                  </a:lnTo>
                  <a:lnTo>
                    <a:pt x="22" y="111"/>
                  </a:lnTo>
                  <a:lnTo>
                    <a:pt x="22" y="112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5"/>
                  </a:lnTo>
                  <a:lnTo>
                    <a:pt x="22" y="116"/>
                  </a:lnTo>
                  <a:lnTo>
                    <a:pt x="22" y="116"/>
                  </a:lnTo>
                  <a:lnTo>
                    <a:pt x="23" y="116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3" y="113"/>
                  </a:lnTo>
                  <a:lnTo>
                    <a:pt x="23" y="113"/>
                  </a:lnTo>
                  <a:lnTo>
                    <a:pt x="23" y="112"/>
                  </a:lnTo>
                  <a:lnTo>
                    <a:pt x="24" y="111"/>
                  </a:lnTo>
                  <a:lnTo>
                    <a:pt x="24" y="110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5"/>
                  </a:lnTo>
                  <a:lnTo>
                    <a:pt x="24" y="102"/>
                  </a:lnTo>
                  <a:lnTo>
                    <a:pt x="24" y="101"/>
                  </a:lnTo>
                  <a:lnTo>
                    <a:pt x="24" y="99"/>
                  </a:lnTo>
                  <a:lnTo>
                    <a:pt x="25" y="96"/>
                  </a:lnTo>
                  <a:lnTo>
                    <a:pt x="25" y="94"/>
                  </a:lnTo>
                  <a:lnTo>
                    <a:pt x="25" y="93"/>
                  </a:lnTo>
                  <a:lnTo>
                    <a:pt x="25" y="89"/>
                  </a:lnTo>
                  <a:lnTo>
                    <a:pt x="25" y="82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6" y="74"/>
                  </a:lnTo>
                  <a:lnTo>
                    <a:pt x="26" y="66"/>
                  </a:lnTo>
                  <a:lnTo>
                    <a:pt x="27" y="50"/>
                  </a:lnTo>
                  <a:lnTo>
                    <a:pt x="27" y="48"/>
                  </a:lnTo>
                  <a:lnTo>
                    <a:pt x="27" y="46"/>
                  </a:lnTo>
                  <a:lnTo>
                    <a:pt x="27" y="42"/>
                  </a:lnTo>
                  <a:lnTo>
                    <a:pt x="27" y="35"/>
                  </a:lnTo>
                  <a:lnTo>
                    <a:pt x="28" y="33"/>
                  </a:lnTo>
                  <a:lnTo>
                    <a:pt x="28" y="31"/>
                  </a:lnTo>
                  <a:lnTo>
                    <a:pt x="28" y="28"/>
                  </a:lnTo>
                  <a:lnTo>
                    <a:pt x="28" y="21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5"/>
                  </a:lnTo>
                  <a:lnTo>
                    <a:pt x="29" y="14"/>
                  </a:lnTo>
                  <a:lnTo>
                    <a:pt x="29" y="13"/>
                  </a:lnTo>
                  <a:lnTo>
                    <a:pt x="29" y="10"/>
                  </a:lnTo>
                  <a:lnTo>
                    <a:pt x="29" y="9"/>
                  </a:lnTo>
                  <a:lnTo>
                    <a:pt x="29" y="8"/>
                  </a:lnTo>
                  <a:lnTo>
                    <a:pt x="29" y="7"/>
                  </a:lnTo>
                  <a:lnTo>
                    <a:pt x="29" y="6"/>
                  </a:lnTo>
                  <a:lnTo>
                    <a:pt x="29" y="5"/>
                  </a:lnTo>
                  <a:lnTo>
                    <a:pt x="29" y="4"/>
                  </a:lnTo>
                  <a:lnTo>
                    <a:pt x="29" y="4"/>
                  </a:lnTo>
                  <a:lnTo>
                    <a:pt x="30" y="3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3"/>
                  </a:lnTo>
                  <a:lnTo>
                    <a:pt x="31" y="4"/>
                  </a:lnTo>
                  <a:lnTo>
                    <a:pt x="31" y="4"/>
                  </a:lnTo>
                  <a:lnTo>
                    <a:pt x="32" y="5"/>
                  </a:lnTo>
                  <a:lnTo>
                    <a:pt x="32" y="7"/>
                  </a:lnTo>
                  <a:lnTo>
                    <a:pt x="32" y="9"/>
                  </a:lnTo>
                  <a:lnTo>
                    <a:pt x="32" y="10"/>
                  </a:lnTo>
                  <a:lnTo>
                    <a:pt x="32" y="12"/>
                  </a:lnTo>
                  <a:lnTo>
                    <a:pt x="32" y="14"/>
                  </a:lnTo>
                  <a:lnTo>
                    <a:pt x="32" y="15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3" y="22"/>
                  </a:lnTo>
                  <a:lnTo>
                    <a:pt x="33" y="25"/>
                  </a:lnTo>
                  <a:lnTo>
                    <a:pt x="33" y="33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4" y="54"/>
                  </a:lnTo>
                  <a:lnTo>
                    <a:pt x="34" y="58"/>
                  </a:lnTo>
                  <a:lnTo>
                    <a:pt x="35" y="67"/>
                  </a:lnTo>
                  <a:lnTo>
                    <a:pt x="35" y="69"/>
                  </a:lnTo>
                  <a:lnTo>
                    <a:pt x="35" y="71"/>
                  </a:lnTo>
                  <a:lnTo>
                    <a:pt x="35" y="76"/>
                  </a:lnTo>
                  <a:lnTo>
                    <a:pt x="35" y="84"/>
                  </a:lnTo>
                  <a:lnTo>
                    <a:pt x="36" y="86"/>
                  </a:lnTo>
                  <a:lnTo>
                    <a:pt x="36" y="87"/>
                  </a:lnTo>
                  <a:lnTo>
                    <a:pt x="36" y="91"/>
                  </a:lnTo>
                  <a:lnTo>
                    <a:pt x="36" y="93"/>
                  </a:lnTo>
                  <a:lnTo>
                    <a:pt x="36" y="94"/>
                  </a:lnTo>
                  <a:lnTo>
                    <a:pt x="36" y="98"/>
                  </a:lnTo>
                  <a:lnTo>
                    <a:pt x="36" y="99"/>
                  </a:lnTo>
                  <a:lnTo>
                    <a:pt x="36" y="101"/>
                  </a:lnTo>
                  <a:lnTo>
                    <a:pt x="37" y="104"/>
                  </a:lnTo>
                  <a:lnTo>
                    <a:pt x="37" y="105"/>
                  </a:lnTo>
                  <a:lnTo>
                    <a:pt x="37" y="106"/>
                  </a:lnTo>
                  <a:lnTo>
                    <a:pt x="37" y="108"/>
                  </a:lnTo>
                  <a:lnTo>
                    <a:pt x="37" y="109"/>
                  </a:lnTo>
                  <a:lnTo>
                    <a:pt x="37" y="110"/>
                  </a:lnTo>
                  <a:lnTo>
                    <a:pt x="37" y="111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8" y="113"/>
                  </a:lnTo>
                  <a:lnTo>
                    <a:pt x="38" y="114"/>
                  </a:lnTo>
                  <a:lnTo>
                    <a:pt x="38" y="114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6"/>
                  </a:lnTo>
                  <a:lnTo>
                    <a:pt x="38" y="116"/>
                  </a:lnTo>
                  <a:lnTo>
                    <a:pt x="38" y="116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9" y="115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3"/>
                  </a:lnTo>
                  <a:lnTo>
                    <a:pt x="39" y="113"/>
                  </a:lnTo>
                  <a:lnTo>
                    <a:pt x="39" y="112"/>
                  </a:lnTo>
                  <a:lnTo>
                    <a:pt x="39" y="111"/>
                  </a:lnTo>
                  <a:lnTo>
                    <a:pt x="39" y="111"/>
                  </a:lnTo>
                  <a:lnTo>
                    <a:pt x="39" y="110"/>
                  </a:lnTo>
                  <a:lnTo>
                    <a:pt x="39" y="109"/>
                  </a:lnTo>
                  <a:lnTo>
                    <a:pt x="40" y="108"/>
                  </a:lnTo>
                  <a:lnTo>
                    <a:pt x="40" y="107"/>
                  </a:lnTo>
                  <a:lnTo>
                    <a:pt x="40" y="104"/>
                  </a:lnTo>
                  <a:lnTo>
                    <a:pt x="40" y="103"/>
                  </a:lnTo>
                  <a:lnTo>
                    <a:pt x="40" y="102"/>
                  </a:lnTo>
                  <a:lnTo>
                    <a:pt x="40" y="99"/>
                  </a:lnTo>
                  <a:lnTo>
                    <a:pt x="40" y="93"/>
                  </a:lnTo>
                  <a:lnTo>
                    <a:pt x="40" y="92"/>
                  </a:lnTo>
                  <a:lnTo>
                    <a:pt x="41" y="90"/>
                  </a:lnTo>
                  <a:lnTo>
                    <a:pt x="41" y="86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2" y="71"/>
                  </a:lnTo>
                  <a:lnTo>
                    <a:pt x="42" y="63"/>
                  </a:lnTo>
                  <a:lnTo>
                    <a:pt x="43" y="47"/>
                  </a:lnTo>
                  <a:lnTo>
                    <a:pt x="43" y="44"/>
                  </a:lnTo>
                  <a:lnTo>
                    <a:pt x="43" y="42"/>
                  </a:lnTo>
                  <a:lnTo>
                    <a:pt x="43" y="38"/>
                  </a:lnTo>
                  <a:lnTo>
                    <a:pt x="43" y="30"/>
                  </a:lnTo>
                  <a:lnTo>
                    <a:pt x="43" y="28"/>
                  </a:lnTo>
                  <a:lnTo>
                    <a:pt x="44" y="26"/>
                  </a:lnTo>
                  <a:lnTo>
                    <a:pt x="44" y="23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4" y="13"/>
                  </a:lnTo>
                  <a:lnTo>
                    <a:pt x="44" y="10"/>
                  </a:lnTo>
                  <a:lnTo>
                    <a:pt x="45" y="9"/>
                  </a:lnTo>
                  <a:lnTo>
                    <a:pt x="45" y="8"/>
                  </a:lnTo>
                  <a:lnTo>
                    <a:pt x="45" y="6"/>
                  </a:lnTo>
                  <a:lnTo>
                    <a:pt x="45" y="5"/>
                  </a:lnTo>
                  <a:lnTo>
                    <a:pt x="45" y="4"/>
                  </a:lnTo>
                  <a:lnTo>
                    <a:pt x="45" y="3"/>
                  </a:lnTo>
                  <a:lnTo>
                    <a:pt x="45" y="2"/>
                  </a:lnTo>
                  <a:lnTo>
                    <a:pt x="45" y="2"/>
                  </a:lnTo>
                  <a:lnTo>
                    <a:pt x="45" y="1"/>
                  </a:lnTo>
                  <a:lnTo>
                    <a:pt x="46" y="1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1"/>
                  </a:lnTo>
                  <a:lnTo>
                    <a:pt x="46" y="1"/>
                  </a:lnTo>
                  <a:lnTo>
                    <a:pt x="47" y="2"/>
                  </a:lnTo>
                  <a:lnTo>
                    <a:pt x="47" y="2"/>
                  </a:lnTo>
                  <a:lnTo>
                    <a:pt x="47" y="3"/>
                  </a:lnTo>
                  <a:lnTo>
                    <a:pt x="47" y="4"/>
                  </a:lnTo>
                  <a:lnTo>
                    <a:pt x="47" y="5"/>
                  </a:lnTo>
                  <a:lnTo>
                    <a:pt x="47" y="6"/>
                  </a:lnTo>
                  <a:lnTo>
                    <a:pt x="47" y="7"/>
                  </a:lnTo>
                  <a:lnTo>
                    <a:pt x="47" y="8"/>
                  </a:lnTo>
                  <a:lnTo>
                    <a:pt x="48" y="10"/>
                  </a:lnTo>
                  <a:lnTo>
                    <a:pt x="48" y="12"/>
                  </a:lnTo>
                  <a:lnTo>
                    <a:pt x="48" y="13"/>
                  </a:lnTo>
                  <a:lnTo>
                    <a:pt x="48" y="16"/>
                  </a:lnTo>
                  <a:lnTo>
                    <a:pt x="48" y="17"/>
                  </a:lnTo>
                  <a:lnTo>
                    <a:pt x="48" y="19"/>
                  </a:lnTo>
                  <a:lnTo>
                    <a:pt x="48" y="22"/>
                  </a:lnTo>
                  <a:lnTo>
                    <a:pt x="49" y="30"/>
                  </a:lnTo>
                  <a:lnTo>
                    <a:pt x="49" y="32"/>
                  </a:lnTo>
                  <a:lnTo>
                    <a:pt x="49" y="34"/>
                  </a:lnTo>
                  <a:lnTo>
                    <a:pt x="49" y="38"/>
                  </a:lnTo>
                  <a:lnTo>
                    <a:pt x="49" y="46"/>
                  </a:lnTo>
                  <a:lnTo>
                    <a:pt x="50" y="64"/>
                  </a:lnTo>
                  <a:lnTo>
                    <a:pt x="50" y="66"/>
                  </a:lnTo>
                  <a:lnTo>
                    <a:pt x="50" y="68"/>
                  </a:lnTo>
                  <a:lnTo>
                    <a:pt x="50" y="72"/>
                  </a:lnTo>
                  <a:lnTo>
                    <a:pt x="51" y="80"/>
                  </a:lnTo>
                  <a:lnTo>
                    <a:pt x="51" y="82"/>
                  </a:lnTo>
                  <a:lnTo>
                    <a:pt x="51" y="84"/>
                  </a:lnTo>
                  <a:lnTo>
                    <a:pt x="51" y="88"/>
                  </a:lnTo>
                  <a:lnTo>
                    <a:pt x="52" y="95"/>
                  </a:lnTo>
                  <a:lnTo>
                    <a:pt x="52" y="97"/>
                  </a:lnTo>
                  <a:lnTo>
                    <a:pt x="52" y="98"/>
                  </a:lnTo>
                  <a:lnTo>
                    <a:pt x="52" y="102"/>
                  </a:lnTo>
                  <a:lnTo>
                    <a:pt x="52" y="103"/>
                  </a:lnTo>
                  <a:lnTo>
                    <a:pt x="52" y="104"/>
                  </a:lnTo>
                  <a:lnTo>
                    <a:pt x="52" y="107"/>
                  </a:lnTo>
                  <a:lnTo>
                    <a:pt x="52" y="108"/>
                  </a:lnTo>
                  <a:lnTo>
                    <a:pt x="53" y="109"/>
                  </a:lnTo>
                  <a:lnTo>
                    <a:pt x="53" y="110"/>
                  </a:lnTo>
                  <a:lnTo>
                    <a:pt x="53" y="111"/>
                  </a:lnTo>
                  <a:lnTo>
                    <a:pt x="53" y="112"/>
                  </a:lnTo>
                  <a:lnTo>
                    <a:pt x="53" y="112"/>
                  </a:lnTo>
                  <a:lnTo>
                    <a:pt x="53" y="113"/>
                  </a:lnTo>
                  <a:lnTo>
                    <a:pt x="53" y="114"/>
                  </a:lnTo>
                  <a:lnTo>
                    <a:pt x="53" y="114"/>
                  </a:lnTo>
                  <a:lnTo>
                    <a:pt x="53" y="115"/>
                  </a:lnTo>
                  <a:lnTo>
                    <a:pt x="53" y="115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6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4" y="114"/>
                  </a:lnTo>
                  <a:lnTo>
                    <a:pt x="54" y="113"/>
                  </a:lnTo>
                  <a:lnTo>
                    <a:pt x="54" y="113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11"/>
                  </a:lnTo>
                  <a:lnTo>
                    <a:pt x="55" y="110"/>
                  </a:lnTo>
                  <a:lnTo>
                    <a:pt x="55" y="109"/>
                  </a:lnTo>
                  <a:lnTo>
                    <a:pt x="55" y="108"/>
                  </a:lnTo>
                  <a:lnTo>
                    <a:pt x="55" y="107"/>
                  </a:lnTo>
                  <a:lnTo>
                    <a:pt x="55" y="104"/>
                  </a:lnTo>
                  <a:lnTo>
                    <a:pt x="55" y="103"/>
                  </a:lnTo>
                  <a:lnTo>
                    <a:pt x="56" y="102"/>
                  </a:lnTo>
                  <a:lnTo>
                    <a:pt x="56" y="99"/>
                  </a:lnTo>
                  <a:lnTo>
                    <a:pt x="56" y="93"/>
                  </a:lnTo>
                  <a:lnTo>
                    <a:pt x="56" y="92"/>
                  </a:lnTo>
                  <a:lnTo>
                    <a:pt x="56" y="90"/>
                  </a:lnTo>
                  <a:lnTo>
                    <a:pt x="57" y="86"/>
                  </a:lnTo>
                  <a:lnTo>
                    <a:pt x="57" y="79"/>
                  </a:lnTo>
                  <a:lnTo>
                    <a:pt x="57" y="63"/>
                  </a:lnTo>
                  <a:lnTo>
                    <a:pt x="58" y="61"/>
                  </a:lnTo>
                  <a:lnTo>
                    <a:pt x="58" y="59"/>
                  </a:lnTo>
                  <a:lnTo>
                    <a:pt x="58" y="55"/>
                  </a:lnTo>
                  <a:lnTo>
                    <a:pt x="58" y="47"/>
                  </a:lnTo>
                  <a:lnTo>
                    <a:pt x="58" y="45"/>
                  </a:lnTo>
                  <a:lnTo>
                    <a:pt x="58" y="43"/>
                  </a:lnTo>
                  <a:lnTo>
                    <a:pt x="59" y="39"/>
                  </a:lnTo>
                  <a:lnTo>
                    <a:pt x="59" y="31"/>
                  </a:lnTo>
                  <a:lnTo>
                    <a:pt x="59" y="30"/>
                  </a:lnTo>
                  <a:lnTo>
                    <a:pt x="59" y="28"/>
                  </a:lnTo>
                  <a:lnTo>
                    <a:pt x="59" y="24"/>
                  </a:lnTo>
                  <a:lnTo>
                    <a:pt x="59" y="23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2"/>
                  </a:lnTo>
                  <a:lnTo>
                    <a:pt x="60" y="11"/>
                  </a:lnTo>
                  <a:lnTo>
                    <a:pt x="60" y="10"/>
                  </a:lnTo>
                  <a:lnTo>
                    <a:pt x="60" y="8"/>
                  </a:lnTo>
                  <a:lnTo>
                    <a:pt x="60" y="7"/>
                  </a:lnTo>
                  <a:lnTo>
                    <a:pt x="61" y="6"/>
                  </a:lnTo>
                  <a:lnTo>
                    <a:pt x="61" y="5"/>
                  </a:lnTo>
                  <a:lnTo>
                    <a:pt x="61" y="4"/>
                  </a:lnTo>
                  <a:lnTo>
                    <a:pt x="61" y="3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1"/>
                  </a:lnTo>
                  <a:lnTo>
                    <a:pt x="61" y="1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2" y="2"/>
                  </a:lnTo>
                  <a:lnTo>
                    <a:pt x="62" y="2"/>
                  </a:lnTo>
                  <a:lnTo>
                    <a:pt x="63" y="3"/>
                  </a:lnTo>
                  <a:lnTo>
                    <a:pt x="63" y="4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3" y="7"/>
                  </a:lnTo>
                  <a:lnTo>
                    <a:pt x="63" y="8"/>
                  </a:lnTo>
                  <a:lnTo>
                    <a:pt x="63" y="9"/>
                  </a:lnTo>
                  <a:lnTo>
                    <a:pt x="63" y="10"/>
                  </a:lnTo>
                  <a:lnTo>
                    <a:pt x="63" y="13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4" y="19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4" y="30"/>
                  </a:lnTo>
                  <a:lnTo>
                    <a:pt x="65" y="34"/>
                  </a:lnTo>
                  <a:lnTo>
                    <a:pt x="65" y="42"/>
                  </a:lnTo>
                  <a:lnTo>
                    <a:pt x="65" y="44"/>
                  </a:lnTo>
                  <a:lnTo>
                    <a:pt x="65" y="46"/>
                  </a:lnTo>
                  <a:lnTo>
                    <a:pt x="65" y="51"/>
                  </a:lnTo>
                  <a:lnTo>
                    <a:pt x="66" y="60"/>
                  </a:lnTo>
                  <a:lnTo>
                    <a:pt x="66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7" y="85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7" y="95"/>
                  </a:lnTo>
                  <a:lnTo>
                    <a:pt x="67" y="98"/>
                  </a:lnTo>
                  <a:lnTo>
                    <a:pt x="67" y="100"/>
                  </a:lnTo>
                  <a:lnTo>
                    <a:pt x="68" y="101"/>
                  </a:lnTo>
                  <a:lnTo>
                    <a:pt x="68" y="104"/>
                  </a:lnTo>
                  <a:lnTo>
                    <a:pt x="68" y="105"/>
                  </a:lnTo>
                  <a:lnTo>
                    <a:pt x="68" y="106"/>
                  </a:lnTo>
                  <a:lnTo>
                    <a:pt x="68" y="107"/>
                  </a:lnTo>
                  <a:lnTo>
                    <a:pt x="68" y="108"/>
                  </a:lnTo>
                  <a:lnTo>
                    <a:pt x="68" y="109"/>
                  </a:lnTo>
                  <a:lnTo>
                    <a:pt x="68" y="110"/>
                  </a:lnTo>
                  <a:lnTo>
                    <a:pt x="68" y="111"/>
                  </a:lnTo>
                  <a:lnTo>
                    <a:pt x="69" y="112"/>
                  </a:lnTo>
                  <a:lnTo>
                    <a:pt x="69" y="112"/>
                  </a:lnTo>
                  <a:lnTo>
                    <a:pt x="69" y="113"/>
                  </a:lnTo>
                  <a:lnTo>
                    <a:pt x="69" y="114"/>
                  </a:lnTo>
                  <a:lnTo>
                    <a:pt x="69" y="114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  <p:sp>
          <p:nvSpPr>
            <p:cNvPr id="183" name="Freeform 99"/>
            <p:cNvSpPr>
              <a:spLocks/>
            </p:cNvSpPr>
            <p:nvPr/>
          </p:nvSpPr>
          <p:spPr bwMode="auto">
            <a:xfrm>
              <a:off x="5728" y="2186"/>
              <a:ext cx="55" cy="11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1" y="114"/>
                </a:cxn>
                <a:cxn ang="0">
                  <a:pos x="2" y="108"/>
                </a:cxn>
                <a:cxn ang="0">
                  <a:pos x="2" y="96"/>
                </a:cxn>
                <a:cxn ang="0">
                  <a:pos x="4" y="54"/>
                </a:cxn>
                <a:cxn ang="0">
                  <a:pos x="5" y="31"/>
                </a:cxn>
                <a:cxn ang="0">
                  <a:pos x="6" y="12"/>
                </a:cxn>
                <a:cxn ang="0">
                  <a:pos x="7" y="4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9" y="4"/>
                </a:cxn>
                <a:cxn ang="0">
                  <a:pos x="10" y="12"/>
                </a:cxn>
                <a:cxn ang="0">
                  <a:pos x="12" y="48"/>
                </a:cxn>
                <a:cxn ang="0">
                  <a:pos x="13" y="74"/>
                </a:cxn>
                <a:cxn ang="0">
                  <a:pos x="14" y="97"/>
                </a:cxn>
                <a:cxn ang="0">
                  <a:pos x="15" y="109"/>
                </a:cxn>
                <a:cxn ang="0">
                  <a:pos x="15" y="114"/>
                </a:cxn>
                <a:cxn ang="0">
                  <a:pos x="16" y="116"/>
                </a:cxn>
                <a:cxn ang="0">
                  <a:pos x="16" y="113"/>
                </a:cxn>
                <a:cxn ang="0">
                  <a:pos x="17" y="108"/>
                </a:cxn>
                <a:cxn ang="0">
                  <a:pos x="18" y="91"/>
                </a:cxn>
                <a:cxn ang="0">
                  <a:pos x="20" y="62"/>
                </a:cxn>
                <a:cxn ang="0">
                  <a:pos x="21" y="25"/>
                </a:cxn>
                <a:cxn ang="0">
                  <a:pos x="22" y="8"/>
                </a:cxn>
                <a:cxn ang="0">
                  <a:pos x="23" y="1"/>
                </a:cxn>
                <a:cxn ang="0">
                  <a:pos x="24" y="0"/>
                </a:cxn>
                <a:cxn ang="0">
                  <a:pos x="24" y="2"/>
                </a:cxn>
                <a:cxn ang="0">
                  <a:pos x="25" y="12"/>
                </a:cxn>
                <a:cxn ang="0">
                  <a:pos x="26" y="33"/>
                </a:cxn>
                <a:cxn ang="0">
                  <a:pos x="28" y="72"/>
                </a:cxn>
                <a:cxn ang="0">
                  <a:pos x="29" y="100"/>
                </a:cxn>
                <a:cxn ang="0">
                  <a:pos x="30" y="111"/>
                </a:cxn>
                <a:cxn ang="0">
                  <a:pos x="31" y="115"/>
                </a:cxn>
                <a:cxn ang="0">
                  <a:pos x="32" y="115"/>
                </a:cxn>
                <a:cxn ang="0">
                  <a:pos x="32" y="111"/>
                </a:cxn>
                <a:cxn ang="0">
                  <a:pos x="33" y="101"/>
                </a:cxn>
                <a:cxn ang="0">
                  <a:pos x="34" y="81"/>
                </a:cxn>
                <a:cxn ang="0">
                  <a:pos x="36" y="39"/>
                </a:cxn>
                <a:cxn ang="0">
                  <a:pos x="37" y="18"/>
                </a:cxn>
                <a:cxn ang="0">
                  <a:pos x="38" y="8"/>
                </a:cxn>
                <a:cxn ang="0">
                  <a:pos x="38" y="1"/>
                </a:cxn>
                <a:cxn ang="0">
                  <a:pos x="39" y="0"/>
                </a:cxn>
                <a:cxn ang="0">
                  <a:pos x="40" y="2"/>
                </a:cxn>
                <a:cxn ang="0">
                  <a:pos x="40" y="12"/>
                </a:cxn>
                <a:cxn ang="0">
                  <a:pos x="42" y="33"/>
                </a:cxn>
                <a:cxn ang="0">
                  <a:pos x="44" y="87"/>
                </a:cxn>
                <a:cxn ang="0">
                  <a:pos x="45" y="101"/>
                </a:cxn>
                <a:cxn ang="0">
                  <a:pos x="46" y="111"/>
                </a:cxn>
                <a:cxn ang="0">
                  <a:pos x="46" y="115"/>
                </a:cxn>
                <a:cxn ang="0">
                  <a:pos x="47" y="115"/>
                </a:cxn>
                <a:cxn ang="0">
                  <a:pos x="47" y="112"/>
                </a:cxn>
                <a:cxn ang="0">
                  <a:pos x="48" y="103"/>
                </a:cxn>
                <a:cxn ang="0">
                  <a:pos x="49" y="84"/>
                </a:cxn>
                <a:cxn ang="0">
                  <a:pos x="51" y="40"/>
                </a:cxn>
                <a:cxn ang="0">
                  <a:pos x="52" y="14"/>
                </a:cxn>
                <a:cxn ang="0">
                  <a:pos x="53" y="5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55" y="3"/>
                </a:cxn>
              </a:cxnLst>
              <a:rect l="0" t="0" r="r" b="b"/>
              <a:pathLst>
                <a:path w="55" h="116">
                  <a:moveTo>
                    <a:pt x="0" y="114"/>
                  </a:moveTo>
                  <a:lnTo>
                    <a:pt x="0" y="114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0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5"/>
                  </a:lnTo>
                  <a:lnTo>
                    <a:pt x="1" y="114"/>
                  </a:lnTo>
                  <a:lnTo>
                    <a:pt x="1" y="114"/>
                  </a:lnTo>
                  <a:lnTo>
                    <a:pt x="1" y="113"/>
                  </a:lnTo>
                  <a:lnTo>
                    <a:pt x="1" y="113"/>
                  </a:lnTo>
                  <a:lnTo>
                    <a:pt x="1" y="112"/>
                  </a:lnTo>
                  <a:lnTo>
                    <a:pt x="1" y="111"/>
                  </a:lnTo>
                  <a:lnTo>
                    <a:pt x="1" y="110"/>
                  </a:lnTo>
                  <a:lnTo>
                    <a:pt x="2" y="109"/>
                  </a:lnTo>
                  <a:lnTo>
                    <a:pt x="2" y="108"/>
                  </a:lnTo>
                  <a:lnTo>
                    <a:pt x="2" y="106"/>
                  </a:lnTo>
                  <a:lnTo>
                    <a:pt x="2" y="104"/>
                  </a:lnTo>
                  <a:lnTo>
                    <a:pt x="2" y="103"/>
                  </a:lnTo>
                  <a:lnTo>
                    <a:pt x="2" y="102"/>
                  </a:lnTo>
                  <a:lnTo>
                    <a:pt x="2" y="99"/>
                  </a:lnTo>
                  <a:lnTo>
                    <a:pt x="2" y="97"/>
                  </a:lnTo>
                  <a:lnTo>
                    <a:pt x="2" y="96"/>
                  </a:lnTo>
                  <a:lnTo>
                    <a:pt x="3" y="92"/>
                  </a:lnTo>
                  <a:lnTo>
                    <a:pt x="3" y="86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78"/>
                  </a:lnTo>
                  <a:lnTo>
                    <a:pt x="4" y="70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5" y="50"/>
                  </a:lnTo>
                  <a:lnTo>
                    <a:pt x="5" y="46"/>
                  </a:lnTo>
                  <a:lnTo>
                    <a:pt x="5" y="38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5" y="31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6" y="18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6" y="12"/>
                  </a:lnTo>
                  <a:lnTo>
                    <a:pt x="7" y="11"/>
                  </a:lnTo>
                  <a:lnTo>
                    <a:pt x="7" y="10"/>
                  </a:lnTo>
                  <a:lnTo>
                    <a:pt x="7" y="8"/>
                  </a:lnTo>
                  <a:lnTo>
                    <a:pt x="7" y="7"/>
                  </a:lnTo>
                  <a:lnTo>
                    <a:pt x="7" y="6"/>
                  </a:lnTo>
                  <a:lnTo>
                    <a:pt x="7" y="6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8" y="1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9" y="1"/>
                  </a:lnTo>
                  <a:lnTo>
                    <a:pt x="9" y="1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5"/>
                  </a:lnTo>
                  <a:lnTo>
                    <a:pt x="9" y="6"/>
                  </a:lnTo>
                  <a:lnTo>
                    <a:pt x="9" y="7"/>
                  </a:lnTo>
                  <a:lnTo>
                    <a:pt x="10" y="9"/>
                  </a:lnTo>
                  <a:lnTo>
                    <a:pt x="10" y="11"/>
                  </a:lnTo>
                  <a:lnTo>
                    <a:pt x="10" y="12"/>
                  </a:lnTo>
                  <a:lnTo>
                    <a:pt x="10" y="14"/>
                  </a:lnTo>
                  <a:lnTo>
                    <a:pt x="10" y="17"/>
                  </a:lnTo>
                  <a:lnTo>
                    <a:pt x="10" y="18"/>
                  </a:lnTo>
                  <a:lnTo>
                    <a:pt x="10" y="20"/>
                  </a:lnTo>
                  <a:lnTo>
                    <a:pt x="10" y="24"/>
                  </a:lnTo>
                  <a:lnTo>
                    <a:pt x="11" y="31"/>
                  </a:lnTo>
                  <a:lnTo>
                    <a:pt x="12" y="48"/>
                  </a:lnTo>
                  <a:lnTo>
                    <a:pt x="12" y="50"/>
                  </a:lnTo>
                  <a:lnTo>
                    <a:pt x="12" y="52"/>
                  </a:lnTo>
                  <a:lnTo>
                    <a:pt x="12" y="57"/>
                  </a:lnTo>
                  <a:lnTo>
                    <a:pt x="12" y="66"/>
                  </a:lnTo>
                  <a:lnTo>
                    <a:pt x="12" y="68"/>
                  </a:lnTo>
                  <a:lnTo>
                    <a:pt x="12" y="70"/>
                  </a:lnTo>
                  <a:lnTo>
                    <a:pt x="13" y="74"/>
                  </a:lnTo>
                  <a:lnTo>
                    <a:pt x="13" y="83"/>
                  </a:lnTo>
                  <a:lnTo>
                    <a:pt x="13" y="85"/>
                  </a:lnTo>
                  <a:lnTo>
                    <a:pt x="13" y="87"/>
                  </a:lnTo>
                  <a:lnTo>
                    <a:pt x="13" y="90"/>
                  </a:lnTo>
                  <a:lnTo>
                    <a:pt x="14" y="92"/>
                  </a:lnTo>
                  <a:lnTo>
                    <a:pt x="14" y="94"/>
                  </a:lnTo>
                  <a:lnTo>
                    <a:pt x="14" y="97"/>
                  </a:lnTo>
                  <a:lnTo>
                    <a:pt x="14" y="99"/>
                  </a:lnTo>
                  <a:lnTo>
                    <a:pt x="14" y="100"/>
                  </a:lnTo>
                  <a:lnTo>
                    <a:pt x="14" y="103"/>
                  </a:lnTo>
                  <a:lnTo>
                    <a:pt x="14" y="105"/>
                  </a:lnTo>
                  <a:lnTo>
                    <a:pt x="14" y="106"/>
                  </a:lnTo>
                  <a:lnTo>
                    <a:pt x="15" y="108"/>
                  </a:lnTo>
                  <a:lnTo>
                    <a:pt x="15" y="109"/>
                  </a:lnTo>
                  <a:lnTo>
                    <a:pt x="15" y="110"/>
                  </a:lnTo>
                  <a:lnTo>
                    <a:pt x="15" y="111"/>
                  </a:lnTo>
                  <a:lnTo>
                    <a:pt x="15" y="112"/>
                  </a:lnTo>
                  <a:lnTo>
                    <a:pt x="15" y="112"/>
                  </a:lnTo>
                  <a:lnTo>
                    <a:pt x="15" y="113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5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5"/>
                  </a:lnTo>
                  <a:lnTo>
                    <a:pt x="16" y="114"/>
                  </a:lnTo>
                  <a:lnTo>
                    <a:pt x="16" y="114"/>
                  </a:lnTo>
                  <a:lnTo>
                    <a:pt x="16" y="113"/>
                  </a:lnTo>
                  <a:lnTo>
                    <a:pt x="17" y="113"/>
                  </a:lnTo>
                  <a:lnTo>
                    <a:pt x="17" y="112"/>
                  </a:lnTo>
                  <a:lnTo>
                    <a:pt x="17" y="111"/>
                  </a:lnTo>
                  <a:lnTo>
                    <a:pt x="17" y="110"/>
                  </a:lnTo>
                  <a:lnTo>
                    <a:pt x="17" y="110"/>
                  </a:lnTo>
                  <a:lnTo>
                    <a:pt x="17" y="109"/>
                  </a:lnTo>
                  <a:lnTo>
                    <a:pt x="17" y="108"/>
                  </a:lnTo>
                  <a:lnTo>
                    <a:pt x="17" y="107"/>
                  </a:lnTo>
                  <a:lnTo>
                    <a:pt x="17" y="104"/>
                  </a:lnTo>
                  <a:lnTo>
                    <a:pt x="18" y="103"/>
                  </a:lnTo>
                  <a:lnTo>
                    <a:pt x="18" y="102"/>
                  </a:lnTo>
                  <a:lnTo>
                    <a:pt x="18" y="99"/>
                  </a:lnTo>
                  <a:lnTo>
                    <a:pt x="18" y="93"/>
                  </a:lnTo>
                  <a:lnTo>
                    <a:pt x="18" y="91"/>
                  </a:lnTo>
                  <a:lnTo>
                    <a:pt x="18" y="89"/>
                  </a:lnTo>
                  <a:lnTo>
                    <a:pt x="18" y="86"/>
                  </a:lnTo>
                  <a:lnTo>
                    <a:pt x="19" y="78"/>
                  </a:lnTo>
                  <a:lnTo>
                    <a:pt x="19" y="76"/>
                  </a:lnTo>
                  <a:lnTo>
                    <a:pt x="19" y="74"/>
                  </a:lnTo>
                  <a:lnTo>
                    <a:pt x="19" y="70"/>
                  </a:lnTo>
                  <a:lnTo>
                    <a:pt x="20" y="62"/>
                  </a:lnTo>
                  <a:lnTo>
                    <a:pt x="20" y="46"/>
                  </a:lnTo>
                  <a:lnTo>
                    <a:pt x="20" y="43"/>
                  </a:lnTo>
                  <a:lnTo>
                    <a:pt x="20" y="41"/>
                  </a:lnTo>
                  <a:lnTo>
                    <a:pt x="20" y="37"/>
                  </a:lnTo>
                  <a:lnTo>
                    <a:pt x="21" y="29"/>
                  </a:lnTo>
                  <a:lnTo>
                    <a:pt x="21" y="27"/>
                  </a:lnTo>
                  <a:lnTo>
                    <a:pt x="21" y="25"/>
                  </a:lnTo>
                  <a:lnTo>
                    <a:pt x="21" y="21"/>
                  </a:lnTo>
                  <a:lnTo>
                    <a:pt x="22" y="15"/>
                  </a:lnTo>
                  <a:lnTo>
                    <a:pt x="22" y="13"/>
                  </a:lnTo>
                  <a:lnTo>
                    <a:pt x="22" y="12"/>
                  </a:lnTo>
                  <a:lnTo>
                    <a:pt x="22" y="10"/>
                  </a:lnTo>
                  <a:lnTo>
                    <a:pt x="22" y="9"/>
                  </a:lnTo>
                  <a:lnTo>
                    <a:pt x="22" y="8"/>
                  </a:lnTo>
                  <a:lnTo>
                    <a:pt x="22" y="7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3" y="3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2"/>
                  </a:lnTo>
                  <a:lnTo>
                    <a:pt x="24" y="2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5" y="7"/>
                  </a:lnTo>
                  <a:lnTo>
                    <a:pt x="25" y="8"/>
                  </a:lnTo>
                  <a:lnTo>
                    <a:pt x="25" y="9"/>
                  </a:lnTo>
                  <a:lnTo>
                    <a:pt x="25" y="12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6" y="18"/>
                  </a:lnTo>
                  <a:lnTo>
                    <a:pt x="26" y="20"/>
                  </a:lnTo>
                  <a:lnTo>
                    <a:pt x="26" y="21"/>
                  </a:lnTo>
                  <a:lnTo>
                    <a:pt x="26" y="25"/>
                  </a:lnTo>
                  <a:lnTo>
                    <a:pt x="26" y="33"/>
                  </a:lnTo>
                  <a:lnTo>
                    <a:pt x="26" y="35"/>
                  </a:lnTo>
                  <a:lnTo>
                    <a:pt x="26" y="37"/>
                  </a:lnTo>
                  <a:lnTo>
                    <a:pt x="27" y="41"/>
                  </a:lnTo>
                  <a:lnTo>
                    <a:pt x="27" y="50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72"/>
                  </a:lnTo>
                  <a:lnTo>
                    <a:pt x="28" y="76"/>
                  </a:lnTo>
                  <a:lnTo>
                    <a:pt x="28" y="84"/>
                  </a:lnTo>
                  <a:lnTo>
                    <a:pt x="29" y="86"/>
                  </a:lnTo>
                  <a:lnTo>
                    <a:pt x="29" y="88"/>
                  </a:lnTo>
                  <a:lnTo>
                    <a:pt x="29" y="92"/>
                  </a:lnTo>
                  <a:lnTo>
                    <a:pt x="29" y="98"/>
                  </a:lnTo>
                  <a:lnTo>
                    <a:pt x="29" y="100"/>
                  </a:lnTo>
                  <a:lnTo>
                    <a:pt x="29" y="101"/>
                  </a:lnTo>
                  <a:lnTo>
                    <a:pt x="30" y="104"/>
                  </a:lnTo>
                  <a:lnTo>
                    <a:pt x="30" y="105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10"/>
                  </a:lnTo>
                  <a:lnTo>
                    <a:pt x="30" y="111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4"/>
                  </a:lnTo>
                  <a:lnTo>
                    <a:pt x="31" y="114"/>
                  </a:lnTo>
                  <a:lnTo>
                    <a:pt x="31" y="115"/>
                  </a:lnTo>
                  <a:lnTo>
                    <a:pt x="31" y="115"/>
                  </a:lnTo>
                  <a:lnTo>
                    <a:pt x="31" y="115"/>
                  </a:lnTo>
                  <a:lnTo>
                    <a:pt x="31" y="115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5"/>
                  </a:lnTo>
                  <a:lnTo>
                    <a:pt x="32" y="115"/>
                  </a:lnTo>
                  <a:lnTo>
                    <a:pt x="32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2" y="113"/>
                  </a:lnTo>
                  <a:lnTo>
                    <a:pt x="32" y="113"/>
                  </a:lnTo>
                  <a:lnTo>
                    <a:pt x="32" y="112"/>
                  </a:lnTo>
                  <a:lnTo>
                    <a:pt x="32" y="111"/>
                  </a:lnTo>
                  <a:lnTo>
                    <a:pt x="32" y="110"/>
                  </a:lnTo>
                  <a:lnTo>
                    <a:pt x="32" y="109"/>
                  </a:lnTo>
                  <a:lnTo>
                    <a:pt x="32" y="108"/>
                  </a:lnTo>
                  <a:lnTo>
                    <a:pt x="33" y="106"/>
                  </a:lnTo>
                  <a:lnTo>
                    <a:pt x="33" y="105"/>
                  </a:lnTo>
                  <a:lnTo>
                    <a:pt x="33" y="104"/>
                  </a:lnTo>
                  <a:lnTo>
                    <a:pt x="33" y="101"/>
                  </a:lnTo>
                  <a:lnTo>
                    <a:pt x="33" y="100"/>
                  </a:lnTo>
                  <a:lnTo>
                    <a:pt x="33" y="98"/>
                  </a:lnTo>
                  <a:lnTo>
                    <a:pt x="33" y="95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4" y="85"/>
                  </a:lnTo>
                  <a:lnTo>
                    <a:pt x="34" y="81"/>
                  </a:lnTo>
                  <a:lnTo>
                    <a:pt x="34" y="74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3"/>
                  </a:lnTo>
                  <a:lnTo>
                    <a:pt x="35" y="49"/>
                  </a:lnTo>
                  <a:lnTo>
                    <a:pt x="36" y="41"/>
                  </a:lnTo>
                  <a:lnTo>
                    <a:pt x="36" y="39"/>
                  </a:lnTo>
                  <a:lnTo>
                    <a:pt x="36" y="37"/>
                  </a:lnTo>
                  <a:lnTo>
                    <a:pt x="36" y="33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19"/>
                  </a:lnTo>
                  <a:lnTo>
                    <a:pt x="37" y="18"/>
                  </a:lnTo>
                  <a:lnTo>
                    <a:pt x="37" y="16"/>
                  </a:lnTo>
                  <a:lnTo>
                    <a:pt x="37" y="14"/>
                  </a:lnTo>
                  <a:lnTo>
                    <a:pt x="37" y="12"/>
                  </a:lnTo>
                  <a:lnTo>
                    <a:pt x="37" y="11"/>
                  </a:lnTo>
                  <a:lnTo>
                    <a:pt x="37" y="10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38" y="4"/>
                  </a:lnTo>
                  <a:lnTo>
                    <a:pt x="38" y="3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1"/>
                  </a:lnTo>
                  <a:lnTo>
                    <a:pt x="38" y="1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2"/>
                  </a:lnTo>
                  <a:lnTo>
                    <a:pt x="40" y="14"/>
                  </a:lnTo>
                  <a:lnTo>
                    <a:pt x="41" y="15"/>
                  </a:lnTo>
                  <a:lnTo>
                    <a:pt x="41" y="18"/>
                  </a:lnTo>
                  <a:lnTo>
                    <a:pt x="41" y="20"/>
                  </a:lnTo>
                  <a:lnTo>
                    <a:pt x="41" y="22"/>
                  </a:lnTo>
                  <a:lnTo>
                    <a:pt x="41" y="25"/>
                  </a:lnTo>
                  <a:lnTo>
                    <a:pt x="42" y="33"/>
                  </a:lnTo>
                  <a:lnTo>
                    <a:pt x="42" y="50"/>
                  </a:lnTo>
                  <a:lnTo>
                    <a:pt x="42" y="52"/>
                  </a:lnTo>
                  <a:lnTo>
                    <a:pt x="42" y="55"/>
                  </a:lnTo>
                  <a:lnTo>
                    <a:pt x="43" y="59"/>
                  </a:lnTo>
                  <a:lnTo>
                    <a:pt x="43" y="68"/>
                  </a:lnTo>
                  <a:lnTo>
                    <a:pt x="44" y="85"/>
                  </a:lnTo>
                  <a:lnTo>
                    <a:pt x="44" y="87"/>
                  </a:lnTo>
                  <a:lnTo>
                    <a:pt x="44" y="89"/>
                  </a:lnTo>
                  <a:lnTo>
                    <a:pt x="44" y="92"/>
                  </a:lnTo>
                  <a:lnTo>
                    <a:pt x="44" y="94"/>
                  </a:lnTo>
                  <a:lnTo>
                    <a:pt x="44" y="96"/>
                  </a:lnTo>
                  <a:lnTo>
                    <a:pt x="44" y="99"/>
                  </a:lnTo>
                  <a:lnTo>
                    <a:pt x="45" y="100"/>
                  </a:lnTo>
                  <a:lnTo>
                    <a:pt x="45" y="101"/>
                  </a:lnTo>
                  <a:lnTo>
                    <a:pt x="45" y="104"/>
                  </a:lnTo>
                  <a:lnTo>
                    <a:pt x="45" y="105"/>
                  </a:lnTo>
                  <a:lnTo>
                    <a:pt x="45" y="106"/>
                  </a:lnTo>
                  <a:lnTo>
                    <a:pt x="45" y="109"/>
                  </a:lnTo>
                  <a:lnTo>
                    <a:pt x="45" y="110"/>
                  </a:lnTo>
                  <a:lnTo>
                    <a:pt x="45" y="110"/>
                  </a:lnTo>
                  <a:lnTo>
                    <a:pt x="46" y="111"/>
                  </a:lnTo>
                  <a:lnTo>
                    <a:pt x="46" y="112"/>
                  </a:lnTo>
                  <a:lnTo>
                    <a:pt x="46" y="113"/>
                  </a:lnTo>
                  <a:lnTo>
                    <a:pt x="46" y="113"/>
                  </a:lnTo>
                  <a:lnTo>
                    <a:pt x="46" y="114"/>
                  </a:lnTo>
                  <a:lnTo>
                    <a:pt x="46" y="114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5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4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2"/>
                  </a:lnTo>
                  <a:lnTo>
                    <a:pt x="47" y="111"/>
                  </a:lnTo>
                  <a:lnTo>
                    <a:pt x="48" y="110"/>
                  </a:lnTo>
                  <a:lnTo>
                    <a:pt x="48" y="109"/>
                  </a:lnTo>
                  <a:lnTo>
                    <a:pt x="48" y="108"/>
                  </a:lnTo>
                  <a:lnTo>
                    <a:pt x="48" y="107"/>
                  </a:lnTo>
                  <a:lnTo>
                    <a:pt x="48" y="106"/>
                  </a:lnTo>
                  <a:lnTo>
                    <a:pt x="48" y="103"/>
                  </a:lnTo>
                  <a:lnTo>
                    <a:pt x="48" y="102"/>
                  </a:lnTo>
                  <a:lnTo>
                    <a:pt x="48" y="100"/>
                  </a:lnTo>
                  <a:lnTo>
                    <a:pt x="48" y="97"/>
                  </a:lnTo>
                  <a:lnTo>
                    <a:pt x="49" y="91"/>
                  </a:lnTo>
                  <a:lnTo>
                    <a:pt x="49" y="89"/>
                  </a:lnTo>
                  <a:lnTo>
                    <a:pt x="49" y="87"/>
                  </a:lnTo>
                  <a:lnTo>
                    <a:pt x="49" y="84"/>
                  </a:lnTo>
                  <a:lnTo>
                    <a:pt x="49" y="76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50" y="68"/>
                  </a:lnTo>
                  <a:lnTo>
                    <a:pt x="50" y="59"/>
                  </a:lnTo>
                  <a:lnTo>
                    <a:pt x="51" y="42"/>
                  </a:lnTo>
                  <a:lnTo>
                    <a:pt x="51" y="40"/>
                  </a:lnTo>
                  <a:lnTo>
                    <a:pt x="51" y="38"/>
                  </a:lnTo>
                  <a:lnTo>
                    <a:pt x="51" y="34"/>
                  </a:lnTo>
                  <a:lnTo>
                    <a:pt x="52" y="27"/>
                  </a:lnTo>
                  <a:lnTo>
                    <a:pt x="52" y="25"/>
                  </a:lnTo>
                  <a:lnTo>
                    <a:pt x="52" y="23"/>
                  </a:lnTo>
                  <a:lnTo>
                    <a:pt x="52" y="20"/>
                  </a:lnTo>
                  <a:lnTo>
                    <a:pt x="52" y="14"/>
                  </a:lnTo>
                  <a:lnTo>
                    <a:pt x="53" y="12"/>
                  </a:lnTo>
                  <a:lnTo>
                    <a:pt x="53" y="11"/>
                  </a:lnTo>
                  <a:lnTo>
                    <a:pt x="53" y="10"/>
                  </a:lnTo>
                  <a:lnTo>
                    <a:pt x="53" y="9"/>
                  </a:lnTo>
                  <a:lnTo>
                    <a:pt x="53" y="8"/>
                  </a:lnTo>
                  <a:lnTo>
                    <a:pt x="53" y="6"/>
                  </a:lnTo>
                  <a:lnTo>
                    <a:pt x="53" y="5"/>
                  </a:lnTo>
                  <a:lnTo>
                    <a:pt x="53" y="4"/>
                  </a:lnTo>
                  <a:lnTo>
                    <a:pt x="53" y="3"/>
                  </a:lnTo>
                  <a:lnTo>
                    <a:pt x="53" y="2"/>
                  </a:lnTo>
                  <a:lnTo>
                    <a:pt x="53" y="2"/>
                  </a:lnTo>
                  <a:lnTo>
                    <a:pt x="53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5" y="2"/>
                  </a:lnTo>
                  <a:lnTo>
                    <a:pt x="55" y="2"/>
                  </a:lnTo>
                  <a:lnTo>
                    <a:pt x="55" y="3"/>
                  </a:lnTo>
                  <a:lnTo>
                    <a:pt x="55" y="4"/>
                  </a:lnTo>
                  <a:lnTo>
                    <a:pt x="55" y="5"/>
                  </a:lnTo>
                  <a:lnTo>
                    <a:pt x="55" y="6"/>
                  </a:lnTo>
                </a:path>
              </a:pathLst>
            </a:custGeom>
            <a:grpFill/>
            <a:ln w="9525" cap="sq">
              <a:solidFill>
                <a:srgbClr val="0D8BE6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defTabSz="685783">
                <a:defRPr/>
              </a:pPr>
              <a:endParaRPr lang="en-US" sz="1350" kern="0" dirty="0">
                <a:solidFill>
                  <a:srgbClr val="0D8BE6"/>
                </a:solidFill>
              </a:endParaRPr>
            </a:p>
          </p:txBody>
        </p:sp>
      </p:grpSp>
      <p:pic>
        <p:nvPicPr>
          <p:cNvPr id="95" name="Picture 94" descr="GW Global Detector Map.jpg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413" y="4057084"/>
            <a:ext cx="1695863" cy="95392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800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binary neutron star signal, with and without the interferometer noise</a:t>
            </a:r>
          </a:p>
        </p:txBody>
      </p:sp>
      <p:pic>
        <p:nvPicPr>
          <p:cNvPr id="6" name="BNS_chirp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5747" t="8840" r="1674" b="5249"/>
          <a:stretch/>
        </p:blipFill>
        <p:spPr>
          <a:xfrm>
            <a:off x="1191176" y="1181572"/>
            <a:ext cx="6809825" cy="3798092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20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CAC43-5041-F34B-8EB4-B6329DD43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NEMO: Concept for a </a:t>
            </a:r>
            <a:br>
              <a:rPr lang="en-US" b="1" dirty="0"/>
            </a:br>
            <a:r>
              <a:rPr lang="en-US" b="1" dirty="0"/>
              <a:t>high frequency detector in Australia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053D56-6223-0A4F-871C-2F322847A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48</a:t>
            </a:fld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3976EE3-786F-2248-9B57-DAA9DA8D55D2}"/>
              </a:ext>
            </a:extLst>
          </p:cNvPr>
          <p:cNvSpPr txBox="1">
            <a:spLocks/>
          </p:cNvSpPr>
          <p:nvPr/>
        </p:nvSpPr>
        <p:spPr>
          <a:xfrm>
            <a:off x="1220899" y="1411268"/>
            <a:ext cx="4837001" cy="1073429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891" indent="-342891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32" indent="-285744" algn="l" defTabSz="457189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457189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457189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0029" indent="-240029">
              <a:lnSpc>
                <a:spcPct val="72000"/>
              </a:lnSpc>
              <a:defRPr sz="2800">
                <a:latin typeface="Open Sans"/>
                <a:ea typeface="Open Sans"/>
                <a:cs typeface="Open Sans"/>
                <a:sym typeface="Open Sans"/>
              </a:defRPr>
            </a:pPr>
            <a:r>
              <a:rPr lang="en-US" sz="1500" dirty="0">
                <a:latin typeface="Open Sans"/>
                <a:ea typeface="Open Sans"/>
                <a:cs typeface="Open Sans"/>
                <a:sym typeface="Open Sans"/>
              </a:rPr>
              <a:t>Target sensitivity 10</a:t>
            </a:r>
            <a:r>
              <a:rPr lang="en-US" sz="1500" baseline="30928" dirty="0">
                <a:latin typeface="Open Sans"/>
                <a:ea typeface="Open Sans"/>
                <a:cs typeface="Open Sans"/>
                <a:sym typeface="Open Sans"/>
              </a:rPr>
              <a:t>-24 </a:t>
            </a:r>
            <a:r>
              <a:rPr lang="en-US" sz="1500" dirty="0">
                <a:latin typeface="Open Sans"/>
                <a:ea typeface="Open Sans"/>
                <a:cs typeface="Open Sans"/>
                <a:sym typeface="Open Sans"/>
              </a:rPr>
              <a:t>Hz</a:t>
            </a:r>
            <a:r>
              <a:rPr lang="en-US" sz="1500" baseline="30928" dirty="0">
                <a:latin typeface="Open Sans"/>
                <a:ea typeface="Open Sans"/>
                <a:cs typeface="Open Sans"/>
                <a:sym typeface="Open Sans"/>
              </a:rPr>
              <a:t>-1/2</a:t>
            </a:r>
            <a:r>
              <a:rPr lang="en-US" sz="1500" dirty="0">
                <a:latin typeface="Open Sans"/>
                <a:ea typeface="Open Sans"/>
                <a:cs typeface="Open Sans"/>
                <a:sym typeface="Open Sans"/>
              </a:rPr>
              <a:t> between 1-3kHz</a:t>
            </a:r>
          </a:p>
          <a:p>
            <a:pPr marL="240029" indent="-240029">
              <a:lnSpc>
                <a:spcPct val="72000"/>
              </a:lnSpc>
              <a:defRPr sz="2800">
                <a:latin typeface="Open Sans"/>
                <a:ea typeface="Open Sans"/>
                <a:cs typeface="Open Sans"/>
                <a:sym typeface="Open Sans"/>
              </a:defRPr>
            </a:pPr>
            <a:r>
              <a:rPr lang="en-US" sz="1500" dirty="0">
                <a:latin typeface="Open Sans"/>
                <a:ea typeface="Open Sans"/>
                <a:cs typeface="Open Sans"/>
                <a:sym typeface="Open Sans"/>
              </a:rPr>
              <a:t>Complementary to a network of 3G detectors..</a:t>
            </a:r>
          </a:p>
          <a:p>
            <a:pPr marL="240029" indent="-240029">
              <a:lnSpc>
                <a:spcPct val="72000"/>
              </a:lnSpc>
              <a:defRPr sz="2800">
                <a:latin typeface="Open Sans"/>
                <a:ea typeface="Open Sans"/>
                <a:cs typeface="Open Sans"/>
                <a:sym typeface="Open Sans"/>
              </a:defRPr>
            </a:pPr>
            <a:r>
              <a:rPr lang="en-US" sz="1500" dirty="0">
                <a:latin typeface="Open Sans"/>
                <a:ea typeface="Open Sans"/>
                <a:cs typeface="Open Sans"/>
                <a:sym typeface="Open Sans"/>
              </a:rPr>
              <a:t>..but could also find a site for a second Cosmic Explorer!</a:t>
            </a:r>
          </a:p>
        </p:txBody>
      </p:sp>
      <p:pic>
        <p:nvPicPr>
          <p:cNvPr id="7" name="Picture 7" descr="Picture 7">
            <a:extLst>
              <a:ext uri="{FF2B5EF4-FFF2-40B4-BE49-F238E27FC236}">
                <a16:creationId xmlns:a16="http://schemas.microsoft.com/office/drawing/2014/main" id="{CDE20FB0-C64A-6440-9BF6-F026B541AC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47" b="16327"/>
          <a:stretch>
            <a:fillRect/>
          </a:stretch>
        </p:blipFill>
        <p:spPr>
          <a:xfrm>
            <a:off x="5957382" y="1224221"/>
            <a:ext cx="1983575" cy="812021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E59D6B7-DDC7-B649-B3CB-ABB9294254E7}"/>
              </a:ext>
            </a:extLst>
          </p:cNvPr>
          <p:cNvSpPr txBox="1"/>
          <p:nvPr/>
        </p:nvSpPr>
        <p:spPr>
          <a:xfrm>
            <a:off x="4058952" y="2020715"/>
            <a:ext cx="3179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Credit: D. Ottaway, </a:t>
            </a:r>
            <a:r>
              <a:rPr lang="en-US" b="1" dirty="0" err="1">
                <a:solidFill>
                  <a:srgbClr val="FF0000"/>
                </a:solidFill>
              </a:rPr>
              <a:t>OzGrav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14" name="Picture 13" descr="A close up of a map&#10;&#10;Description automatically generated">
            <a:extLst>
              <a:ext uri="{FF2B5EF4-FFF2-40B4-BE49-F238E27FC236}">
                <a16:creationId xmlns:a16="http://schemas.microsoft.com/office/drawing/2014/main" id="{A1DB4D11-5980-2744-8F72-199391C829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7" b="1"/>
          <a:stretch/>
        </p:blipFill>
        <p:spPr>
          <a:xfrm>
            <a:off x="4158534" y="2366964"/>
            <a:ext cx="3782423" cy="24003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3FDEB3E-9D3D-3C4C-A97B-19B90B77657B}"/>
              </a:ext>
            </a:extLst>
          </p:cNvPr>
          <p:cNvSpPr/>
          <p:nvPr/>
        </p:nvSpPr>
        <p:spPr>
          <a:xfrm>
            <a:off x="1286572" y="1085722"/>
            <a:ext cx="3429000" cy="30008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350" dirty="0">
                <a:hlinkClick r:id="rId4"/>
              </a:rPr>
              <a:t>NEMO concept</a:t>
            </a:r>
            <a:endParaRPr lang="en-US" sz="1350" dirty="0"/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36EE11F7-98D1-3B48-A14B-AFB2CAAE5F3C}"/>
              </a:ext>
            </a:extLst>
          </p:cNvPr>
          <p:cNvSpPr txBox="1">
            <a:spLocks/>
          </p:cNvSpPr>
          <p:nvPr/>
        </p:nvSpPr>
        <p:spPr>
          <a:xfrm>
            <a:off x="1220900" y="4470951"/>
            <a:ext cx="2838051" cy="592627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AU" sz="1500" b="1" dirty="0">
                <a:solidFill>
                  <a:srgbClr val="FFFF00"/>
                </a:solidFill>
              </a:rPr>
              <a:t>A happy heterogenous network of interferometers  PC : Pixar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56387C8-C60D-8E41-B98E-B57EE2E8E6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6572" y="2366965"/>
            <a:ext cx="2865066" cy="2148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839D4D-DDC3-E840-A328-4AD36DAAB7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896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DDA42-6BB2-904A-9B7E-EC45CA5F6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40km CE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16DD956-8AB4-A24D-BFAC-6E47E17A61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01" r="7759"/>
          <a:stretch/>
        </p:blipFill>
        <p:spPr>
          <a:xfrm>
            <a:off x="5184587" y="2587892"/>
            <a:ext cx="2796639" cy="18776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035CE1B-0EA7-954B-97D3-46253BD919F9}"/>
              </a:ext>
            </a:extLst>
          </p:cNvPr>
          <p:cNvSpPr txBox="1"/>
          <p:nvPr/>
        </p:nvSpPr>
        <p:spPr>
          <a:xfrm>
            <a:off x="5184586" y="4270140"/>
            <a:ext cx="4860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defRPr/>
            </a:pPr>
            <a:r>
              <a:rPr lang="en-US" sz="1200" kern="0" dirty="0" err="1">
                <a:solidFill>
                  <a:prstClr val="white">
                    <a:lumMod val="65000"/>
                  </a:prstClr>
                </a:solidFill>
                <a:latin typeface="Calibri" panose="020F0502020204030204"/>
              </a:rPr>
              <a:t>Kuns</a:t>
            </a:r>
            <a:endParaRPr lang="en-US" sz="1200" kern="0" dirty="0">
              <a:solidFill>
                <a:prstClr val="white">
                  <a:lumMod val="65000"/>
                </a:prstClr>
              </a:solidFill>
              <a:latin typeface="Calibri" panose="020F0502020204030204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264090A-4D25-2A45-80FA-95D909219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EB3E5AB8-9063-7D48-827A-74CE83601947}" type="slidenum"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pPr defTabSz="685800">
                <a:defRPr/>
              </a:pPr>
              <a:t>49</a:t>
            </a:fld>
            <a:endParaRPr lang="en-US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2D7140F-B826-1C44-BF4D-D4596D8056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896" y="3379237"/>
            <a:ext cx="3747284" cy="90667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5609F61-B131-7944-8CCB-2CE7ADA052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7451" y="1049151"/>
            <a:ext cx="5809099" cy="1480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81896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7FCDB-D16F-2744-A451-9DAB471A6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40km?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B9D8A8B-92A5-DC49-A9D4-DE182AB2A0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dirty="0"/>
                  <a:t>Broadly speaking, the sensitivity of these instruments improves with length</a:t>
                </a:r>
              </a:p>
              <a:p>
                <a:r>
                  <a:rPr lang="en-US" dirty="0"/>
                  <a:t>The bandwidth is, however, limited to roughly</a:t>
                </a:r>
                <a:br>
                  <a:rPr lang="en-US" dirty="0"/>
                </a:br>
                <a:br>
                  <a:rPr lang="en-US" dirty="0"/>
                </a:br>
                <a14:m>
                  <m:oMath xmlns:m="http://schemas.openxmlformats.org/officeDocument/2006/math"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</a:rPr>
                          <m:t>3×</m:t>
                        </m:r>
                        <m:sSup>
                          <m:sSup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sup>
                        </m:sSup>
                        <m:f>
                          <m:f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𝑘𝑚</m:t>
                            </m:r>
                          </m:num>
                          <m:den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𝑠</m:t>
                            </m:r>
                          </m:den>
                        </m:f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 ×40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𝑘𝑚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≃4 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𝑘𝐻𝑧</m:t>
                    </m:r>
                  </m:oMath>
                </a14:m>
                <a:br>
                  <a:rPr lang="en-US" b="0" dirty="0"/>
                </a:br>
                <a:br>
                  <a:rPr lang="en-US" b="0" dirty="0"/>
                </a:br>
                <a:r>
                  <a:rPr lang="en-US" b="0" dirty="0"/>
                  <a:t>so making a detector longer than 40km would compromise its access to interesting astrophysics (i.e., post-merger signals and supernovae).</a:t>
                </a:r>
              </a:p>
              <a:p>
                <a:endParaRPr lang="en-US" b="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B9D8A8B-92A5-DC49-A9D4-DE182AB2A0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617" t="-1119" r="-3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FF2FC-12D2-5841-BADE-638AD7C46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r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t>April 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C1E52-EA19-F346-8AB2-4107C95FF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t>M. Evans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B29AA0-6179-5A43-817A-AA967C7A8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EB3E5AB8-9063-7D48-827A-74CE83601947}" type="slidenum"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pPr defTabSz="685800">
                <a:defRPr/>
              </a:pPr>
              <a:t>50</a:t>
            </a:fld>
            <a:endParaRPr lang="en-US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0667714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C6AB1-4003-D944-8A26-5E18EA03B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can CE do?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D5A1DC-218B-984D-A23C-EB6420B9F440}"/>
              </a:ext>
            </a:extLst>
          </p:cNvPr>
          <p:cNvSpPr txBox="1"/>
          <p:nvPr/>
        </p:nvSpPr>
        <p:spPr>
          <a:xfrm>
            <a:off x="2212262" y="4313687"/>
            <a:ext cx="141256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defRPr/>
            </a:pPr>
            <a:r>
              <a:rPr lang="en-US" sz="1350" kern="0" dirty="0" err="1">
                <a:solidFill>
                  <a:prstClr val="white">
                    <a:lumMod val="65000"/>
                  </a:prstClr>
                </a:solidFill>
                <a:latin typeface="Calibri" panose="020F0502020204030204"/>
              </a:rPr>
              <a:t>arXiv</a:t>
            </a:r>
            <a:r>
              <a:rPr lang="en-US" sz="1350" kern="0" dirty="0">
                <a:solidFill>
                  <a:prstClr val="white">
                    <a:lumMod val="65000"/>
                  </a:prstClr>
                </a:solidFill>
                <a:latin typeface="Calibri" panose="020F0502020204030204"/>
              </a:rPr>
              <a:t> 1902.09485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D259AEF-1296-5948-A575-DCAC11C59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t>M. Evans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07A6774-01D7-424A-BABC-B61F434AB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EB3E5AB8-9063-7D48-827A-74CE83601947}" type="slidenum">
              <a:rPr lang="en-US">
                <a:solidFill>
                  <a:prstClr val="white">
                    <a:tint val="75000"/>
                  </a:prstClr>
                </a:solidFill>
                <a:latin typeface="Calibri" panose="020F0502020204030204"/>
              </a:rPr>
              <a:pPr defTabSz="685800">
                <a:defRPr/>
              </a:pPr>
              <a:t>51</a:t>
            </a:fld>
            <a:endParaRPr lang="en-US">
              <a:solidFill>
                <a:prstClr val="white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25752C-DAD6-614C-A1E9-7C18DCCD2B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14569" y="920165"/>
            <a:ext cx="5487790" cy="412094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7372A1D8-41E4-2649-8894-CD9B4ACDE15D}"/>
              </a:ext>
            </a:extLst>
          </p:cNvPr>
          <p:cNvSpPr/>
          <p:nvPr/>
        </p:nvSpPr>
        <p:spPr>
          <a:xfrm>
            <a:off x="2985146" y="1897812"/>
            <a:ext cx="452511" cy="452511"/>
          </a:xfrm>
          <a:prstGeom prst="ellipse">
            <a:avLst/>
          </a:prstGeom>
          <a:noFill/>
          <a:ln w="127000">
            <a:solidFill>
              <a:srgbClr val="FF00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16753B-B83C-3446-B939-6838A8B5EE5A}"/>
              </a:ext>
            </a:extLst>
          </p:cNvPr>
          <p:cNvSpPr txBox="1"/>
          <p:nvPr/>
        </p:nvSpPr>
        <p:spPr>
          <a:xfrm>
            <a:off x="2537144" y="158995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kern="0">
                <a:solidFill>
                  <a:prstClr val="white">
                    <a:lumMod val="65000"/>
                  </a:prstClr>
                </a:solidFill>
                <a:effectLst>
                  <a:glow rad="254000">
                    <a:schemeClr val="tx1">
                      <a:alpha val="80000"/>
                    </a:schemeClr>
                  </a:glow>
                </a:effectLst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>
                  <a:glow rad="254000">
                    <a:prstClr val="white">
                      <a:alpha val="80000"/>
                    </a:prstClr>
                  </a:glo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BNS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E81917A-96BC-DD45-8D9D-FCEED3427006}"/>
              </a:ext>
            </a:extLst>
          </p:cNvPr>
          <p:cNvSpPr/>
          <p:nvPr/>
        </p:nvSpPr>
        <p:spPr>
          <a:xfrm>
            <a:off x="5181155" y="1272630"/>
            <a:ext cx="452511" cy="452511"/>
          </a:xfrm>
          <a:prstGeom prst="ellipse">
            <a:avLst/>
          </a:prstGeom>
          <a:noFill/>
          <a:ln w="127000">
            <a:solidFill>
              <a:srgbClr val="FF00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788CAF-B05C-3644-8F36-8666E578A23B}"/>
              </a:ext>
            </a:extLst>
          </p:cNvPr>
          <p:cNvSpPr txBox="1"/>
          <p:nvPr/>
        </p:nvSpPr>
        <p:spPr>
          <a:xfrm>
            <a:off x="5181155" y="875597"/>
            <a:ext cx="57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>
                  <a:glow rad="254000">
                    <a:prstClr val="white">
                      <a:alpha val="80000"/>
                    </a:prstClr>
                  </a:glo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BBH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52D547F-C385-7B41-AD95-D48D269958A2}"/>
              </a:ext>
            </a:extLst>
          </p:cNvPr>
          <p:cNvSpPr/>
          <p:nvPr/>
        </p:nvSpPr>
        <p:spPr>
          <a:xfrm>
            <a:off x="6337561" y="1777415"/>
            <a:ext cx="452511" cy="425018"/>
          </a:xfrm>
          <a:prstGeom prst="ellipse">
            <a:avLst/>
          </a:prstGeom>
          <a:noFill/>
          <a:ln w="127000">
            <a:solidFill>
              <a:srgbClr val="FF00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57642B-5D00-814A-893E-A0DAFE6FD282}"/>
              </a:ext>
            </a:extLst>
          </p:cNvPr>
          <p:cNvSpPr txBox="1"/>
          <p:nvPr/>
        </p:nvSpPr>
        <p:spPr>
          <a:xfrm>
            <a:off x="5633666" y="1782791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>
                  <a:glow rad="254000">
                    <a:prstClr val="white">
                      <a:alpha val="80000"/>
                    </a:prstClr>
                  </a:glo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IMBH</a:t>
            </a:r>
          </a:p>
        </p:txBody>
      </p:sp>
    </p:spTree>
    <p:extLst>
      <p:ext uri="{BB962C8B-B14F-4D97-AF65-F5344CB8AC3E}">
        <p14:creationId xmlns:p14="http://schemas.microsoft.com/office/powerpoint/2010/main" val="28263083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FC5CBC8-C83B-0A43-8594-3468ED3DE8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652"/>
          <a:stretch/>
        </p:blipFill>
        <p:spPr>
          <a:xfrm>
            <a:off x="5883029" y="2077382"/>
            <a:ext cx="3035420" cy="21967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38F1B3-425D-0142-A14A-9F3D83FD9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8047" y="106250"/>
            <a:ext cx="6172200" cy="857250"/>
          </a:xfrm>
        </p:spPr>
        <p:txBody>
          <a:bodyPr>
            <a:normAutofit fontScale="90000"/>
          </a:bodyPr>
          <a:lstStyle/>
          <a:p>
            <a:r>
              <a:rPr lang="en-US" sz="2700" dirty="0"/>
              <a:t>Noise improvements: reducing quantum noise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F5EE6-5DD9-344B-9F31-525A2C5BE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206" y="976003"/>
            <a:ext cx="7771228" cy="1578990"/>
          </a:xfrm>
        </p:spPr>
        <p:txBody>
          <a:bodyPr>
            <a:normAutofit/>
          </a:bodyPr>
          <a:lstStyle/>
          <a:p>
            <a:pPr marL="385760" indent="-342900"/>
            <a:r>
              <a:rPr lang="en-US" dirty="0"/>
              <a:t>Increasing the laser power in the arms</a:t>
            </a:r>
          </a:p>
          <a:p>
            <a:pPr marL="342891" lvl="1" indent="0">
              <a:buNone/>
            </a:pPr>
            <a:r>
              <a:rPr lang="en-US" dirty="0"/>
              <a:t>O1,O2 (100kW) </a:t>
            </a:r>
            <a:r>
              <a:rPr lang="en-US" dirty="0">
                <a:sym typeface="Wingdings" pitchFamily="2" charset="2"/>
              </a:rPr>
              <a:t> O3 (200kW)  goal is 400 kW for O4</a:t>
            </a:r>
          </a:p>
          <a:p>
            <a:pPr marL="385760" indent="-342900"/>
            <a:r>
              <a:rPr lang="en-US" dirty="0">
                <a:sym typeface="Wingdings" pitchFamily="2" charset="2"/>
              </a:rPr>
              <a:t>Not easy!</a:t>
            </a:r>
          </a:p>
          <a:p>
            <a:pPr marL="685791" lvl="1" indent="-342900"/>
            <a:endParaRPr lang="en-US" sz="1200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0576B-7B31-694F-BE68-1A8799A53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52</a:t>
            </a:fld>
            <a:endParaRPr lang="en-US"/>
          </a:p>
        </p:txBody>
      </p:sp>
      <p:pic>
        <p:nvPicPr>
          <p:cNvPr id="7" name="IMG_5321.jpg" descr="IMG_5321.jpg">
            <a:extLst>
              <a:ext uri="{FF2B5EF4-FFF2-40B4-BE49-F238E27FC236}">
                <a16:creationId xmlns:a16="http://schemas.microsoft.com/office/drawing/2014/main" id="{4D269646-FCBF-B843-883F-FCCA360C85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266" t="44414" r="33366" b="13160"/>
          <a:stretch/>
        </p:blipFill>
        <p:spPr>
          <a:xfrm flipH="1">
            <a:off x="4270009" y="3209426"/>
            <a:ext cx="1566389" cy="1318022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02BC21A-19F9-5B48-8CCD-7434DDDCB278}"/>
              </a:ext>
            </a:extLst>
          </p:cNvPr>
          <p:cNvSpPr txBox="1">
            <a:spLocks/>
          </p:cNvSpPr>
          <p:nvPr/>
        </p:nvSpPr>
        <p:spPr>
          <a:xfrm>
            <a:off x="3021636" y="2655664"/>
            <a:ext cx="4006289" cy="2111600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891" indent="-342891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32" indent="-285744" algn="l" defTabSz="457189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457189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457189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457189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5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DF13AA-F020-A847-AB4F-EA2880412C4A}"/>
              </a:ext>
            </a:extLst>
          </p:cNvPr>
          <p:cNvSpPr/>
          <p:nvPr/>
        </p:nvSpPr>
        <p:spPr>
          <a:xfrm>
            <a:off x="553313" y="2204722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742950" lvl="1" indent="-285750"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You need a high power laser first..</a:t>
            </a:r>
          </a:p>
          <a:p>
            <a:pPr marL="742950" lvl="1" indent="-285750"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Mirror radii must remain within a few meters of the ~2 kilometer nominal value</a:t>
            </a:r>
          </a:p>
          <a:p>
            <a:pPr marL="742950" lvl="1" indent="-285750"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Control issues: angular control and parametric instabilities</a:t>
            </a:r>
          </a:p>
          <a:p>
            <a:pPr marL="742950" lvl="1" indent="-285750"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``Point absorbers”</a:t>
            </a:r>
          </a:p>
        </p:txBody>
      </p:sp>
      <p:sp>
        <p:nvSpPr>
          <p:cNvPr id="9" name="Rectangle 8">
            <a:hlinkClick r:id="rId5"/>
            <a:extLst>
              <a:ext uri="{FF2B5EF4-FFF2-40B4-BE49-F238E27FC236}">
                <a16:creationId xmlns:a16="http://schemas.microsoft.com/office/drawing/2014/main" id="{A978E5EB-520E-9042-A49F-29B6298CD0B3}"/>
              </a:ext>
            </a:extLst>
          </p:cNvPr>
          <p:cNvSpPr/>
          <p:nvPr/>
        </p:nvSpPr>
        <p:spPr>
          <a:xfrm>
            <a:off x="4572000" y="6040386"/>
            <a:ext cx="470906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>
                <a:solidFill>
                  <a:srgbClr val="FFFF00"/>
                </a:solidFill>
              </a:rPr>
              <a:t>Applied Optics</a:t>
            </a:r>
            <a:r>
              <a:rPr lang="en-US" sz="1600" u="sng" dirty="0">
                <a:solidFill>
                  <a:srgbClr val="FFFF00"/>
                </a:solidFill>
              </a:rPr>
              <a:t> Vol. 60, </a:t>
            </a:r>
            <a:r>
              <a:rPr lang="en-US" sz="1600" u="sng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Issue 13</a:t>
            </a:r>
            <a:r>
              <a:rPr lang="en-US" sz="1600" u="sng" dirty="0">
                <a:solidFill>
                  <a:srgbClr val="FFFF00"/>
                </a:solidFill>
              </a:rPr>
              <a:t> pp. 4047-4063 (2021)</a:t>
            </a:r>
          </a:p>
        </p:txBody>
      </p:sp>
      <p:sp>
        <p:nvSpPr>
          <p:cNvPr id="10" name="Rectangle 9">
            <a:hlinkClick r:id="rId5"/>
            <a:extLst>
              <a:ext uri="{FF2B5EF4-FFF2-40B4-BE49-F238E27FC236}">
                <a16:creationId xmlns:a16="http://schemas.microsoft.com/office/drawing/2014/main" id="{2C55427A-7CD8-0C4D-BAC6-441807A11FCD}"/>
              </a:ext>
            </a:extLst>
          </p:cNvPr>
          <p:cNvSpPr/>
          <p:nvPr/>
        </p:nvSpPr>
        <p:spPr>
          <a:xfrm>
            <a:off x="4724400" y="6192786"/>
            <a:ext cx="470906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>
                <a:solidFill>
                  <a:srgbClr val="FFFF00"/>
                </a:solidFill>
              </a:rPr>
              <a:t>Applied Optics</a:t>
            </a:r>
            <a:r>
              <a:rPr lang="en-US" sz="1600" u="sng" dirty="0">
                <a:solidFill>
                  <a:srgbClr val="FFFF00"/>
                </a:solidFill>
              </a:rPr>
              <a:t> Vol. 60, </a:t>
            </a:r>
            <a:r>
              <a:rPr lang="en-US" sz="1600" u="sng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Issue 13</a:t>
            </a:r>
            <a:r>
              <a:rPr lang="en-US" sz="1600" u="sng" dirty="0">
                <a:solidFill>
                  <a:srgbClr val="FFFF00"/>
                </a:solidFill>
              </a:rPr>
              <a:t> pp. 4047-4063 (2021)</a:t>
            </a:r>
          </a:p>
        </p:txBody>
      </p:sp>
      <p:sp>
        <p:nvSpPr>
          <p:cNvPr id="11" name="Rectangle 10">
            <a:hlinkClick r:id="rId5"/>
            <a:extLst>
              <a:ext uri="{FF2B5EF4-FFF2-40B4-BE49-F238E27FC236}">
                <a16:creationId xmlns:a16="http://schemas.microsoft.com/office/drawing/2014/main" id="{C491C47F-2D2A-C14A-B06D-4F4C2219C3E3}"/>
              </a:ext>
            </a:extLst>
          </p:cNvPr>
          <p:cNvSpPr/>
          <p:nvPr/>
        </p:nvSpPr>
        <p:spPr>
          <a:xfrm>
            <a:off x="4876800" y="6345186"/>
            <a:ext cx="470906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>
                <a:solidFill>
                  <a:srgbClr val="FFFF00"/>
                </a:solidFill>
              </a:rPr>
              <a:t>Applied Optics</a:t>
            </a:r>
            <a:r>
              <a:rPr lang="en-US" sz="1600" u="sng" dirty="0">
                <a:solidFill>
                  <a:srgbClr val="FFFF00"/>
                </a:solidFill>
              </a:rPr>
              <a:t> Vol. 60, </a:t>
            </a:r>
            <a:r>
              <a:rPr lang="en-US" sz="1600" u="sng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Issue 13</a:t>
            </a:r>
            <a:r>
              <a:rPr lang="en-US" sz="1600" u="sng" dirty="0">
                <a:solidFill>
                  <a:srgbClr val="FFFF00"/>
                </a:solidFill>
              </a:rPr>
              <a:t> pp. 4047-4063 (2021)</a:t>
            </a:r>
          </a:p>
        </p:txBody>
      </p:sp>
      <p:sp>
        <p:nvSpPr>
          <p:cNvPr id="12" name="Rectangle 11">
            <a:hlinkClick r:id="rId5"/>
            <a:extLst>
              <a:ext uri="{FF2B5EF4-FFF2-40B4-BE49-F238E27FC236}">
                <a16:creationId xmlns:a16="http://schemas.microsoft.com/office/drawing/2014/main" id="{A7854177-9334-AA48-971F-6D68E63EE0EC}"/>
              </a:ext>
            </a:extLst>
          </p:cNvPr>
          <p:cNvSpPr/>
          <p:nvPr/>
        </p:nvSpPr>
        <p:spPr>
          <a:xfrm>
            <a:off x="5029200" y="6497586"/>
            <a:ext cx="470906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>
                <a:solidFill>
                  <a:srgbClr val="FFFF00"/>
                </a:solidFill>
              </a:rPr>
              <a:t>Applied Optics</a:t>
            </a:r>
            <a:r>
              <a:rPr lang="en-US" sz="1600" u="sng" dirty="0">
                <a:solidFill>
                  <a:srgbClr val="FFFF00"/>
                </a:solidFill>
              </a:rPr>
              <a:t> Vol. 60, </a:t>
            </a:r>
            <a:r>
              <a:rPr lang="en-US" sz="1600" u="sng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Issue 13</a:t>
            </a:r>
            <a:r>
              <a:rPr lang="en-US" sz="1600" u="sng" dirty="0">
                <a:solidFill>
                  <a:srgbClr val="FFFF00"/>
                </a:solidFill>
              </a:rPr>
              <a:t> pp. 4047-4063 (2021)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C1AEAB-CB8F-DD4A-A6F7-5780B1772FEA}"/>
              </a:ext>
            </a:extLst>
          </p:cNvPr>
          <p:cNvSpPr txBox="1"/>
          <p:nvPr/>
        </p:nvSpPr>
        <p:spPr>
          <a:xfrm>
            <a:off x="1323909" y="3667874"/>
            <a:ext cx="30238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u="sng" dirty="0">
                <a:solidFill>
                  <a:srgbClr val="FFFF00"/>
                </a:solidFill>
              </a:rPr>
              <a:t>Applied Optics</a:t>
            </a:r>
            <a:r>
              <a:rPr lang="en-US" sz="1000" u="sng" dirty="0">
                <a:solidFill>
                  <a:srgbClr val="FFFF00"/>
                </a:solidFill>
              </a:rPr>
              <a:t> Vol. 60, </a:t>
            </a:r>
            <a:r>
              <a:rPr lang="en-US" sz="1000" u="sng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Issue 13</a:t>
            </a:r>
            <a:r>
              <a:rPr lang="en-US" sz="1000" u="sng" dirty="0">
                <a:solidFill>
                  <a:srgbClr val="FFFF00"/>
                </a:solidFill>
              </a:rPr>
              <a:t> pp. 4047-4063 (2021)</a:t>
            </a:r>
          </a:p>
        </p:txBody>
      </p:sp>
      <p:sp>
        <p:nvSpPr>
          <p:cNvPr id="14" name="Rectangle 13">
            <a:hlinkClick r:id="rId5"/>
            <a:extLst>
              <a:ext uri="{FF2B5EF4-FFF2-40B4-BE49-F238E27FC236}">
                <a16:creationId xmlns:a16="http://schemas.microsoft.com/office/drawing/2014/main" id="{06125119-7E0B-5342-B6A3-F3F8881FA480}"/>
              </a:ext>
            </a:extLst>
          </p:cNvPr>
          <p:cNvSpPr/>
          <p:nvPr/>
        </p:nvSpPr>
        <p:spPr>
          <a:xfrm>
            <a:off x="5181600" y="6649986"/>
            <a:ext cx="470906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>
                <a:solidFill>
                  <a:srgbClr val="FFFF00"/>
                </a:solidFill>
              </a:rPr>
              <a:t>Applied Optics</a:t>
            </a:r>
            <a:r>
              <a:rPr lang="en-US" sz="1600" u="sng" dirty="0">
                <a:solidFill>
                  <a:srgbClr val="FFFF00"/>
                </a:solidFill>
              </a:rPr>
              <a:t> Vol. 60, </a:t>
            </a:r>
            <a:r>
              <a:rPr lang="en-US" sz="1600" u="sng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Issue 13</a:t>
            </a:r>
            <a:r>
              <a:rPr lang="en-US" sz="1600" u="sng" dirty="0">
                <a:solidFill>
                  <a:srgbClr val="FFFF00"/>
                </a:solidFill>
              </a:rPr>
              <a:t> pp. 4047-4063 (2021)</a:t>
            </a:r>
          </a:p>
        </p:txBody>
      </p:sp>
      <p:sp>
        <p:nvSpPr>
          <p:cNvPr id="15" name="Rectangle 14">
            <a:hlinkClick r:id="rId5"/>
            <a:extLst>
              <a:ext uri="{FF2B5EF4-FFF2-40B4-BE49-F238E27FC236}">
                <a16:creationId xmlns:a16="http://schemas.microsoft.com/office/drawing/2014/main" id="{DED43BAA-C4D1-4442-8BC6-204E7D513E4E}"/>
              </a:ext>
            </a:extLst>
          </p:cNvPr>
          <p:cNvSpPr/>
          <p:nvPr/>
        </p:nvSpPr>
        <p:spPr>
          <a:xfrm>
            <a:off x="5334000" y="6802386"/>
            <a:ext cx="470906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>
                <a:solidFill>
                  <a:srgbClr val="FFFF00"/>
                </a:solidFill>
              </a:rPr>
              <a:t>Applied Optics</a:t>
            </a:r>
            <a:r>
              <a:rPr lang="en-US" sz="1600" u="sng" dirty="0">
                <a:solidFill>
                  <a:srgbClr val="FFFF00"/>
                </a:solidFill>
              </a:rPr>
              <a:t> Vol. 60, </a:t>
            </a:r>
            <a:r>
              <a:rPr lang="en-US" sz="1600" u="sng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Issue 13</a:t>
            </a:r>
            <a:r>
              <a:rPr lang="en-US" sz="1600" u="sng" dirty="0">
                <a:solidFill>
                  <a:srgbClr val="FFFF00"/>
                </a:solidFill>
              </a:rPr>
              <a:t> pp. 4047-4063 (2021)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F18ACBC-1170-8A41-BE20-2C63F9BB20B0}"/>
              </a:ext>
            </a:extLst>
          </p:cNvPr>
          <p:cNvSpPr txBox="1">
            <a:spLocks/>
          </p:cNvSpPr>
          <p:nvPr/>
        </p:nvSpPr>
        <p:spPr>
          <a:xfrm>
            <a:off x="453854" y="4061339"/>
            <a:ext cx="4763980" cy="1578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68" indent="-257168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557199" indent="-214308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21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857228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200120" indent="-171446" algn="l" defTabSz="342892" rtl="0" eaLnBrk="1" latinLnBrk="0" hangingPunct="1">
              <a:spcBef>
                <a:spcPct val="20000"/>
              </a:spcBef>
              <a:buFont typeface="Arial"/>
              <a:buChar char="–"/>
              <a:defRPr sz="15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342892" rtl="0" eaLnBrk="1" latinLnBrk="0" hangingPunct="1">
              <a:spcBef>
                <a:spcPct val="20000"/>
              </a:spcBef>
              <a:buFont typeface="Arial"/>
              <a:buChar char="»"/>
              <a:defRPr sz="15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1885903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342892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Complementary approach: </a:t>
            </a:r>
            <a:r>
              <a:rPr lang="en-US" sz="2400" dirty="0">
                <a:solidFill>
                  <a:srgbClr val="FFFF00"/>
                </a:solidFill>
              </a:rPr>
              <a:t>squeezed states of vacuum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57648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69"/>
          <p:cNvGrpSpPr/>
          <p:nvPr/>
        </p:nvGrpSpPr>
        <p:grpSpPr>
          <a:xfrm>
            <a:off x="1217298" y="1209844"/>
            <a:ext cx="2552932" cy="2451109"/>
            <a:chOff x="389158" y="1303866"/>
            <a:chExt cx="3403909" cy="3268145"/>
          </a:xfrm>
        </p:grpSpPr>
        <p:grpSp>
          <p:nvGrpSpPr>
            <p:cNvPr id="4" name="Group 41"/>
            <p:cNvGrpSpPr/>
            <p:nvPr/>
          </p:nvGrpSpPr>
          <p:grpSpPr>
            <a:xfrm>
              <a:off x="389158" y="1303866"/>
              <a:ext cx="3403909" cy="3268145"/>
              <a:chOff x="389158" y="1303866"/>
              <a:chExt cx="3403909" cy="3268145"/>
            </a:xfrm>
          </p:grpSpPr>
          <p:grpSp>
            <p:nvGrpSpPr>
              <p:cNvPr id="5" name="Group 95"/>
              <p:cNvGrpSpPr/>
              <p:nvPr/>
            </p:nvGrpSpPr>
            <p:grpSpPr>
              <a:xfrm>
                <a:off x="389158" y="1303866"/>
                <a:ext cx="3403909" cy="3268145"/>
                <a:chOff x="389158" y="1303866"/>
                <a:chExt cx="3403909" cy="3268145"/>
              </a:xfrm>
            </p:grpSpPr>
            <p:sp>
              <p:nvSpPr>
                <p:cNvPr id="45" name="Chord 44"/>
                <p:cNvSpPr/>
                <p:nvPr/>
              </p:nvSpPr>
              <p:spPr>
                <a:xfrm rot="17473198">
                  <a:off x="1761066" y="4064011"/>
                  <a:ext cx="499534" cy="516466"/>
                </a:xfrm>
                <a:prstGeom prst="chord">
                  <a:avLst/>
                </a:prstGeom>
                <a:solidFill>
                  <a:srgbClr val="FFFF00"/>
                </a:solidFill>
                <a:ln>
                  <a:solidFill>
                    <a:srgbClr val="3366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cxnSp>
              <p:nvCxnSpPr>
                <p:cNvPr id="46" name="Straight Connector 45"/>
                <p:cNvCxnSpPr/>
                <p:nvPr/>
              </p:nvCxnSpPr>
              <p:spPr>
                <a:xfrm rot="10800000">
                  <a:off x="2011209" y="2826618"/>
                  <a:ext cx="1616469" cy="1"/>
                </a:xfrm>
                <a:prstGeom prst="line">
                  <a:avLst/>
                </a:prstGeom>
                <a:ln>
                  <a:solidFill>
                    <a:srgbClr val="675DD2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Straight Connector 46"/>
                <p:cNvCxnSpPr>
                  <a:stCxn id="68" idx="2"/>
                  <a:endCxn id="45" idx="2"/>
                </p:cNvCxnSpPr>
                <p:nvPr/>
              </p:nvCxnSpPr>
              <p:spPr>
                <a:xfrm rot="16200000" flipH="1">
                  <a:off x="651428" y="2869110"/>
                  <a:ext cx="2701532" cy="8892"/>
                </a:xfrm>
                <a:prstGeom prst="line">
                  <a:avLst/>
                </a:prstGeom>
                <a:ln>
                  <a:solidFill>
                    <a:srgbClr val="675DD2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8" name="Oval 47"/>
                <p:cNvSpPr/>
                <p:nvPr/>
              </p:nvSpPr>
              <p:spPr>
                <a:xfrm rot="16200000" flipH="1" flipV="1">
                  <a:off x="1957905" y="2230109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49" name="Rectangle 48"/>
                <p:cNvSpPr/>
                <p:nvPr/>
              </p:nvSpPr>
              <p:spPr>
                <a:xfrm>
                  <a:off x="389158" y="2650881"/>
                  <a:ext cx="695506" cy="302065"/>
                </a:xfrm>
                <a:prstGeom prst="rect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0" name="Rectangle 49"/>
                <p:cNvSpPr/>
                <p:nvPr/>
              </p:nvSpPr>
              <p:spPr>
                <a:xfrm rot="13391863">
                  <a:off x="2008305" y="2423535"/>
                  <a:ext cx="186520" cy="963963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/>
                    </a:gs>
                    <a:gs pos="20000">
                      <a:srgbClr val="FFFFFF"/>
                    </a:gs>
                    <a:gs pos="88000">
                      <a:schemeClr val="tx1">
                        <a:lumMod val="50000"/>
                        <a:lumOff val="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1" name="Rectangle 50"/>
                <p:cNvSpPr/>
                <p:nvPr/>
              </p:nvSpPr>
              <p:spPr>
                <a:xfrm rot="10800000">
                  <a:off x="3606547" y="2452351"/>
                  <a:ext cx="186520" cy="795967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/>
                    </a:gs>
                    <a:gs pos="20000">
                      <a:srgbClr val="FFFFFF"/>
                    </a:gs>
                    <a:gs pos="88000">
                      <a:schemeClr val="tx1">
                        <a:lumMod val="50000"/>
                        <a:lumOff val="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2" name="Rectangle 51"/>
                <p:cNvSpPr/>
                <p:nvPr/>
              </p:nvSpPr>
              <p:spPr>
                <a:xfrm rot="5400000">
                  <a:off x="1909214" y="1046718"/>
                  <a:ext cx="206089" cy="720385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/>
                    </a:gs>
                    <a:gs pos="20000">
                      <a:srgbClr val="FFFFFF"/>
                    </a:gs>
                    <a:gs pos="88000">
                      <a:schemeClr val="tx1">
                        <a:lumMod val="50000"/>
                        <a:lumOff val="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53" name="Oval 52"/>
                <p:cNvSpPr/>
                <p:nvPr/>
              </p:nvSpPr>
              <p:spPr>
                <a:xfrm>
                  <a:off x="1116765" y="2761127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4" name="Oval 53"/>
                <p:cNvSpPr/>
                <p:nvPr/>
              </p:nvSpPr>
              <p:spPr>
                <a:xfrm>
                  <a:off x="1262246" y="2761127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5" name="Oval 54"/>
                <p:cNvSpPr/>
                <p:nvPr/>
              </p:nvSpPr>
              <p:spPr>
                <a:xfrm>
                  <a:off x="1547827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56" name="Oval 55"/>
                <p:cNvSpPr/>
                <p:nvPr/>
              </p:nvSpPr>
              <p:spPr>
                <a:xfrm>
                  <a:off x="1828020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7" name="Oval 56"/>
                <p:cNvSpPr/>
                <p:nvPr/>
              </p:nvSpPr>
              <p:spPr>
                <a:xfrm>
                  <a:off x="1402342" y="2761123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8" name="Oval 57"/>
                <p:cNvSpPr/>
                <p:nvPr/>
              </p:nvSpPr>
              <p:spPr>
                <a:xfrm>
                  <a:off x="2280621" y="2773033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9" name="Oval 58"/>
                <p:cNvSpPr/>
                <p:nvPr/>
              </p:nvSpPr>
              <p:spPr>
                <a:xfrm>
                  <a:off x="2453045" y="2773033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0" name="Oval 59"/>
                <p:cNvSpPr/>
                <p:nvPr/>
              </p:nvSpPr>
              <p:spPr>
                <a:xfrm>
                  <a:off x="2679352" y="2773034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61" name="Oval 60"/>
                <p:cNvSpPr/>
                <p:nvPr/>
              </p:nvSpPr>
              <p:spPr>
                <a:xfrm>
                  <a:off x="2943380" y="2773034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2" name="Oval 61"/>
                <p:cNvSpPr/>
                <p:nvPr/>
              </p:nvSpPr>
              <p:spPr>
                <a:xfrm>
                  <a:off x="2566198" y="27730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3" name="Oval 62"/>
                <p:cNvSpPr/>
                <p:nvPr/>
              </p:nvSpPr>
              <p:spPr>
                <a:xfrm>
                  <a:off x="3121191" y="2773034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4" name="Oval 63"/>
                <p:cNvSpPr/>
                <p:nvPr/>
              </p:nvSpPr>
              <p:spPr>
                <a:xfrm rot="16200000" flipH="1" flipV="1">
                  <a:off x="1957909" y="2605182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5" name="Oval 64"/>
                <p:cNvSpPr/>
                <p:nvPr/>
              </p:nvSpPr>
              <p:spPr>
                <a:xfrm rot="16200000" flipH="1" flipV="1">
                  <a:off x="1957911" y="2408718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6" name="Oval 65"/>
                <p:cNvSpPr/>
                <p:nvPr/>
              </p:nvSpPr>
              <p:spPr>
                <a:xfrm rot="16200000" flipH="1" flipV="1">
                  <a:off x="1952526" y="1968157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67" name="Oval 66"/>
                <p:cNvSpPr/>
                <p:nvPr/>
              </p:nvSpPr>
              <p:spPr>
                <a:xfrm rot="16200000" flipH="1" flipV="1">
                  <a:off x="1947143" y="1747878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8" name="Oval 67"/>
                <p:cNvSpPr/>
                <p:nvPr/>
              </p:nvSpPr>
              <p:spPr>
                <a:xfrm rot="16200000" flipH="1" flipV="1">
                  <a:off x="1947143" y="1527595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74" name="Oval 73"/>
                <p:cNvSpPr/>
                <p:nvPr/>
              </p:nvSpPr>
              <p:spPr>
                <a:xfrm>
                  <a:off x="3309779" y="2778987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87" name="Oval 86"/>
                <p:cNvSpPr/>
                <p:nvPr/>
              </p:nvSpPr>
              <p:spPr>
                <a:xfrm>
                  <a:off x="3509143" y="277898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88" name="Oval 87"/>
                <p:cNvSpPr/>
                <p:nvPr/>
              </p:nvSpPr>
              <p:spPr>
                <a:xfrm>
                  <a:off x="1687926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92" name="Oval 91"/>
                <p:cNvSpPr/>
                <p:nvPr/>
              </p:nvSpPr>
              <p:spPr>
                <a:xfrm>
                  <a:off x="1962726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3" name="TextBox 92"/>
                <p:cNvSpPr txBox="1"/>
                <p:nvPr/>
              </p:nvSpPr>
              <p:spPr>
                <a:xfrm>
                  <a:off x="427077" y="2671825"/>
                  <a:ext cx="631257" cy="30777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900" dirty="0">
                      <a:solidFill>
                        <a:schemeClr val="bg1"/>
                      </a:solidFill>
                    </a:rPr>
                    <a:t>LASER</a:t>
                  </a:r>
                </a:p>
              </p:txBody>
            </p:sp>
            <p:sp>
              <p:nvSpPr>
                <p:cNvPr id="94" name="Oval 93"/>
                <p:cNvSpPr/>
                <p:nvPr/>
              </p:nvSpPr>
              <p:spPr>
                <a:xfrm flipV="1">
                  <a:off x="1947333" y="3201003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5" name="Oval 94"/>
                <p:cNvSpPr/>
                <p:nvPr/>
              </p:nvSpPr>
              <p:spPr>
                <a:xfrm flipV="1">
                  <a:off x="1955800" y="3378803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6" name="Oval 95"/>
                <p:cNvSpPr/>
                <p:nvPr/>
              </p:nvSpPr>
              <p:spPr>
                <a:xfrm flipV="1">
                  <a:off x="1947333" y="3675137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7" name="Oval 96"/>
                <p:cNvSpPr/>
                <p:nvPr/>
              </p:nvSpPr>
              <p:spPr>
                <a:xfrm flipV="1">
                  <a:off x="1955800" y="3819071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</p:grpSp>
          <p:sp>
            <p:nvSpPr>
              <p:cNvPr id="44" name="Oval 43"/>
              <p:cNvSpPr/>
              <p:nvPr/>
            </p:nvSpPr>
            <p:spPr>
              <a:xfrm flipV="1">
                <a:off x="1955794" y="4047690"/>
                <a:ext cx="106993" cy="100995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 dirty="0"/>
              </a:p>
            </p:txBody>
          </p:sp>
        </p:grpSp>
        <p:grpSp>
          <p:nvGrpSpPr>
            <p:cNvPr id="6" name="Group 115"/>
            <p:cNvGrpSpPr/>
            <p:nvPr/>
          </p:nvGrpSpPr>
          <p:grpSpPr>
            <a:xfrm>
              <a:off x="765397" y="3197171"/>
              <a:ext cx="702735" cy="770471"/>
              <a:chOff x="1100667" y="4868332"/>
              <a:chExt cx="1447804" cy="1566338"/>
            </a:xfrm>
          </p:grpSpPr>
          <p:cxnSp>
            <p:nvCxnSpPr>
              <p:cNvPr id="117" name="Straight Connector 116"/>
              <p:cNvCxnSpPr/>
              <p:nvPr/>
            </p:nvCxnSpPr>
            <p:spPr>
              <a:xfrm rot="16200000" flipH="1">
                <a:off x="1024466" y="5630333"/>
                <a:ext cx="1566338" cy="42336"/>
              </a:xfrm>
              <a:prstGeom prst="line">
                <a:avLst/>
              </a:prstGeom>
              <a:ln>
                <a:head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/>
            </p:nvCxnSpPr>
            <p:spPr>
              <a:xfrm rot="10800000" flipV="1">
                <a:off x="1100667" y="5672665"/>
                <a:ext cx="1447804" cy="8467"/>
              </a:xfrm>
              <a:prstGeom prst="line">
                <a:avLst/>
              </a:prstGeom>
              <a:ln>
                <a:headEnd type="triangle"/>
                <a:tailEnd type="non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9" name="Oval 118"/>
              <p:cNvSpPr/>
              <p:nvPr/>
            </p:nvSpPr>
            <p:spPr>
              <a:xfrm>
                <a:off x="1344153" y="5249055"/>
                <a:ext cx="899083" cy="866363"/>
              </a:xfrm>
              <a:prstGeom prst="ellipse">
                <a:avLst/>
              </a:prstGeom>
              <a:gradFill flip="none" rotWithShape="1">
                <a:gsLst>
                  <a:gs pos="0">
                    <a:srgbClr val="675DD2">
                      <a:alpha val="47000"/>
                    </a:srgbClr>
                  </a:gs>
                  <a:gs pos="100000">
                    <a:srgbClr val="FFFFFF">
                      <a:alpha val="47000"/>
                    </a:srgbClr>
                  </a:gs>
                </a:gsLst>
                <a:lin ang="0" scaled="1"/>
                <a:tileRect/>
              </a:gra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/>
              </a:p>
            </p:txBody>
          </p:sp>
        </p:grpSp>
        <p:sp>
          <p:nvSpPr>
            <p:cNvPr id="124" name="Bent-Up Arrow 123"/>
            <p:cNvSpPr/>
            <p:nvPr/>
          </p:nvSpPr>
          <p:spPr>
            <a:xfrm>
              <a:off x="1595131" y="3442706"/>
              <a:ext cx="287867" cy="245534"/>
            </a:xfrm>
            <a:prstGeom prst="bentUpArrow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</p:grpSp>
      <p:grpSp>
        <p:nvGrpSpPr>
          <p:cNvPr id="129" name="Group 128"/>
          <p:cNvGrpSpPr/>
          <p:nvPr/>
        </p:nvGrpSpPr>
        <p:grpSpPr>
          <a:xfrm>
            <a:off x="1580269" y="3706792"/>
            <a:ext cx="1954584" cy="1390652"/>
            <a:chOff x="513727" y="4942387"/>
            <a:chExt cx="2606112" cy="1854201"/>
          </a:xfrm>
        </p:grpSpPr>
        <p:sp>
          <p:nvSpPr>
            <p:cNvPr id="160" name="Rounded Rectangle 159"/>
            <p:cNvSpPr/>
            <p:nvPr/>
          </p:nvSpPr>
          <p:spPr>
            <a:xfrm>
              <a:off x="513727" y="5001656"/>
              <a:ext cx="2207594" cy="1794932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 w="3810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cxnSp>
          <p:nvCxnSpPr>
            <p:cNvPr id="161" name="Straight Connector 160"/>
            <p:cNvCxnSpPr/>
            <p:nvPr/>
          </p:nvCxnSpPr>
          <p:spPr>
            <a:xfrm rot="16200000" flipH="1">
              <a:off x="612876" y="5937567"/>
              <a:ext cx="1706576" cy="11465"/>
            </a:xfrm>
            <a:prstGeom prst="line">
              <a:avLst/>
            </a:prstGeom>
            <a:ln>
              <a:head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rot="10800000">
              <a:off x="1059225" y="6463599"/>
              <a:ext cx="1501666" cy="10411"/>
            </a:xfrm>
            <a:prstGeom prst="line">
              <a:avLst/>
            </a:prstGeom>
            <a:ln>
              <a:headEnd type="triangle"/>
              <a:tailEnd type="non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TextBox 163"/>
            <p:cNvSpPr txBox="1"/>
            <p:nvPr/>
          </p:nvSpPr>
          <p:spPr>
            <a:xfrm>
              <a:off x="837662" y="4942387"/>
              <a:ext cx="103167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dirty="0">
                  <a:solidFill>
                    <a:srgbClr val="595959"/>
                  </a:solidFill>
                </a:rPr>
                <a:t>Phase</a:t>
              </a:r>
            </a:p>
          </p:txBody>
        </p:sp>
        <p:sp>
          <p:nvSpPr>
            <p:cNvPr id="166" name="TextBox 165"/>
            <p:cNvSpPr txBox="1"/>
            <p:nvPr/>
          </p:nvSpPr>
          <p:spPr>
            <a:xfrm>
              <a:off x="596446" y="6051519"/>
              <a:ext cx="132972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dirty="0"/>
                <a:t>IFO Signal</a:t>
              </a:r>
            </a:p>
          </p:txBody>
        </p:sp>
        <p:sp>
          <p:nvSpPr>
            <p:cNvPr id="113" name="Oval 112"/>
            <p:cNvSpPr/>
            <p:nvPr/>
          </p:nvSpPr>
          <p:spPr>
            <a:xfrm>
              <a:off x="1213403" y="5469399"/>
              <a:ext cx="492914" cy="468261"/>
            </a:xfrm>
            <a:prstGeom prst="ellipse">
              <a:avLst/>
            </a:prstGeom>
            <a:gradFill flip="none" rotWithShape="1">
              <a:gsLst>
                <a:gs pos="0">
                  <a:srgbClr val="675DD2">
                    <a:alpha val="47000"/>
                  </a:srgbClr>
                </a:gs>
                <a:gs pos="100000">
                  <a:srgbClr val="FFFFFF">
                    <a:alpha val="47000"/>
                  </a:srgbClr>
                </a:gs>
              </a:gsLst>
              <a:lin ang="0" scaled="1"/>
              <a:tileRect/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cxnSp>
          <p:nvCxnSpPr>
            <p:cNvPr id="165" name="Straight Arrow Connector 164"/>
            <p:cNvCxnSpPr/>
            <p:nvPr/>
          </p:nvCxnSpPr>
          <p:spPr>
            <a:xfrm rot="16200000" flipV="1">
              <a:off x="1054731" y="6058431"/>
              <a:ext cx="822076" cy="10671"/>
            </a:xfrm>
            <a:prstGeom prst="straightConnector1">
              <a:avLst/>
            </a:prstGeom>
            <a:ln>
              <a:solidFill>
                <a:srgbClr val="00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8" name="TextBox 167"/>
            <p:cNvSpPr txBox="1"/>
            <p:nvPr/>
          </p:nvSpPr>
          <p:spPr>
            <a:xfrm>
              <a:off x="1790116" y="6435022"/>
              <a:ext cx="132972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dirty="0">
                  <a:solidFill>
                    <a:srgbClr val="595959"/>
                  </a:solidFill>
                </a:rPr>
                <a:t>Amplitude</a:t>
              </a:r>
            </a:p>
          </p:txBody>
        </p:sp>
      </p:grpSp>
      <p:sp>
        <p:nvSpPr>
          <p:cNvPr id="71" name="Right Arrow 70"/>
          <p:cNvSpPr/>
          <p:nvPr/>
        </p:nvSpPr>
        <p:spPr>
          <a:xfrm>
            <a:off x="3332084" y="2559377"/>
            <a:ext cx="222264" cy="158927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2" name="Right Arrow 71"/>
          <p:cNvSpPr/>
          <p:nvPr/>
        </p:nvSpPr>
        <p:spPr>
          <a:xfrm rot="16200000">
            <a:off x="2126458" y="1513042"/>
            <a:ext cx="222264" cy="158927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9" name="Content Placeholder 10"/>
          <p:cNvSpPr>
            <a:spLocks noGrp="1"/>
          </p:cNvSpPr>
          <p:nvPr>
            <p:ph idx="1"/>
          </p:nvPr>
        </p:nvSpPr>
        <p:spPr>
          <a:xfrm>
            <a:off x="3646188" y="3020870"/>
            <a:ext cx="4642789" cy="1470676"/>
          </a:xfrm>
        </p:spPr>
        <p:txBody>
          <a:bodyPr>
            <a:noAutofit/>
          </a:bodyPr>
          <a:lstStyle/>
          <a:p>
            <a:pPr>
              <a:buFont typeface="Wingdings" charset="2"/>
              <a:buChar char="²"/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r>
              <a:rPr lang="en-US" sz="1500" dirty="0">
                <a:solidFill>
                  <a:schemeClr val="bg1"/>
                </a:solidFill>
                <a:latin typeface="Arial" charset="0"/>
              </a:rPr>
              <a:t>When average amplitude is zero, the variance remains</a:t>
            </a:r>
          </a:p>
          <a:p>
            <a:pPr>
              <a:buFont typeface="Wingdings" charset="2"/>
              <a:buChar char="²"/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r>
              <a:rPr lang="en-US" sz="1500" dirty="0">
                <a:solidFill>
                  <a:schemeClr val="bg1"/>
                </a:solidFill>
                <a:latin typeface="Arial" charset="0"/>
              </a:rPr>
              <a:t>Heisenberg uncertainty principle, </a:t>
            </a:r>
            <a:r>
              <a:rPr lang="en-US" sz="1500" dirty="0" err="1">
                <a:solidFill>
                  <a:schemeClr val="bg1"/>
                </a:solidFill>
                <a:latin typeface="Arial" charset="0"/>
              </a:rPr>
              <a:t>q</a:t>
            </a:r>
            <a:r>
              <a:rPr lang="en-US" sz="1500" dirty="0" err="1">
                <a:solidFill>
                  <a:schemeClr val="bg1"/>
                </a:solidFill>
              </a:rPr>
              <a:t>uadratures</a:t>
            </a:r>
            <a:r>
              <a:rPr lang="en-US" sz="1500" dirty="0">
                <a:solidFill>
                  <a:schemeClr val="bg1"/>
                </a:solidFill>
              </a:rPr>
              <a:t> associated with </a:t>
            </a:r>
            <a:r>
              <a:rPr lang="en-US" sz="1500" b="1" dirty="0">
                <a:solidFill>
                  <a:schemeClr val="bg1"/>
                </a:solidFill>
              </a:rPr>
              <a:t>amplitude</a:t>
            </a:r>
            <a:r>
              <a:rPr lang="en-US" sz="1500" dirty="0">
                <a:solidFill>
                  <a:schemeClr val="bg1"/>
                </a:solidFill>
              </a:rPr>
              <a:t> and </a:t>
            </a:r>
            <a:r>
              <a:rPr lang="en-US" sz="1500" b="1" dirty="0">
                <a:solidFill>
                  <a:schemeClr val="bg1"/>
                </a:solidFill>
              </a:rPr>
              <a:t>phase</a:t>
            </a:r>
          </a:p>
          <a:p>
            <a:pPr>
              <a:buFont typeface="Wingdings" charset="2"/>
              <a:buChar char="²"/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r>
              <a:rPr lang="en-US" sz="1500" dirty="0">
                <a:solidFill>
                  <a:schemeClr val="bg1"/>
                </a:solidFill>
              </a:rPr>
              <a:t>They enter the interferometer from all the open ports of the interferometer, but the ones which matter are the one </a:t>
            </a:r>
            <a:r>
              <a:rPr lang="en-US" sz="1500" b="1" dirty="0">
                <a:solidFill>
                  <a:schemeClr val="bg1"/>
                </a:solidFill>
              </a:rPr>
              <a:t>entering from the anti-symmetric port</a:t>
            </a:r>
            <a:r>
              <a:rPr lang="en-US" sz="1500" dirty="0">
                <a:solidFill>
                  <a:schemeClr val="bg1"/>
                </a:solidFill>
              </a:rPr>
              <a:t>!</a:t>
            </a:r>
          </a:p>
          <a:p>
            <a:pPr>
              <a:buFont typeface="Wingdings" charset="2"/>
              <a:buChar char="²"/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endParaRPr lang="en-US" sz="1500" dirty="0">
              <a:solidFill>
                <a:schemeClr val="bg1"/>
              </a:solidFill>
              <a:latin typeface="Arial" charset="0"/>
            </a:endParaRPr>
          </a:p>
          <a:p>
            <a:pPr>
              <a:buNone/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endParaRPr lang="en-US" sz="1500" dirty="0">
              <a:solidFill>
                <a:schemeClr val="bg1"/>
              </a:solidFill>
              <a:latin typeface="Arial" charset="0"/>
            </a:endParaRPr>
          </a:p>
          <a:p>
            <a:pPr>
              <a:buFont typeface="Wingdings" charset="2"/>
              <a:buChar char="²"/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endParaRPr lang="en-US" sz="1500" dirty="0">
              <a:solidFill>
                <a:schemeClr val="bg1"/>
              </a:solidFill>
              <a:latin typeface="Arial" charset="0"/>
            </a:endParaRPr>
          </a:p>
          <a:p>
            <a:pPr>
              <a:buFont typeface="Wingdings" charset="2"/>
              <a:buChar char="²"/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endParaRPr lang="en-US" sz="1500" dirty="0">
              <a:solidFill>
                <a:schemeClr val="bg1"/>
              </a:solidFill>
              <a:latin typeface="Arial" charset="0"/>
            </a:endParaRPr>
          </a:p>
          <a:p>
            <a:pPr>
              <a:buFont typeface="Wingdings" charset="2"/>
              <a:buChar char="²"/>
            </a:pPr>
            <a:endParaRPr lang="en-US" sz="1500" dirty="0">
              <a:solidFill>
                <a:schemeClr val="bg1"/>
              </a:solidFill>
            </a:endParaRPr>
          </a:p>
        </p:txBody>
      </p:sp>
      <p:grpSp>
        <p:nvGrpSpPr>
          <p:cNvPr id="70" name="Group 69"/>
          <p:cNvGrpSpPr/>
          <p:nvPr/>
        </p:nvGrpSpPr>
        <p:grpSpPr>
          <a:xfrm>
            <a:off x="6460080" y="1393647"/>
            <a:ext cx="1198022" cy="1021757"/>
            <a:chOff x="4631309" y="1386009"/>
            <a:chExt cx="3153586" cy="2505691"/>
          </a:xfrm>
        </p:grpSpPr>
        <p:sp>
          <p:nvSpPr>
            <p:cNvPr id="73" name="Rectangle 72"/>
            <p:cNvSpPr/>
            <p:nvPr/>
          </p:nvSpPr>
          <p:spPr>
            <a:xfrm>
              <a:off x="4631309" y="1386009"/>
              <a:ext cx="2884153" cy="2505691"/>
            </a:xfrm>
            <a:prstGeom prst="rect">
              <a:avLst/>
            </a:prstGeom>
            <a:solidFill>
              <a:srgbClr val="00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75" name="Line 3"/>
            <p:cNvSpPr>
              <a:spLocks noChangeShapeType="1"/>
            </p:cNvSpPr>
            <p:nvPr/>
          </p:nvSpPr>
          <p:spPr bwMode="auto">
            <a:xfrm>
              <a:off x="4676722" y="2763988"/>
              <a:ext cx="2443163" cy="0"/>
            </a:xfrm>
            <a:prstGeom prst="line">
              <a:avLst/>
            </a:prstGeom>
            <a:noFill/>
            <a:ln w="12600">
              <a:solidFill>
                <a:srgbClr val="FFFF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 sz="1350" dirty="0"/>
            </a:p>
          </p:txBody>
        </p:sp>
        <p:grpSp>
          <p:nvGrpSpPr>
            <p:cNvPr id="76" name="Group 11"/>
            <p:cNvGrpSpPr/>
            <p:nvPr/>
          </p:nvGrpSpPr>
          <p:grpSpPr>
            <a:xfrm>
              <a:off x="5319204" y="1390916"/>
              <a:ext cx="2465691" cy="2211270"/>
              <a:chOff x="6281282" y="2975092"/>
              <a:chExt cx="2465691" cy="2211270"/>
            </a:xfrm>
          </p:grpSpPr>
          <p:sp>
            <p:nvSpPr>
              <p:cNvPr id="77" name="Oval 4"/>
              <p:cNvSpPr>
                <a:spLocks noChangeArrowheads="1"/>
              </p:cNvSpPr>
              <p:nvPr/>
            </p:nvSpPr>
            <p:spPr bwMode="auto">
              <a:xfrm>
                <a:off x="6477000" y="3890963"/>
                <a:ext cx="914400" cy="838200"/>
              </a:xfrm>
              <a:prstGeom prst="ellipse">
                <a:avLst/>
              </a:prstGeom>
              <a:solidFill>
                <a:srgbClr val="D49FFF">
                  <a:alpha val="45097"/>
                </a:srgbClr>
              </a:solidFill>
              <a:ln w="12600">
                <a:solidFill>
                  <a:srgbClr val="DFE9FF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350" dirty="0"/>
              </a:p>
            </p:txBody>
          </p:sp>
          <p:sp>
            <p:nvSpPr>
              <p:cNvPr id="78" name="Line 5"/>
              <p:cNvSpPr>
                <a:spLocks noChangeShapeType="1"/>
              </p:cNvSpPr>
              <p:nvPr/>
            </p:nvSpPr>
            <p:spPr bwMode="auto">
              <a:xfrm>
                <a:off x="6934200" y="3183697"/>
                <a:ext cx="1588" cy="2002665"/>
              </a:xfrm>
              <a:prstGeom prst="line">
                <a:avLst/>
              </a:prstGeom>
              <a:noFill/>
              <a:ln w="12600">
                <a:solidFill>
                  <a:srgbClr val="FFFF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1350" dirty="0"/>
              </a:p>
            </p:txBody>
          </p:sp>
          <p:sp>
            <p:nvSpPr>
              <p:cNvPr id="79" name="Text Box 6"/>
              <p:cNvSpPr txBox="1">
                <a:spLocks noChangeArrowheads="1"/>
              </p:cNvSpPr>
              <p:nvPr/>
            </p:nvSpPr>
            <p:spPr bwMode="auto">
              <a:xfrm>
                <a:off x="6281282" y="2975092"/>
                <a:ext cx="914400" cy="683306"/>
              </a:xfrm>
              <a:prstGeom prst="rect">
                <a:avLst/>
              </a:prstGeom>
              <a:noFill/>
              <a:ln w="9525">
                <a:noFill/>
                <a:round/>
                <a:headEnd/>
                <a:tailEnd/>
              </a:ln>
            </p:spPr>
            <p:txBody>
              <a:bodyPr wrap="square" lIns="67500" tIns="35100" rIns="67500" bIns="35100">
                <a:spAutoFit/>
              </a:bodyPr>
              <a:lstStyle/>
              <a:p>
                <a:pPr>
                  <a:tabLst>
                    <a:tab pos="0" algn="l"/>
                    <a:tab pos="685800" algn="l"/>
                    <a:tab pos="1371600" algn="l"/>
                    <a:tab pos="2057400" algn="l"/>
                    <a:tab pos="2743200" algn="l"/>
                    <a:tab pos="3429000" algn="l"/>
                    <a:tab pos="4114800" algn="l"/>
                    <a:tab pos="4800600" algn="l"/>
                    <a:tab pos="5486400" algn="l"/>
                    <a:tab pos="6172200" algn="l"/>
                    <a:tab pos="6858000" algn="l"/>
                    <a:tab pos="7543800" algn="l"/>
                  </a:tabLst>
                </a:pPr>
                <a:r>
                  <a:rPr lang="en-US" sz="1350" dirty="0">
                    <a:solidFill>
                      <a:srgbClr val="FFFF00"/>
                    </a:solidFill>
                  </a:rPr>
                  <a:t>X1</a:t>
                </a:r>
              </a:p>
            </p:txBody>
          </p:sp>
          <p:sp>
            <p:nvSpPr>
              <p:cNvPr id="80" name="Text Box 7"/>
              <p:cNvSpPr txBox="1">
                <a:spLocks noChangeArrowheads="1"/>
              </p:cNvSpPr>
              <p:nvPr/>
            </p:nvSpPr>
            <p:spPr bwMode="auto">
              <a:xfrm>
                <a:off x="7802728" y="4219326"/>
                <a:ext cx="944245" cy="683306"/>
              </a:xfrm>
              <a:prstGeom prst="rect">
                <a:avLst/>
              </a:prstGeom>
              <a:noFill/>
              <a:ln w="9525">
                <a:noFill/>
                <a:round/>
                <a:headEnd/>
                <a:tailEnd/>
              </a:ln>
            </p:spPr>
            <p:txBody>
              <a:bodyPr wrap="square" lIns="67500" tIns="35100" rIns="67500" bIns="35100">
                <a:spAutoFit/>
              </a:bodyPr>
              <a:lstStyle/>
              <a:p>
                <a:pPr>
                  <a:tabLst>
                    <a:tab pos="0" algn="l"/>
                    <a:tab pos="685800" algn="l"/>
                    <a:tab pos="1371600" algn="l"/>
                    <a:tab pos="2057400" algn="l"/>
                    <a:tab pos="2743200" algn="l"/>
                    <a:tab pos="3429000" algn="l"/>
                    <a:tab pos="4114800" algn="l"/>
                    <a:tab pos="4800600" algn="l"/>
                    <a:tab pos="5486400" algn="l"/>
                    <a:tab pos="6172200" algn="l"/>
                    <a:tab pos="6858000" algn="l"/>
                    <a:tab pos="7543800" algn="l"/>
                  </a:tabLst>
                </a:pPr>
                <a:r>
                  <a:rPr lang="en-US" sz="1350" dirty="0">
                    <a:solidFill>
                      <a:srgbClr val="FFFF00"/>
                    </a:solidFill>
                  </a:rPr>
                  <a:t>X2</a:t>
                </a:r>
              </a:p>
            </p:txBody>
          </p:sp>
        </p:grpSp>
      </p:grpSp>
      <p:sp>
        <p:nvSpPr>
          <p:cNvPr id="81" name="Text Box 17"/>
          <p:cNvSpPr txBox="1">
            <a:spLocks noChangeArrowheads="1"/>
          </p:cNvSpPr>
          <p:nvPr/>
        </p:nvSpPr>
        <p:spPr bwMode="auto">
          <a:xfrm>
            <a:off x="6335626" y="2464990"/>
            <a:ext cx="1322476" cy="359426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</p:spPr>
        <p:txBody>
          <a:bodyPr wrap="square" lIns="67500" tIns="35100" rIns="67500" bIns="35100">
            <a:spAutoFit/>
          </a:bodyPr>
          <a:lstStyle/>
          <a:p>
            <a:pPr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</a:pPr>
            <a:r>
              <a:rPr lang="en-US" sz="1875" dirty="0">
                <a:solidFill>
                  <a:srgbClr val="FFFFFF"/>
                </a:solidFill>
                <a:latin typeface="Arial" charset="0"/>
              </a:rPr>
              <a:t>∆X</a:t>
            </a:r>
            <a:r>
              <a:rPr lang="en-US" sz="1875" baseline="-25000" dirty="0">
                <a:solidFill>
                  <a:srgbClr val="FFFFFF"/>
                </a:solidFill>
                <a:latin typeface="Arial" charset="0"/>
              </a:rPr>
              <a:t>1</a:t>
            </a:r>
            <a:r>
              <a:rPr lang="en-US" sz="1875" dirty="0">
                <a:solidFill>
                  <a:srgbClr val="FFFFFF"/>
                </a:solidFill>
                <a:latin typeface="Arial" charset="0"/>
              </a:rPr>
              <a:t> ∆X</a:t>
            </a:r>
            <a:r>
              <a:rPr lang="en-US" sz="1875" baseline="-25000" dirty="0">
                <a:solidFill>
                  <a:srgbClr val="FFFFFF"/>
                </a:solidFill>
                <a:latin typeface="Arial" charset="0"/>
              </a:rPr>
              <a:t>2</a:t>
            </a:r>
            <a:r>
              <a:rPr lang="en-US" sz="1875" dirty="0">
                <a:solidFill>
                  <a:srgbClr val="FFFFFF"/>
                </a:solidFill>
                <a:latin typeface="Arial" charset="0"/>
              </a:rPr>
              <a:t> ≥1</a:t>
            </a:r>
          </a:p>
        </p:txBody>
      </p:sp>
      <p:sp>
        <p:nvSpPr>
          <p:cNvPr id="7" name="Rectangle 6"/>
          <p:cNvSpPr/>
          <p:nvPr/>
        </p:nvSpPr>
        <p:spPr>
          <a:xfrm>
            <a:off x="4037889" y="1643928"/>
            <a:ext cx="22822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solidFill>
                  <a:srgbClr val="FFFF00"/>
                </a:solidFill>
                <a:sym typeface="Wingdings"/>
              </a:rPr>
              <a:t>Z</a:t>
            </a:r>
            <a:r>
              <a:rPr lang="en-US" dirty="0">
                <a:solidFill>
                  <a:srgbClr val="FFFF00"/>
                </a:solidFill>
              </a:rPr>
              <a:t>ero-point energy</a:t>
            </a:r>
          </a:p>
          <a:p>
            <a:pPr algn="ctr"/>
            <a:r>
              <a:rPr lang="en-US" dirty="0">
                <a:solidFill>
                  <a:srgbClr val="FFFF00"/>
                </a:solidFill>
              </a:rPr>
              <a:t> (vacuum) fluctuations</a:t>
            </a:r>
          </a:p>
        </p:txBody>
      </p:sp>
      <p:pic>
        <p:nvPicPr>
          <p:cNvPr id="82" name="Picture 81" descr="Screen Shot 2016-12-13 at 4.08.38 PM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89" b="53425"/>
          <a:stretch/>
        </p:blipFill>
        <p:spPr>
          <a:xfrm>
            <a:off x="1213059" y="27886"/>
            <a:ext cx="6758785" cy="113336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54539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Replace regular vacuum with squeezed vacuum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4641850" y="2546350"/>
            <a:ext cx="18473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350"/>
          </a:p>
        </p:txBody>
      </p:sp>
      <p:grpSp>
        <p:nvGrpSpPr>
          <p:cNvPr id="71" name="Group 70"/>
          <p:cNvGrpSpPr/>
          <p:nvPr/>
        </p:nvGrpSpPr>
        <p:grpSpPr>
          <a:xfrm>
            <a:off x="1116436" y="1183804"/>
            <a:ext cx="2658422" cy="2451109"/>
            <a:chOff x="248504" y="1481673"/>
            <a:chExt cx="3544563" cy="3268145"/>
          </a:xfrm>
        </p:grpSpPr>
        <p:grpSp>
          <p:nvGrpSpPr>
            <p:cNvPr id="3" name="Group 41"/>
            <p:cNvGrpSpPr/>
            <p:nvPr/>
          </p:nvGrpSpPr>
          <p:grpSpPr>
            <a:xfrm>
              <a:off x="389158" y="1481673"/>
              <a:ext cx="3403909" cy="3268145"/>
              <a:chOff x="389158" y="1303866"/>
              <a:chExt cx="3403909" cy="3268145"/>
            </a:xfrm>
          </p:grpSpPr>
          <p:grpSp>
            <p:nvGrpSpPr>
              <p:cNvPr id="5" name="Group 95"/>
              <p:cNvGrpSpPr/>
              <p:nvPr/>
            </p:nvGrpSpPr>
            <p:grpSpPr>
              <a:xfrm>
                <a:off x="389158" y="1303866"/>
                <a:ext cx="3403909" cy="3268145"/>
                <a:chOff x="389158" y="1303866"/>
                <a:chExt cx="3403909" cy="3268145"/>
              </a:xfrm>
            </p:grpSpPr>
            <p:sp>
              <p:nvSpPr>
                <p:cNvPr id="45" name="Chord 44"/>
                <p:cNvSpPr/>
                <p:nvPr/>
              </p:nvSpPr>
              <p:spPr>
                <a:xfrm rot="17473198">
                  <a:off x="1761066" y="4064011"/>
                  <a:ext cx="499534" cy="516466"/>
                </a:xfrm>
                <a:prstGeom prst="chord">
                  <a:avLst/>
                </a:prstGeom>
                <a:solidFill>
                  <a:srgbClr val="FFFF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cxnSp>
              <p:nvCxnSpPr>
                <p:cNvPr id="46" name="Straight Connector 45"/>
                <p:cNvCxnSpPr/>
                <p:nvPr/>
              </p:nvCxnSpPr>
              <p:spPr>
                <a:xfrm rot="10800000">
                  <a:off x="2011209" y="2826618"/>
                  <a:ext cx="1616469" cy="1"/>
                </a:xfrm>
                <a:prstGeom prst="line">
                  <a:avLst/>
                </a:prstGeom>
                <a:ln>
                  <a:solidFill>
                    <a:srgbClr val="FF6600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Straight Connector 46"/>
                <p:cNvCxnSpPr>
                  <a:stCxn id="68" idx="2"/>
                  <a:endCxn id="45" idx="2"/>
                </p:cNvCxnSpPr>
                <p:nvPr/>
              </p:nvCxnSpPr>
              <p:spPr>
                <a:xfrm rot="16200000" flipH="1">
                  <a:off x="651428" y="2869110"/>
                  <a:ext cx="2701532" cy="8892"/>
                </a:xfrm>
                <a:prstGeom prst="line">
                  <a:avLst/>
                </a:prstGeom>
                <a:ln>
                  <a:solidFill>
                    <a:srgbClr val="FF6600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8" name="Oval 47"/>
                <p:cNvSpPr/>
                <p:nvPr/>
              </p:nvSpPr>
              <p:spPr>
                <a:xfrm rot="16200000" flipH="1" flipV="1">
                  <a:off x="1957905" y="2187774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49" name="Rectangle 48"/>
                <p:cNvSpPr/>
                <p:nvPr/>
              </p:nvSpPr>
              <p:spPr>
                <a:xfrm>
                  <a:off x="389158" y="2650881"/>
                  <a:ext cx="695506" cy="302065"/>
                </a:xfrm>
                <a:prstGeom prst="rect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0" name="Rectangle 49"/>
                <p:cNvSpPr/>
                <p:nvPr/>
              </p:nvSpPr>
              <p:spPr>
                <a:xfrm rot="13391863">
                  <a:off x="2008305" y="2423535"/>
                  <a:ext cx="186520" cy="963963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/>
                    </a:gs>
                    <a:gs pos="20000">
                      <a:srgbClr val="FFFFFF"/>
                    </a:gs>
                    <a:gs pos="88000">
                      <a:schemeClr val="tx1">
                        <a:lumMod val="50000"/>
                        <a:lumOff val="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1" name="Rectangle 50"/>
                <p:cNvSpPr/>
                <p:nvPr/>
              </p:nvSpPr>
              <p:spPr>
                <a:xfrm rot="10800000">
                  <a:off x="3606547" y="2452351"/>
                  <a:ext cx="186520" cy="795967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/>
                    </a:gs>
                    <a:gs pos="20000">
                      <a:srgbClr val="FFFFFF"/>
                    </a:gs>
                    <a:gs pos="88000">
                      <a:schemeClr val="tx1">
                        <a:lumMod val="50000"/>
                        <a:lumOff val="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2" name="Rectangle 51"/>
                <p:cNvSpPr/>
                <p:nvPr/>
              </p:nvSpPr>
              <p:spPr>
                <a:xfrm rot="5400000">
                  <a:off x="1909214" y="1046718"/>
                  <a:ext cx="206089" cy="720385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/>
                    </a:gs>
                    <a:gs pos="20000">
                      <a:srgbClr val="FFFFFF"/>
                    </a:gs>
                    <a:gs pos="88000">
                      <a:schemeClr val="tx1">
                        <a:lumMod val="50000"/>
                        <a:lumOff val="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53" name="Oval 52"/>
                <p:cNvSpPr/>
                <p:nvPr/>
              </p:nvSpPr>
              <p:spPr>
                <a:xfrm>
                  <a:off x="1116765" y="2761127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4" name="Oval 53"/>
                <p:cNvSpPr/>
                <p:nvPr/>
              </p:nvSpPr>
              <p:spPr>
                <a:xfrm>
                  <a:off x="1262246" y="2761127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5" name="Oval 54"/>
                <p:cNvSpPr/>
                <p:nvPr/>
              </p:nvSpPr>
              <p:spPr>
                <a:xfrm>
                  <a:off x="1547827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56" name="Oval 55"/>
                <p:cNvSpPr/>
                <p:nvPr/>
              </p:nvSpPr>
              <p:spPr>
                <a:xfrm>
                  <a:off x="1828020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7" name="Oval 56"/>
                <p:cNvSpPr/>
                <p:nvPr/>
              </p:nvSpPr>
              <p:spPr>
                <a:xfrm>
                  <a:off x="1402342" y="2761123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8" name="Oval 57"/>
                <p:cNvSpPr/>
                <p:nvPr/>
              </p:nvSpPr>
              <p:spPr>
                <a:xfrm>
                  <a:off x="2280621" y="2773033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59" name="Oval 58"/>
                <p:cNvSpPr/>
                <p:nvPr/>
              </p:nvSpPr>
              <p:spPr>
                <a:xfrm>
                  <a:off x="2453045" y="2773033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0" name="Oval 59"/>
                <p:cNvSpPr/>
                <p:nvPr/>
              </p:nvSpPr>
              <p:spPr>
                <a:xfrm>
                  <a:off x="2764022" y="2773034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61" name="Oval 60"/>
                <p:cNvSpPr/>
                <p:nvPr/>
              </p:nvSpPr>
              <p:spPr>
                <a:xfrm>
                  <a:off x="2943380" y="2773034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2" name="Oval 61"/>
                <p:cNvSpPr/>
                <p:nvPr/>
              </p:nvSpPr>
              <p:spPr>
                <a:xfrm>
                  <a:off x="2608533" y="27730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3" name="Oval 62"/>
                <p:cNvSpPr/>
                <p:nvPr/>
              </p:nvSpPr>
              <p:spPr>
                <a:xfrm>
                  <a:off x="3121191" y="2773034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4" name="Oval 63"/>
                <p:cNvSpPr/>
                <p:nvPr/>
              </p:nvSpPr>
              <p:spPr>
                <a:xfrm rot="16200000" flipH="1" flipV="1">
                  <a:off x="1957909" y="2588248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5" name="Oval 64"/>
                <p:cNvSpPr/>
                <p:nvPr/>
              </p:nvSpPr>
              <p:spPr>
                <a:xfrm rot="16200000" flipH="1" flipV="1">
                  <a:off x="1957911" y="2391784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6" name="Oval 65"/>
                <p:cNvSpPr/>
                <p:nvPr/>
              </p:nvSpPr>
              <p:spPr>
                <a:xfrm rot="16200000" flipH="1" flipV="1">
                  <a:off x="1952526" y="1968157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67" name="Oval 66"/>
                <p:cNvSpPr/>
                <p:nvPr/>
              </p:nvSpPr>
              <p:spPr>
                <a:xfrm rot="16200000" flipH="1" flipV="1">
                  <a:off x="1947143" y="1747878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68" name="Oval 67"/>
                <p:cNvSpPr/>
                <p:nvPr/>
              </p:nvSpPr>
              <p:spPr>
                <a:xfrm rot="16200000" flipH="1" flipV="1">
                  <a:off x="1947143" y="1527595"/>
                  <a:ext cx="101210" cy="9160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74" name="Oval 73"/>
                <p:cNvSpPr/>
                <p:nvPr/>
              </p:nvSpPr>
              <p:spPr>
                <a:xfrm>
                  <a:off x="3309779" y="2778987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87" name="Oval 86"/>
                <p:cNvSpPr/>
                <p:nvPr/>
              </p:nvSpPr>
              <p:spPr>
                <a:xfrm>
                  <a:off x="3509143" y="277898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88" name="Oval 87"/>
                <p:cNvSpPr/>
                <p:nvPr/>
              </p:nvSpPr>
              <p:spPr>
                <a:xfrm>
                  <a:off x="1687926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/>
                </a:p>
              </p:txBody>
            </p:sp>
            <p:sp>
              <p:nvSpPr>
                <p:cNvPr id="92" name="Oval 91"/>
                <p:cNvSpPr/>
                <p:nvPr/>
              </p:nvSpPr>
              <p:spPr>
                <a:xfrm>
                  <a:off x="1962726" y="2761128"/>
                  <a:ext cx="91600" cy="101210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3" name="TextBox 92"/>
                <p:cNvSpPr txBox="1"/>
                <p:nvPr/>
              </p:nvSpPr>
              <p:spPr>
                <a:xfrm>
                  <a:off x="427077" y="2671825"/>
                  <a:ext cx="631257" cy="30777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900" dirty="0">
                      <a:solidFill>
                        <a:schemeClr val="bg1"/>
                      </a:solidFill>
                    </a:rPr>
                    <a:t>LASER</a:t>
                  </a:r>
                </a:p>
              </p:txBody>
            </p:sp>
            <p:sp>
              <p:nvSpPr>
                <p:cNvPr id="94" name="Oval 93"/>
                <p:cNvSpPr/>
                <p:nvPr/>
              </p:nvSpPr>
              <p:spPr>
                <a:xfrm flipV="1">
                  <a:off x="1947333" y="3201003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5" name="Oval 94"/>
                <p:cNvSpPr/>
                <p:nvPr/>
              </p:nvSpPr>
              <p:spPr>
                <a:xfrm flipV="1">
                  <a:off x="1955800" y="3404204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6" name="Oval 95"/>
                <p:cNvSpPr/>
                <p:nvPr/>
              </p:nvSpPr>
              <p:spPr>
                <a:xfrm flipV="1">
                  <a:off x="1947333" y="3607401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  <p:sp>
              <p:nvSpPr>
                <p:cNvPr id="97" name="Oval 96"/>
                <p:cNvSpPr/>
                <p:nvPr/>
              </p:nvSpPr>
              <p:spPr>
                <a:xfrm flipV="1">
                  <a:off x="1955800" y="3819071"/>
                  <a:ext cx="106993" cy="100995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350" dirty="0"/>
                </a:p>
              </p:txBody>
            </p:sp>
          </p:grpSp>
          <p:sp>
            <p:nvSpPr>
              <p:cNvPr id="44" name="Oval 43"/>
              <p:cNvSpPr/>
              <p:nvPr/>
            </p:nvSpPr>
            <p:spPr>
              <a:xfrm flipV="1">
                <a:off x="1955794" y="4005355"/>
                <a:ext cx="106993" cy="100995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 dirty="0"/>
              </a:p>
            </p:txBody>
          </p:sp>
        </p:grpSp>
        <p:sp>
          <p:nvSpPr>
            <p:cNvPr id="70" name="Bent-Up Arrow 69"/>
            <p:cNvSpPr/>
            <p:nvPr/>
          </p:nvSpPr>
          <p:spPr>
            <a:xfrm>
              <a:off x="1609785" y="3631504"/>
              <a:ext cx="287867" cy="245534"/>
            </a:xfrm>
            <a:prstGeom prst="bentUpArrow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248504" y="4122022"/>
              <a:ext cx="1481668" cy="33855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050" dirty="0"/>
                <a:t>Squeezed Field</a:t>
              </a:r>
            </a:p>
          </p:txBody>
        </p:sp>
        <p:grpSp>
          <p:nvGrpSpPr>
            <p:cNvPr id="6" name="Group 84"/>
            <p:cNvGrpSpPr/>
            <p:nvPr/>
          </p:nvGrpSpPr>
          <p:grpSpPr>
            <a:xfrm>
              <a:off x="429794" y="3179140"/>
              <a:ext cx="1176867" cy="897468"/>
              <a:chOff x="1100667" y="5131215"/>
              <a:chExt cx="1447804" cy="1161062"/>
            </a:xfrm>
          </p:grpSpPr>
          <p:cxnSp>
            <p:nvCxnSpPr>
              <p:cNvPr id="86" name="Straight Connector 85"/>
              <p:cNvCxnSpPr/>
              <p:nvPr/>
            </p:nvCxnSpPr>
            <p:spPr>
              <a:xfrm rot="16200000" flipH="1">
                <a:off x="1223206" y="5696122"/>
                <a:ext cx="1161062" cy="31248"/>
              </a:xfrm>
              <a:prstGeom prst="line">
                <a:avLst/>
              </a:prstGeom>
              <a:ln>
                <a:head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/>
              <p:cNvCxnSpPr/>
              <p:nvPr/>
            </p:nvCxnSpPr>
            <p:spPr>
              <a:xfrm rot="10800000" flipV="1">
                <a:off x="1100667" y="5672665"/>
                <a:ext cx="1447804" cy="8468"/>
              </a:xfrm>
              <a:prstGeom prst="line">
                <a:avLst/>
              </a:prstGeom>
              <a:ln>
                <a:headEnd type="triangle"/>
                <a:tailEnd type="non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Oval 89"/>
              <p:cNvSpPr/>
              <p:nvPr/>
            </p:nvSpPr>
            <p:spPr>
              <a:xfrm>
                <a:off x="1320409" y="5494244"/>
                <a:ext cx="976829" cy="361460"/>
              </a:xfrm>
              <a:prstGeom prst="ellipse">
                <a:avLst/>
              </a:prstGeom>
              <a:gradFill flip="none" rotWithShape="1">
                <a:gsLst>
                  <a:gs pos="0">
                    <a:srgbClr val="675DD2">
                      <a:alpha val="47000"/>
                    </a:srgbClr>
                  </a:gs>
                  <a:gs pos="100000">
                    <a:srgbClr val="FFFFFF">
                      <a:alpha val="47000"/>
                    </a:srgbClr>
                  </a:gs>
                </a:gsLst>
                <a:lin ang="0" scaled="1"/>
                <a:tileRect/>
              </a:gra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/>
              </a:p>
            </p:txBody>
          </p:sp>
        </p:grpSp>
      </p:grpSp>
      <p:sp>
        <p:nvSpPr>
          <p:cNvPr id="77" name="Rounded Rectangle 76"/>
          <p:cNvSpPr/>
          <p:nvPr/>
        </p:nvSpPr>
        <p:spPr>
          <a:xfrm>
            <a:off x="1550254" y="3757034"/>
            <a:ext cx="1727807" cy="1346199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45" name="Straight Connector 144"/>
          <p:cNvCxnSpPr/>
          <p:nvPr/>
        </p:nvCxnSpPr>
        <p:spPr>
          <a:xfrm rot="16200000" flipH="1">
            <a:off x="1624530" y="4383948"/>
            <a:ext cx="1279930" cy="34390"/>
          </a:xfrm>
          <a:prstGeom prst="line">
            <a:avLst/>
          </a:prstGeom>
          <a:ln>
            <a:head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/>
          <p:cNvCxnSpPr/>
          <p:nvPr/>
        </p:nvCxnSpPr>
        <p:spPr>
          <a:xfrm rot="10800000">
            <a:off x="1946395" y="4791367"/>
            <a:ext cx="1126250" cy="7808"/>
          </a:xfrm>
          <a:prstGeom prst="line">
            <a:avLst/>
          </a:prstGeom>
          <a:ln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1" name="TextBox 150"/>
          <p:cNvSpPr txBox="1"/>
          <p:nvPr/>
        </p:nvSpPr>
        <p:spPr>
          <a:xfrm>
            <a:off x="1775130" y="3707608"/>
            <a:ext cx="77375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rgbClr val="595959"/>
                </a:solidFill>
              </a:rPr>
              <a:t>Phase</a:t>
            </a:r>
          </a:p>
        </p:txBody>
      </p:sp>
      <p:sp>
        <p:nvSpPr>
          <p:cNvPr id="147" name="Oval 146"/>
          <p:cNvSpPr/>
          <p:nvPr/>
        </p:nvSpPr>
        <p:spPr>
          <a:xfrm>
            <a:off x="1962580" y="4171379"/>
            <a:ext cx="603722" cy="169923"/>
          </a:xfrm>
          <a:prstGeom prst="ellipse">
            <a:avLst/>
          </a:prstGeom>
          <a:gradFill flip="none" rotWithShape="1">
            <a:gsLst>
              <a:gs pos="0">
                <a:srgbClr val="675DD2">
                  <a:alpha val="47000"/>
                </a:srgbClr>
              </a:gs>
              <a:gs pos="100000">
                <a:srgbClr val="FFFFFF">
                  <a:alpha val="47000"/>
                </a:srgbClr>
              </a:gs>
            </a:gsLst>
            <a:lin ang="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49" name="Straight Arrow Connector 148"/>
          <p:cNvCxnSpPr/>
          <p:nvPr/>
        </p:nvCxnSpPr>
        <p:spPr>
          <a:xfrm rot="2871997" flipH="1" flipV="1">
            <a:off x="2046036" y="4319355"/>
            <a:ext cx="436466" cy="382823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8" name="TextBox 147"/>
          <p:cNvSpPr txBox="1"/>
          <p:nvPr/>
        </p:nvSpPr>
        <p:spPr>
          <a:xfrm>
            <a:off x="2627758" y="4771768"/>
            <a:ext cx="99729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rgbClr val="595959"/>
                </a:solidFill>
              </a:rPr>
              <a:t>Amplitude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4061679" y="816098"/>
            <a:ext cx="4683717" cy="387798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68580" indent="137160"/>
            <a:endParaRPr lang="en-US" sz="1500" dirty="0">
              <a:solidFill>
                <a:schemeClr val="bg1"/>
              </a:solidFill>
            </a:endParaRPr>
          </a:p>
          <a:p>
            <a:pPr marL="68580" indent="68580">
              <a:buFont typeface="Wingdings" charset="2"/>
              <a:buChar char="²"/>
            </a:pPr>
            <a:r>
              <a:rPr lang="en-US" sz="1500" dirty="0">
                <a:solidFill>
                  <a:schemeClr val="bg1"/>
                </a:solidFill>
              </a:rPr>
              <a:t> Reduce quantum noise by injecting squeezed vacuum: less uncertainty in one of the two </a:t>
            </a:r>
            <a:r>
              <a:rPr lang="en-US" sz="1500" dirty="0" err="1">
                <a:solidFill>
                  <a:schemeClr val="bg1"/>
                </a:solidFill>
              </a:rPr>
              <a:t>quadratures</a:t>
            </a:r>
            <a:r>
              <a:rPr lang="en-US" sz="1500" dirty="0">
                <a:solidFill>
                  <a:schemeClr val="bg1"/>
                </a:solidFill>
              </a:rPr>
              <a:t> </a:t>
            </a:r>
          </a:p>
          <a:p>
            <a:pPr marL="68580" indent="68580">
              <a:buFont typeface="Wingdings" charset="2"/>
              <a:buChar char="²"/>
            </a:pPr>
            <a:r>
              <a:rPr lang="en-US" sz="1500" dirty="0">
                <a:solidFill>
                  <a:schemeClr val="bg1"/>
                </a:solidFill>
              </a:rPr>
              <a:t> Heisenberg uncertainty principle: if the noise gets smaller in one quadrature, it gets bigger in the other one</a:t>
            </a:r>
          </a:p>
          <a:p>
            <a:pPr marL="68580" indent="68580">
              <a:buFont typeface="Wingdings" charset="2"/>
              <a:buChar char="²"/>
            </a:pPr>
            <a:r>
              <a:rPr lang="en-US" sz="1500" dirty="0">
                <a:solidFill>
                  <a:schemeClr val="bg1"/>
                </a:solidFill>
              </a:rPr>
              <a:t>   One can choose the relative orientation between the squeezed vacuum and the interferometer signal (squeeze angle)</a:t>
            </a:r>
          </a:p>
          <a:p>
            <a:pPr marL="68580" indent="68580">
              <a:buFont typeface="Wingdings" charset="2"/>
              <a:buChar char="²"/>
            </a:pPr>
            <a:r>
              <a:rPr lang="en-US" sz="1600" dirty="0">
                <a:solidFill>
                  <a:schemeClr val="bg1"/>
                </a:solidFill>
              </a:rPr>
              <a:t>Squeezing is made by creating pairs of photons 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using an optical parametric oscillator </a:t>
            </a:r>
          </a:p>
          <a:p>
            <a:pPr marL="68580" indent="68580">
              <a:buFont typeface="Wingdings" charset="2"/>
              <a:buChar char="²"/>
            </a:pPr>
            <a:r>
              <a:rPr lang="en-US" sz="1600" dirty="0">
                <a:solidFill>
                  <a:schemeClr val="bg1"/>
                </a:solidFill>
              </a:rPr>
              <a:t>The pairs are quantum-mechanically entangled 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and have correlated arrival times at the detector</a:t>
            </a:r>
          </a:p>
          <a:p>
            <a:pPr marL="68580" indent="68580">
              <a:buFont typeface="Wingdings" charset="2"/>
              <a:buChar char="²"/>
            </a:pPr>
            <a:r>
              <a:rPr lang="en-US" sz="1600" dirty="0">
                <a:solidFill>
                  <a:schemeClr val="bg1"/>
                </a:solidFill>
              </a:rPr>
              <a:t>This reduces the randomness of the time distribution</a:t>
            </a:r>
          </a:p>
          <a:p>
            <a:pPr marL="68580" indent="68580">
              <a:buFont typeface="Wingdings" charset="2"/>
              <a:buChar char="²"/>
            </a:pPr>
            <a:endParaRPr lang="en-US" sz="1500" dirty="0">
              <a:solidFill>
                <a:schemeClr val="bg1"/>
              </a:solidFill>
            </a:endParaRPr>
          </a:p>
          <a:p>
            <a:pPr marL="411480" lvl="1" indent="137160"/>
            <a:endParaRPr lang="en-US" sz="1500" dirty="0">
              <a:solidFill>
                <a:schemeClr val="bg1"/>
              </a:solidFill>
            </a:endParaRPr>
          </a:p>
        </p:txBody>
      </p:sp>
      <p:sp>
        <p:nvSpPr>
          <p:cNvPr id="91" name="TextBox 90"/>
          <p:cNvSpPr txBox="1"/>
          <p:nvPr/>
        </p:nvSpPr>
        <p:spPr>
          <a:xfrm>
            <a:off x="1642309" y="4538642"/>
            <a:ext cx="99729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IFO Signal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91891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0AF5B-B2E7-1E44-8166-21DD5B0A9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052" y="-7838"/>
            <a:ext cx="6172200" cy="857250"/>
          </a:xfrm>
        </p:spPr>
        <p:txBody>
          <a:bodyPr>
            <a:normAutofit/>
          </a:bodyPr>
          <a:lstStyle/>
          <a:p>
            <a:r>
              <a:rPr lang="en-US" dirty="0"/>
              <a:t>Squeezing performance in O3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F716F9-F3C1-9742-BC9D-5DDCF00BD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55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83A485-B4DE-6E45-8FDC-B210A72705E6}"/>
              </a:ext>
            </a:extLst>
          </p:cNvPr>
          <p:cNvSpPr/>
          <p:nvPr/>
        </p:nvSpPr>
        <p:spPr>
          <a:xfrm>
            <a:off x="614153" y="630639"/>
            <a:ext cx="246720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PhysRevLett.123.231107</a:t>
            </a:r>
            <a:endParaRPr lang="en-US" sz="1100" dirty="0">
              <a:solidFill>
                <a:srgbClr val="FFFF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B1F856-0D43-A749-904C-7FFEA1630D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76" t="-1" r="4728" b="1831"/>
          <a:stretch/>
        </p:blipFill>
        <p:spPr>
          <a:xfrm>
            <a:off x="2064095" y="2245001"/>
            <a:ext cx="4624562" cy="2812613"/>
          </a:xfrm>
          <a:prstGeom prst="rect">
            <a:avLst/>
          </a:prstGeom>
          <a:ln w="38100">
            <a:solidFill>
              <a:srgbClr val="5EC950"/>
            </a:solidFill>
          </a:ln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AB6262E-B5FB-D847-9582-C064C3AE5F79}"/>
              </a:ext>
            </a:extLst>
          </p:cNvPr>
          <p:cNvSpPr/>
          <p:nvPr/>
        </p:nvSpPr>
        <p:spPr>
          <a:xfrm>
            <a:off x="2064095" y="630639"/>
            <a:ext cx="203453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i="1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Nature 583, pages 43–47 (2020)</a:t>
            </a:r>
            <a:endParaRPr lang="en-US" sz="1100" dirty="0">
              <a:solidFill>
                <a:srgbClr val="FFFF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C65912-4DF6-FC41-BC98-F72ED90F9713}"/>
              </a:ext>
            </a:extLst>
          </p:cNvPr>
          <p:cNvSpPr txBox="1"/>
          <p:nvPr/>
        </p:nvSpPr>
        <p:spPr>
          <a:xfrm>
            <a:off x="6788305" y="1063629"/>
            <a:ext cx="59380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/>
              <a:t>6dB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8F30C9-5EAB-BD43-B13B-A4F4582C5D09}"/>
              </a:ext>
            </a:extLst>
          </p:cNvPr>
          <p:cNvSpPr txBox="1"/>
          <p:nvPr/>
        </p:nvSpPr>
        <p:spPr>
          <a:xfrm>
            <a:off x="4842416" y="752005"/>
            <a:ext cx="3891777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solidFill>
                  <a:schemeClr val="tx1"/>
                </a:solidFill>
              </a:rPr>
              <a:t>3 dB </a:t>
            </a:r>
            <a:r>
              <a:rPr lang="en-US" sz="1350" dirty="0">
                <a:solidFill>
                  <a:schemeClr val="tx1"/>
                </a:solidFill>
              </a:rPr>
              <a:t>of squeezing observed at high frequency  = 40% quantum noise reduction (in amplitude); observation of quantum radiation pressure noise in both detectors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108B499-9ED7-5549-9FBD-0D3A1D277FAC}"/>
              </a:ext>
            </a:extLst>
          </p:cNvPr>
          <p:cNvSpPr txBox="1"/>
          <p:nvPr/>
        </p:nvSpPr>
        <p:spPr>
          <a:xfrm>
            <a:off x="1778527" y="3184016"/>
            <a:ext cx="793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GEO</a:t>
            </a:r>
          </a:p>
        </p:txBody>
      </p:sp>
    </p:spTree>
    <p:extLst>
      <p:ext uri="{BB962C8B-B14F-4D97-AF65-F5344CB8AC3E}">
        <p14:creationId xmlns:p14="http://schemas.microsoft.com/office/powerpoint/2010/main" val="210873207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"/>
          <a:srcRect l="51" r="258"/>
          <a:stretch/>
        </p:blipFill>
        <p:spPr>
          <a:xfrm>
            <a:off x="44686" y="3018653"/>
            <a:ext cx="3677461" cy="1815584"/>
          </a:xfrm>
          <a:prstGeom prst="rect">
            <a:avLst/>
          </a:prstGeom>
        </p:spPr>
      </p:pic>
      <p:pic>
        <p:nvPicPr>
          <p:cNvPr id="14" name="Content Placeholder 4" descr="aligowithnoise.pdf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991" t="3473" r="5261"/>
          <a:stretch/>
        </p:blipFill>
        <p:spPr>
          <a:xfrm>
            <a:off x="44686" y="808287"/>
            <a:ext cx="3677461" cy="2213372"/>
          </a:xfrm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5476" y="40310"/>
            <a:ext cx="6515100" cy="857250"/>
          </a:xfrm>
        </p:spPr>
        <p:txBody>
          <a:bodyPr>
            <a:normAutofit fontScale="90000"/>
          </a:bodyPr>
          <a:lstStyle/>
          <a:p>
            <a:r>
              <a:rPr lang="en-US" dirty="0"/>
              <a:t>Frequency </a:t>
            </a:r>
            <a:r>
              <a:rPr lang="en-US" b="1" dirty="0"/>
              <a:t>Dependent</a:t>
            </a:r>
            <a:r>
              <a:rPr lang="en-US" dirty="0"/>
              <a:t> Squeezing for O4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rcRect b="11437"/>
          <a:stretch>
            <a:fillRect/>
          </a:stretch>
        </p:blipFill>
        <p:spPr>
          <a:xfrm>
            <a:off x="4000801" y="2301273"/>
            <a:ext cx="1740121" cy="1664896"/>
          </a:xfrm>
          <a:prstGeom prst="rect">
            <a:avLst/>
          </a:prstGeom>
          <a:effectLst>
            <a:glow rad="63500">
              <a:schemeClr val="accent4">
                <a:alpha val="75000"/>
              </a:schemeClr>
            </a:glow>
          </a:effectLst>
        </p:spPr>
      </p:pic>
      <p:sp>
        <p:nvSpPr>
          <p:cNvPr id="15" name="Rectangle 14"/>
          <p:cNvSpPr/>
          <p:nvPr/>
        </p:nvSpPr>
        <p:spPr>
          <a:xfrm>
            <a:off x="3769689" y="4067161"/>
            <a:ext cx="2216321" cy="95410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dirty="0"/>
              <a:t>High finesse detuned </a:t>
            </a:r>
            <a:r>
              <a:rPr lang="en-US" sz="1400" b="1" dirty="0"/>
              <a:t>“filter cavity” </a:t>
            </a:r>
            <a:r>
              <a:rPr lang="en-US" sz="1400" dirty="0"/>
              <a:t>which rotates the squeezing angle as function of frequency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787478" y="2088808"/>
            <a:ext cx="8965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AE63BD"/>
                </a:solidFill>
              </a:rPr>
              <a:t>SHOT NOISE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5775" y="857499"/>
            <a:ext cx="14239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AE63BD"/>
                </a:solidFill>
              </a:rPr>
              <a:t>RADIATION PRESSURE </a:t>
            </a:r>
          </a:p>
          <a:p>
            <a:pPr algn="ctr"/>
            <a:r>
              <a:rPr lang="en-US" b="1" dirty="0">
                <a:solidFill>
                  <a:srgbClr val="AE63BD"/>
                </a:solidFill>
              </a:rPr>
              <a:t>NOISE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868276" y="966211"/>
            <a:ext cx="1871409" cy="1234070"/>
            <a:chOff x="4677522" y="2590932"/>
            <a:chExt cx="2495212" cy="1645426"/>
          </a:xfrm>
        </p:grpSpPr>
        <p:sp>
          <p:nvSpPr>
            <p:cNvPr id="22" name="Rounded Rectangle 21"/>
            <p:cNvSpPr>
              <a:spLocks noChangeArrowheads="1"/>
            </p:cNvSpPr>
            <p:nvPr/>
          </p:nvSpPr>
          <p:spPr bwMode="auto">
            <a:xfrm>
              <a:off x="4854218" y="2590932"/>
              <a:ext cx="2318516" cy="1608137"/>
            </a:xfrm>
            <a:prstGeom prst="roundRect">
              <a:avLst>
                <a:gd name="adj" fmla="val 16667"/>
              </a:avLst>
            </a:prstGeom>
            <a:solidFill>
              <a:srgbClr val="D9D9D9"/>
            </a:solidFill>
            <a:ln w="9525">
              <a:solidFill>
                <a:srgbClr val="D9D9D9"/>
              </a:solidFill>
              <a:round/>
              <a:headEnd/>
              <a:tailEnd/>
            </a:ln>
            <a:effectLst>
              <a:outerShdw blurRad="63500" dist="23000" dir="5400000" rotWithShape="0">
                <a:srgbClr val="00000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 defTabSz="685783">
                <a:spcBef>
                  <a:spcPct val="0"/>
                </a:spcBef>
                <a:defRPr/>
              </a:pPr>
              <a:endParaRPr lang="en-US" sz="1350" kern="0">
                <a:solidFill>
                  <a:srgbClr val="FFFFFF"/>
                </a:solidFill>
                <a:latin typeface="Arial"/>
                <a:ea typeface="ＭＳ Ｐゴシック"/>
              </a:endParaRPr>
            </a:p>
          </p:txBody>
        </p:sp>
        <p:cxnSp>
          <p:nvCxnSpPr>
            <p:cNvPr id="23" name="Straight Connector 22"/>
            <p:cNvCxnSpPr>
              <a:cxnSpLocks noChangeShapeType="1"/>
            </p:cNvCxnSpPr>
            <p:nvPr/>
          </p:nvCxnSpPr>
          <p:spPr bwMode="auto">
            <a:xfrm rot="16200000" flipH="1">
              <a:off x="5036516" y="3399762"/>
              <a:ext cx="1600200" cy="0"/>
            </a:xfrm>
            <a:prstGeom prst="line">
              <a:avLst/>
            </a:prstGeom>
            <a:noFill/>
            <a:ln w="25400">
              <a:solidFill>
                <a:srgbClr val="222268"/>
              </a:solidFill>
              <a:round/>
              <a:headEnd type="triangle" w="med" len="med"/>
              <a:tailEnd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cxnSp>
          <p:nvCxnSpPr>
            <p:cNvPr id="24" name="Straight Connector 23"/>
            <p:cNvCxnSpPr>
              <a:cxnSpLocks noChangeShapeType="1"/>
            </p:cNvCxnSpPr>
            <p:nvPr/>
          </p:nvCxnSpPr>
          <p:spPr bwMode="auto">
            <a:xfrm rot="10800000">
              <a:off x="5212170" y="3643443"/>
              <a:ext cx="1600200" cy="0"/>
            </a:xfrm>
            <a:prstGeom prst="line">
              <a:avLst/>
            </a:prstGeom>
            <a:noFill/>
            <a:ln w="25400">
              <a:solidFill>
                <a:srgbClr val="222268"/>
              </a:solidFill>
              <a:round/>
              <a:headEnd type="triangle" w="med" len="med"/>
              <a:tailEnd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sp>
          <p:nvSpPr>
            <p:cNvPr id="25" name="TextBox 24"/>
            <p:cNvSpPr txBox="1">
              <a:spLocks noChangeArrowheads="1"/>
            </p:cNvSpPr>
            <p:nvPr/>
          </p:nvSpPr>
          <p:spPr bwMode="auto">
            <a:xfrm>
              <a:off x="4797777" y="2677180"/>
              <a:ext cx="1081852" cy="553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defTabSz="685783" eaLnBrk="1" hangingPunct="1">
                <a:spcBef>
                  <a:spcPct val="0"/>
                </a:spcBef>
                <a:defRPr/>
              </a:pPr>
              <a:r>
                <a:rPr lang="en-US" sz="1050" kern="0" dirty="0">
                  <a:solidFill>
                    <a:srgbClr val="000000"/>
                  </a:solidFill>
                </a:rPr>
                <a:t>GW Signal</a:t>
              </a:r>
            </a:p>
          </p:txBody>
        </p:sp>
        <p:sp>
          <p:nvSpPr>
            <p:cNvPr id="26" name="Oval 25"/>
            <p:cNvSpPr>
              <a:spLocks noChangeArrowheads="1"/>
            </p:cNvSpPr>
            <p:nvPr/>
          </p:nvSpPr>
          <p:spPr bwMode="auto">
            <a:xfrm>
              <a:off x="5418546" y="3457706"/>
              <a:ext cx="877888" cy="369887"/>
            </a:xfrm>
            <a:prstGeom prst="ellipse">
              <a:avLst/>
            </a:prstGeom>
            <a:gradFill rotWithShape="1">
              <a:gsLst>
                <a:gs pos="0">
                  <a:srgbClr val="675DD2">
                    <a:alpha val="46999"/>
                  </a:srgbClr>
                </a:gs>
                <a:gs pos="100000">
                  <a:srgbClr val="FFFFFF">
                    <a:alpha val="46999"/>
                  </a:srgbClr>
                </a:gs>
              </a:gsLst>
              <a:lin ang="0" scaled="1"/>
            </a:gradFill>
            <a:ln w="9525">
              <a:solidFill>
                <a:srgbClr val="222268"/>
              </a:solidFill>
              <a:round/>
              <a:headEnd/>
              <a:tailEnd/>
            </a:ln>
            <a:effectLst>
              <a:outerShdw blurRad="63500" dist="23000" dir="5400000" rotWithShape="0">
                <a:srgbClr val="00000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 defTabSz="685783">
                <a:spcBef>
                  <a:spcPct val="0"/>
                </a:spcBef>
                <a:defRPr/>
              </a:pPr>
              <a:endParaRPr lang="en-US" sz="1350" kern="0">
                <a:solidFill>
                  <a:srgbClr val="FFFFFF"/>
                </a:solidFill>
                <a:latin typeface="Arial"/>
                <a:ea typeface="ＭＳ Ｐゴシック"/>
              </a:endParaRPr>
            </a:p>
          </p:txBody>
        </p:sp>
        <p:cxnSp>
          <p:nvCxnSpPr>
            <p:cNvPr id="27" name="Straight Arrow Connector 26"/>
            <p:cNvCxnSpPr>
              <a:cxnSpLocks noChangeShapeType="1"/>
            </p:cNvCxnSpPr>
            <p:nvPr/>
          </p:nvCxnSpPr>
          <p:spPr bwMode="auto">
            <a:xfrm rot="16200000" flipV="1">
              <a:off x="5500066" y="3280699"/>
              <a:ext cx="685800" cy="0"/>
            </a:xfrm>
            <a:prstGeom prst="straightConnector1">
              <a:avLst/>
            </a:prstGeom>
            <a:noFill/>
            <a:ln w="38100" cmpd="sng">
              <a:solidFill>
                <a:srgbClr val="FF0000"/>
              </a:solidFill>
              <a:round/>
              <a:headEnd/>
              <a:tailEnd type="arrow" w="med" len="med"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sp>
          <p:nvSpPr>
            <p:cNvPr id="28" name="TextBox 27"/>
            <p:cNvSpPr txBox="1">
              <a:spLocks noChangeArrowheads="1"/>
            </p:cNvSpPr>
            <p:nvPr/>
          </p:nvSpPr>
          <p:spPr bwMode="auto">
            <a:xfrm>
              <a:off x="6023621" y="3682361"/>
              <a:ext cx="1119188" cy="553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defTabSz="685783" eaLnBrk="1" hangingPunct="1">
                <a:spcBef>
                  <a:spcPct val="0"/>
                </a:spcBef>
                <a:defRPr/>
              </a:pPr>
              <a:r>
                <a:rPr lang="en-US" sz="1050" kern="0" dirty="0">
                  <a:solidFill>
                    <a:srgbClr val="000000"/>
                  </a:solidFill>
                </a:rPr>
                <a:t>Quantum Noise</a:t>
              </a:r>
            </a:p>
          </p:txBody>
        </p:sp>
        <p:sp>
          <p:nvSpPr>
            <p:cNvPr id="29" name="Circular Arrow 28"/>
            <p:cNvSpPr/>
            <p:nvPr/>
          </p:nvSpPr>
          <p:spPr>
            <a:xfrm rot="5400000" flipH="1">
              <a:off x="5489803" y="2968026"/>
              <a:ext cx="1097280" cy="1097280"/>
            </a:xfrm>
            <a:prstGeom prst="circularArrow">
              <a:avLst>
                <a:gd name="adj1" fmla="val 9118"/>
                <a:gd name="adj2" fmla="val 1310348"/>
                <a:gd name="adj3" fmla="val 20725835"/>
                <a:gd name="adj4" fmla="val 16183191"/>
                <a:gd name="adj5" fmla="val 8883"/>
              </a:avLst>
            </a:prstGeom>
            <a:gradFill flip="none" rotWithShape="1">
              <a:gsLst>
                <a:gs pos="0">
                  <a:srgbClr val="FF0000">
                    <a:alpha val="50000"/>
                  </a:srgbClr>
                </a:gs>
                <a:gs pos="100000">
                  <a:srgbClr val="0000FF">
                    <a:alpha val="5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>
                <a:solidFill>
                  <a:schemeClr val="tx1"/>
                </a:solidFill>
              </a:endParaRPr>
            </a:p>
          </p:txBody>
        </p:sp>
        <p:sp>
          <p:nvSpPr>
            <p:cNvPr id="30" name="TextBox 29"/>
            <p:cNvSpPr txBox="1">
              <a:spLocks noChangeArrowheads="1"/>
            </p:cNvSpPr>
            <p:nvPr/>
          </p:nvSpPr>
          <p:spPr bwMode="auto">
            <a:xfrm>
              <a:off x="6164049" y="2894869"/>
              <a:ext cx="968331" cy="3385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defTabSz="685783" eaLnBrk="1" hangingPunct="1">
                <a:spcBef>
                  <a:spcPct val="0"/>
                </a:spcBef>
                <a:defRPr/>
              </a:pPr>
              <a:r>
                <a:rPr lang="en-US" sz="1050" kern="0" dirty="0">
                  <a:solidFill>
                    <a:srgbClr val="000000"/>
                  </a:solidFill>
                </a:rPr>
                <a:t>~30Hz</a:t>
              </a:r>
            </a:p>
          </p:txBody>
        </p:sp>
        <p:sp>
          <p:nvSpPr>
            <p:cNvPr id="31" name="Circular Arrow 30"/>
            <p:cNvSpPr/>
            <p:nvPr/>
          </p:nvSpPr>
          <p:spPr>
            <a:xfrm rot="16200000">
              <a:off x="5007610" y="2968026"/>
              <a:ext cx="1097280" cy="1097280"/>
            </a:xfrm>
            <a:prstGeom prst="circularArrow">
              <a:avLst>
                <a:gd name="adj1" fmla="val 9118"/>
                <a:gd name="adj2" fmla="val 1310348"/>
                <a:gd name="adj3" fmla="val 20725835"/>
                <a:gd name="adj4" fmla="val 16183191"/>
                <a:gd name="adj5" fmla="val 8883"/>
              </a:avLst>
            </a:prstGeom>
            <a:gradFill flip="none" rotWithShape="1">
              <a:gsLst>
                <a:gs pos="0">
                  <a:srgbClr val="0000FF"/>
                </a:gs>
                <a:gs pos="100000">
                  <a:srgbClr val="0000FF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>
                <a:solidFill>
                  <a:schemeClr val="tx1"/>
                </a:solidFill>
              </a:endParaRPr>
            </a:p>
          </p:txBody>
        </p:sp>
        <p:sp>
          <p:nvSpPr>
            <p:cNvPr id="32" name="TextBox 31"/>
            <p:cNvSpPr txBox="1">
              <a:spLocks noChangeArrowheads="1"/>
            </p:cNvSpPr>
            <p:nvPr/>
          </p:nvSpPr>
          <p:spPr bwMode="auto">
            <a:xfrm>
              <a:off x="4677522" y="3114585"/>
              <a:ext cx="968331" cy="3385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defTabSz="685783" eaLnBrk="1" hangingPunct="1">
                <a:spcBef>
                  <a:spcPct val="0"/>
                </a:spcBef>
                <a:defRPr/>
              </a:pPr>
              <a:r>
                <a:rPr lang="en-US" sz="1050" kern="0" dirty="0">
                  <a:solidFill>
                    <a:srgbClr val="000000"/>
                  </a:solidFill>
                </a:rPr>
                <a:t>~30Hz</a:t>
              </a:r>
            </a:p>
          </p:txBody>
        </p:sp>
      </p:grpSp>
      <p:sp>
        <p:nvSpPr>
          <p:cNvPr id="6" name="Rectangle 5"/>
          <p:cNvSpPr/>
          <p:nvPr/>
        </p:nvSpPr>
        <p:spPr>
          <a:xfrm>
            <a:off x="157074" y="4832011"/>
            <a:ext cx="3429000" cy="30008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350" dirty="0">
                <a:solidFill>
                  <a:srgbClr val="FFFF00"/>
                </a:solidFill>
              </a:rPr>
              <a:t> Kimble et al., Phys. Rev. D 65</a:t>
            </a:r>
            <a:r>
              <a:rPr lang="en-US" sz="1350" b="1" dirty="0">
                <a:solidFill>
                  <a:srgbClr val="FFFF00"/>
                </a:solidFill>
              </a:rPr>
              <a:t>(2) 022002 </a:t>
            </a:r>
            <a:r>
              <a:rPr lang="en-US" sz="1350" dirty="0">
                <a:solidFill>
                  <a:srgbClr val="FFFF00"/>
                </a:solidFill>
              </a:rPr>
              <a:t> 2001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999DA-6F64-BF45-B314-74E8F7222AA8}" type="slidenum">
              <a:rPr lang="en-US" smtClean="0"/>
              <a:t>56</a:t>
            </a:fld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D54BF028-2C26-1A46-8FB2-9B3D4CB8F2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7338"/>
          <a:stretch/>
        </p:blipFill>
        <p:spPr>
          <a:xfrm>
            <a:off x="6097909" y="1012189"/>
            <a:ext cx="2765910" cy="3048477"/>
          </a:xfrm>
          <a:prstGeom prst="rect">
            <a:avLst/>
          </a:prstGeom>
          <a:ln w="50800">
            <a:solidFill>
              <a:srgbClr val="AE63BD"/>
            </a:solidFill>
          </a:ln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31B4A95F-4383-A84D-9029-D39272A599B8}"/>
              </a:ext>
            </a:extLst>
          </p:cNvPr>
          <p:cNvSpPr txBox="1"/>
          <p:nvPr/>
        </p:nvSpPr>
        <p:spPr>
          <a:xfrm>
            <a:off x="5986010" y="4087001"/>
            <a:ext cx="29329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FFFF00"/>
                </a:solidFill>
              </a:rPr>
              <a:t> Highlight from Virgo:                       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 300 m filter cavity already 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built and locked and characterized, commissioning in progress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E57AB45-A5CA-8F44-9BC6-2EAFDA785C69}"/>
              </a:ext>
            </a:extLst>
          </p:cNvPr>
          <p:cNvSpPr txBox="1"/>
          <p:nvPr/>
        </p:nvSpPr>
        <p:spPr>
          <a:xfrm>
            <a:off x="6003289" y="3767079"/>
            <a:ext cx="235848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b="1" dirty="0">
                <a:solidFill>
                  <a:srgbClr val="FF0000"/>
                </a:solidFill>
              </a:rPr>
              <a:t>Credit: Antonio </a:t>
            </a:r>
            <a:r>
              <a:rPr lang="en-US" sz="1350" b="1" dirty="0" err="1">
                <a:solidFill>
                  <a:srgbClr val="FF0000"/>
                </a:solidFill>
              </a:rPr>
              <a:t>Pasqualetti</a:t>
            </a:r>
            <a:endParaRPr lang="en-US" sz="135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815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6C6C6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75748</TotalTime>
  <Words>3299</Words>
  <Application>Microsoft Macintosh PowerPoint</Application>
  <PresentationFormat>On-screen Show (16:9)</PresentationFormat>
  <Paragraphs>484</Paragraphs>
  <Slides>56</Slides>
  <Notes>16</Notes>
  <HiddenSlides>0</HiddenSlides>
  <MMClips>6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8" baseType="lpstr">
      <vt:lpstr>Arial</vt:lpstr>
      <vt:lpstr>Calibri</vt:lpstr>
      <vt:lpstr>Cambria Math</vt:lpstr>
      <vt:lpstr>franklin-gothic-urw</vt:lpstr>
      <vt:lpstr>Helvetica</vt:lpstr>
      <vt:lpstr>Monotype Sorts</vt:lpstr>
      <vt:lpstr>Myriad Pro</vt:lpstr>
      <vt:lpstr>Open Sans</vt:lpstr>
      <vt:lpstr>Times</vt:lpstr>
      <vt:lpstr>Times New Roman</vt:lpstr>
      <vt:lpstr>Wingdings</vt:lpstr>
      <vt:lpstr>Office Theme</vt:lpstr>
      <vt:lpstr>LIGO: a 1/10 scale model of Cosmic Explorer</vt:lpstr>
      <vt:lpstr>Roadmap</vt:lpstr>
      <vt:lpstr> 1915: Einstein formulates the  Theory of General Relativity </vt:lpstr>
      <vt:lpstr>Properties of GR’s Gravitational Waves</vt:lpstr>
      <vt:lpstr>Gravitational Wave Properties</vt:lpstr>
      <vt:lpstr>Stretching and squeezing of space-time</vt:lpstr>
      <vt:lpstr>Stretching and squeezing of space-time</vt:lpstr>
      <vt:lpstr>On September 14, 2015 at 09:50:45 UTC</vt:lpstr>
      <vt:lpstr>PowerPoint Presentation</vt:lpstr>
      <vt:lpstr>Recent LIGO-Virgo-KAGRA  Science Highlights I </vt:lpstr>
      <vt:lpstr>All signals to date from Coalescing Binary systems</vt:lpstr>
      <vt:lpstr>Sensitivity improvements boost signal rate</vt:lpstr>
      <vt:lpstr>The ground-based  gravitational-wave world-wide network in 2019</vt:lpstr>
      <vt:lpstr>What could we do with 10x better GW detectors?</vt:lpstr>
      <vt:lpstr>What could we do with  10x better GW detectors?</vt:lpstr>
      <vt:lpstr>What could we do with  10x better GW detectors?</vt:lpstr>
      <vt:lpstr>Black Holes and Neutron Stars throughout cosmic time</vt:lpstr>
      <vt:lpstr>Even better detectors would deliver more science. How to build a such a  10x better detector?</vt:lpstr>
      <vt:lpstr>Basic principle for detecting gravitational waves: a laser Michelson interferometer </vt:lpstr>
      <vt:lpstr>The Infrastructure for a  realistic implementation</vt:lpstr>
      <vt:lpstr>PowerPoint Presentation</vt:lpstr>
      <vt:lpstr>Resolution of the optical sensing</vt:lpstr>
      <vt:lpstr>PowerPoint Presentation</vt:lpstr>
      <vt:lpstr>Optical schematic for O3</vt:lpstr>
      <vt:lpstr>Stochastic force motion of mirrors masking GWs</vt:lpstr>
      <vt:lpstr>Thermal Noise</vt:lpstr>
      <vt:lpstr>Mirror Coating thermal noise</vt:lpstr>
      <vt:lpstr>PowerPoint Presentation</vt:lpstr>
      <vt:lpstr>Lowest displacement noise to date (LIGO detector, O3, 2019 –2020)</vt:lpstr>
      <vt:lpstr>Optical schematic For O4 (March 2023)</vt:lpstr>
      <vt:lpstr>O4 projected sensitivity (mid-2023)</vt:lpstr>
      <vt:lpstr>Even better detectors would deliver more science. How to build a such a 10x detector?</vt:lpstr>
      <vt:lpstr>Noise due to stochastic forces is independent of armlength</vt:lpstr>
      <vt:lpstr>Sensing noises scale with arm length at various powers of 1/L – all get better</vt:lpstr>
      <vt:lpstr>Scaling Up… an example</vt:lpstr>
      <vt:lpstr>PowerPoint Presentation</vt:lpstr>
      <vt:lpstr>CE Detector Design</vt:lpstr>
      <vt:lpstr>CE Infrastructure</vt:lpstr>
      <vt:lpstr>PowerPoint Presentation</vt:lpstr>
      <vt:lpstr>CE Status</vt:lpstr>
      <vt:lpstr>The Cosmic Explorer Project Organization today</vt:lpstr>
      <vt:lpstr>The Cosmic Explorer Project Organization today</vt:lpstr>
      <vt:lpstr>Cosmic Explorer Timeline</vt:lpstr>
      <vt:lpstr>The last page (at last!)</vt:lpstr>
      <vt:lpstr>Thank you!</vt:lpstr>
      <vt:lpstr>The Gravitational Wave Spectrum</vt:lpstr>
      <vt:lpstr>The binary neutron star signal, with and without the interferometer noise</vt:lpstr>
      <vt:lpstr>NEMO: Concept for a  high frequency detector in Australia</vt:lpstr>
      <vt:lpstr>40km CE</vt:lpstr>
      <vt:lpstr>Why 40km?</vt:lpstr>
      <vt:lpstr>What can CE do?</vt:lpstr>
      <vt:lpstr>Noise improvements: reducing quantum noise</vt:lpstr>
      <vt:lpstr>PowerPoint Presentation</vt:lpstr>
      <vt:lpstr>Replace regular vacuum with squeezed vacuum</vt:lpstr>
      <vt:lpstr>Squeezing performance in O3</vt:lpstr>
      <vt:lpstr>Frequency Dependent Squeezing for O4</vt:lpstr>
    </vt:vector>
  </TitlesOfParts>
  <Company>MIT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Barsotti</dc:creator>
  <cp:lastModifiedBy>David H Shoemaker</cp:lastModifiedBy>
  <cp:revision>540</cp:revision>
  <dcterms:created xsi:type="dcterms:W3CDTF">2016-03-21T20:14:31Z</dcterms:created>
  <dcterms:modified xsi:type="dcterms:W3CDTF">2022-06-30T15:44:08Z</dcterms:modified>
</cp:coreProperties>
</file>