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59" r:id="rId1"/>
    <p:sldMasterId id="2147483674" r:id="rId2"/>
  </p:sldMasterIdLst>
  <p:notesMasterIdLst>
    <p:notesMasterId r:id="rId17"/>
  </p:notesMasterIdLst>
  <p:sldIdLst>
    <p:sldId id="256" r:id="rId3"/>
    <p:sldId id="324" r:id="rId4"/>
    <p:sldId id="334" r:id="rId5"/>
    <p:sldId id="335" r:id="rId6"/>
    <p:sldId id="337" r:id="rId7"/>
    <p:sldId id="977" r:id="rId8"/>
    <p:sldId id="332" r:id="rId9"/>
    <p:sldId id="331" r:id="rId10"/>
    <p:sldId id="980" r:id="rId11"/>
    <p:sldId id="984" r:id="rId12"/>
    <p:sldId id="338" r:id="rId13"/>
    <p:sldId id="978" r:id="rId14"/>
    <p:sldId id="982" r:id="rId15"/>
    <p:sldId id="30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2"/>
    <p:restoredTop sz="91818"/>
  </p:normalViewPr>
  <p:slideViewPr>
    <p:cSldViewPr snapToGrid="0">
      <p:cViewPr varScale="1">
        <p:scale>
          <a:sx n="139" d="100"/>
          <a:sy n="139" d="100"/>
        </p:scale>
        <p:origin x="61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5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8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0A94-AD17-2140-BDF0-58A445FCB43B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D9264-9AD9-FE4D-84AE-4868E7EBA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6"/>
            <a:ext cx="2421439" cy="137071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E1F8C-6028-DD41-B0DB-65BFC88B6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3643" y="0"/>
            <a:ext cx="1369218" cy="13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0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7AF4-33FC-CC45-AED8-E8FC8A777224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4693-0791-934F-BD40-FB03BF018329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9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0901-1CC2-DA45-AE9D-BD58BBB92147}" type="datetime1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0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53D1-EA53-6A41-907B-B00165323FCD}" type="datetime1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5B3A-2515-B840-9DE7-D7534272D6AB}" type="datetime1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55D4-FAC5-CC4C-898F-F66EC23BA3AD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81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875B-1280-8D4C-AA48-636614BF949A}" type="datetime1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62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8832-BA66-6D42-B995-BCA3BF37CECE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2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74491-590E-4C46-BF6F-83E6947B17D9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0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0A94-AD17-2140-BDF0-58A445FCB43B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6"/>
            <a:ext cx="2421439" cy="137071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3643" y="0"/>
            <a:ext cx="1369218" cy="13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52000">
              <a:schemeClr val="bg1"/>
            </a:gs>
            <a:gs pos="88000">
              <a:schemeClr val="bg1">
                <a:lumMod val="75000"/>
                <a:lumOff val="2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4041-4F37-4949-B1DF-3A8D36CB3D92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DACB6-B041-A643-AE6E-A396813585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6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/>
            </a:gs>
            <a:gs pos="93000">
              <a:schemeClr val="bg1">
                <a:lumMod val="75000"/>
                <a:lumOff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67F6-0592-5A40-BC28-FC8AD75ACE6B}" type="datetime1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4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osmicexplorer.org/consortium.html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9.09882" TargetMode="External"/><Relationship Id="rId2" Type="http://schemas.openxmlformats.org/officeDocument/2006/relationships/hyperlink" Target="http://dcc.cosmicexplorer.org/CE-P2100003/public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2.12718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rxiv.org/abs/2203.08228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2953512" y="2831890"/>
            <a:ext cx="6190488" cy="10772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3600" dirty="0"/>
              <a:t>Update from Cosmic Explorer</a:t>
            </a:r>
            <a:br>
              <a:rPr lang="en-US" sz="2580" dirty="0"/>
            </a:br>
            <a:r>
              <a:rPr lang="en-US" sz="2000" dirty="0"/>
              <a:t>LIGO-Virgo-KAGRA Meeting, Spring 2022</a:t>
            </a:r>
            <a:endParaRPr sz="258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249104" y="4531179"/>
            <a:ext cx="4894896" cy="612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zoom, March 18, 2022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Stefan Ballmer</a:t>
            </a:r>
            <a:endParaRPr dirty="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1"/>
                </a:solidFill>
              </a:rPr>
              <a:t>Artist: Eddie Anaya (Cal State Fullerton)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7627238" y="1268214"/>
            <a:ext cx="1516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CE-G2200019</a:t>
            </a:r>
            <a:br>
              <a:rPr lang="en-US" b="1" dirty="0">
                <a:latin typeface="arial" panose="020B0604020202020204" pitchFamily="34" charset="0"/>
              </a:rPr>
            </a:br>
            <a:r>
              <a:rPr lang="en-US" b="1" dirty="0"/>
              <a:t>LIGO-G2200542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DCFE-B3AF-B448-B0DF-0BA840ED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3911346" cy="99417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NSF Proposal</a:t>
            </a:r>
            <a:br>
              <a:rPr lang="en-US" dirty="0"/>
            </a:br>
            <a:r>
              <a:rPr lang="en-US" sz="1600" dirty="0"/>
              <a:t>Our Plan, with Input from the NSF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72677-9A65-1442-AF41-013C72977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759"/>
            <a:ext cx="7886700" cy="3123963"/>
          </a:xfrm>
        </p:spPr>
        <p:txBody>
          <a:bodyPr/>
          <a:lstStyle/>
          <a:p>
            <a:r>
              <a:rPr lang="en-US" dirty="0"/>
              <a:t>One </a:t>
            </a:r>
            <a:r>
              <a:rPr lang="en-US" dirty="0">
                <a:solidFill>
                  <a:srgbClr val="92D050"/>
                </a:solidFill>
              </a:rPr>
              <a:t>core Conceptual Design proposal </a:t>
            </a:r>
            <a:r>
              <a:rPr lang="en-US" dirty="0"/>
              <a:t>(from multiple institutions)</a:t>
            </a:r>
          </a:p>
          <a:p>
            <a:pPr lvl="1"/>
            <a:r>
              <a:rPr lang="en-US" dirty="0"/>
              <a:t>Establish a project office, write initial Project Execution Plan (PEP), address governance and organization questions, etc.</a:t>
            </a:r>
          </a:p>
          <a:p>
            <a:endParaRPr lang="en-US" dirty="0"/>
          </a:p>
          <a:p>
            <a:r>
              <a:rPr lang="en-US" dirty="0"/>
              <a:t>In parallel, pursue (</a:t>
            </a:r>
            <a:r>
              <a:rPr lang="en-US" b="1" dirty="0">
                <a:solidFill>
                  <a:srgbClr val="FFC000"/>
                </a:solidFill>
              </a:rPr>
              <a:t>with CE Consortium and LSC</a:t>
            </a:r>
            <a:r>
              <a:rPr lang="en-US" dirty="0"/>
              <a:t>) a </a:t>
            </a:r>
            <a:r>
              <a:rPr lang="en-US" dirty="0">
                <a:solidFill>
                  <a:srgbClr val="92D050"/>
                </a:solidFill>
              </a:rPr>
              <a:t>variety of grants for design-focused R&amp;D</a:t>
            </a:r>
          </a:p>
          <a:p>
            <a:pPr lvl="1"/>
            <a:r>
              <a:rPr lang="en-US" dirty="0"/>
              <a:t>CE Project to </a:t>
            </a:r>
            <a:r>
              <a:rPr lang="en-US" dirty="0">
                <a:solidFill>
                  <a:srgbClr val="92D050"/>
                </a:solidFill>
              </a:rPr>
              <a:t>facilitate</a:t>
            </a:r>
            <a:r>
              <a:rPr lang="en-US" dirty="0"/>
              <a:t> and coordinate R&amp;D efforts, but the research will happen in the community, and will be funded through the usual NSF proposal process . </a:t>
            </a:r>
            <a:r>
              <a:rPr lang="en-US" b="1" dirty="0">
                <a:solidFill>
                  <a:srgbClr val="FFC000"/>
                </a:solidFill>
              </a:rPr>
              <a:t>We need participation!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ACCC-027C-1542-9A6A-40A32BE8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7DA9-0AB3-9448-BEC2-C8E5EA9F5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79015"/>
            <a:ext cx="7692390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Cosmic Explorer Project </a:t>
            </a:r>
            <a:endParaRPr lang="en-US" dirty="0"/>
          </a:p>
          <a:p>
            <a:pPr lvl="1"/>
            <a:r>
              <a:rPr lang="en-US" dirty="0"/>
              <a:t>Initiated by PIs of Horizon Study to maintain momentum</a:t>
            </a:r>
          </a:p>
          <a:p>
            <a:pPr lvl="1"/>
            <a:r>
              <a:rPr lang="en-US" dirty="0"/>
              <a:t>Highest priority: Determine path to </a:t>
            </a:r>
            <a:r>
              <a:rPr lang="en-US" dirty="0">
                <a:solidFill>
                  <a:srgbClr val="92D050"/>
                </a:solidFill>
              </a:rPr>
              <a:t>funding Conceptual Design Phase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Established </a:t>
            </a:r>
            <a:r>
              <a:rPr lang="en-US" dirty="0">
                <a:solidFill>
                  <a:srgbClr val="92D050"/>
                </a:solidFill>
              </a:rPr>
              <a:t>project organizational chart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Call to consortium for </a:t>
            </a:r>
            <a:r>
              <a:rPr lang="en-US" dirty="0">
                <a:solidFill>
                  <a:srgbClr val="92D050"/>
                </a:solidFill>
              </a:rPr>
              <a:t>project volunteers </a:t>
            </a:r>
            <a:r>
              <a:rPr lang="en-US" dirty="0"/>
              <a:t>went out earlier this Month</a:t>
            </a:r>
          </a:p>
          <a:p>
            <a:pPr lvl="2"/>
            <a:r>
              <a:rPr lang="en-US" dirty="0"/>
              <a:t>Not too late to volunteer – contact Matt Evans: </a:t>
            </a:r>
            <a:r>
              <a:rPr lang="en-US" sz="1800" dirty="0">
                <a:solidFill>
                  <a:srgbClr val="92D050"/>
                </a:solidFill>
              </a:rPr>
              <a:t>m3v4n5@mit.edu</a:t>
            </a:r>
            <a:endParaRPr lang="en-US" dirty="0">
              <a:solidFill>
                <a:srgbClr val="92D050"/>
              </a:solidFill>
            </a:endParaRPr>
          </a:p>
          <a:p>
            <a:pPr lvl="2"/>
            <a:endParaRPr lang="en-US" dirty="0"/>
          </a:p>
          <a:p>
            <a:pPr lvl="1"/>
            <a:r>
              <a:rPr lang="en-US" dirty="0"/>
              <a:t>CE Consortium provides </a:t>
            </a:r>
            <a:r>
              <a:rPr lang="en-US" dirty="0">
                <a:solidFill>
                  <a:srgbClr val="92D050"/>
                </a:solidFill>
              </a:rPr>
              <a:t>venue</a:t>
            </a:r>
            <a:r>
              <a:rPr lang="en-US" dirty="0"/>
              <a:t> for interested scientists to engage</a:t>
            </a:r>
          </a:p>
          <a:p>
            <a:pPr lvl="2"/>
            <a:r>
              <a:rPr lang="en-US" dirty="0"/>
              <a:t>Sign up at 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https://cosmicexplorer.org/consortium.html</a:t>
            </a:r>
            <a:endParaRPr lang="en-US" dirty="0">
              <a:solidFill>
                <a:srgbClr val="00B0F0"/>
              </a:solidFill>
            </a:endParaRPr>
          </a:p>
          <a:p>
            <a:pPr marL="6858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D829E-6524-C749-A5F6-2064CF5F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C0311A-2DD2-0943-8F65-C2E9CD37D321}"/>
              </a:ext>
            </a:extLst>
          </p:cNvPr>
          <p:cNvSpPr txBox="1">
            <a:spLocks/>
          </p:cNvSpPr>
          <p:nvPr/>
        </p:nvSpPr>
        <p:spPr>
          <a:xfrm>
            <a:off x="2280484" y="273845"/>
            <a:ext cx="453179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Cosmic Explorer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Project Formation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836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E093-A317-1A4E-B30F-1909A9DC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496" y="273845"/>
            <a:ext cx="2779776" cy="994172"/>
          </a:xfrm>
        </p:spPr>
        <p:txBody>
          <a:bodyPr>
            <a:normAutofit/>
          </a:bodyPr>
          <a:lstStyle/>
          <a:p>
            <a:pPr algn="ctr"/>
            <a:r>
              <a:rPr lang="en-US" sz="3100" dirty="0"/>
              <a:t>Cosmic Explorer</a:t>
            </a:r>
            <a:br>
              <a:rPr lang="en-US" sz="4400" dirty="0"/>
            </a:br>
            <a:r>
              <a:rPr lang="en-US" sz="1800" dirty="0"/>
              <a:t>Project Organization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2308-4105-544D-9837-5CA26B61F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1369218"/>
            <a:ext cx="3575304" cy="3275933"/>
          </a:xfrm>
        </p:spPr>
        <p:txBody>
          <a:bodyPr/>
          <a:lstStyle/>
          <a:p>
            <a:r>
              <a:rPr lang="en-US" dirty="0"/>
              <a:t>Intended to</a:t>
            </a:r>
          </a:p>
          <a:p>
            <a:pPr lvl="1"/>
            <a:r>
              <a:rPr lang="en-US" dirty="0"/>
              <a:t>Take Cosmic Explorer </a:t>
            </a:r>
            <a:r>
              <a:rPr lang="en-US" dirty="0">
                <a:solidFill>
                  <a:srgbClr val="92D050"/>
                </a:solidFill>
              </a:rPr>
              <a:t>into the  Conceptual Design Phase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Provide </a:t>
            </a:r>
            <a:r>
              <a:rPr lang="en-US" dirty="0">
                <a:solidFill>
                  <a:srgbClr val="92D050"/>
                </a:solidFill>
              </a:rPr>
              <a:t>contact information </a:t>
            </a:r>
            <a:r>
              <a:rPr lang="en-US" dirty="0"/>
              <a:t>to outside researchers and funding agencies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Currently staffed by</a:t>
            </a:r>
            <a:br>
              <a:rPr lang="en-US" dirty="0"/>
            </a:br>
            <a:r>
              <a:rPr lang="en-US" dirty="0">
                <a:solidFill>
                  <a:srgbClr val="92D050"/>
                </a:solidFill>
              </a:rPr>
              <a:t>volunteer effort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818DC-32D6-1145-9F8D-827238EE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D839C-6940-954A-83A6-ADF5560B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131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54;p13">
            <a:extLst>
              <a:ext uri="{FF2B5EF4-FFF2-40B4-BE49-F238E27FC236}">
                <a16:creationId xmlns:a16="http://schemas.microsoft.com/office/drawing/2014/main" id="{858F85E4-D909-FF41-9A49-C25CAB697E6A}"/>
              </a:ext>
            </a:extLst>
          </p:cNvPr>
          <p:cNvPicPr preferRelativeResize="0"/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79" cy="5143490"/>
          </a:xfrm>
          <a:prstGeom prst="rect">
            <a:avLst/>
          </a:prstGeom>
          <a:noFill/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7486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4CEF53-4E34-5049-B01F-F1A9E052A07C}"/>
              </a:ext>
            </a:extLst>
          </p:cNvPr>
          <p:cNvSpPr txBox="1">
            <a:spLocks/>
          </p:cNvSpPr>
          <p:nvPr/>
        </p:nvSpPr>
        <p:spPr>
          <a:xfrm>
            <a:off x="532086" y="1435462"/>
            <a:ext cx="3153102" cy="1007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Tx/>
            </a:pPr>
            <a:r>
              <a:rPr lang="en-US" sz="3600" dirty="0"/>
              <a:t>Cosmic Explorer</a:t>
            </a:r>
            <a:br>
              <a:rPr lang="en-US" sz="2700" dirty="0"/>
            </a:br>
            <a:r>
              <a:rPr lang="en-US" sz="2400" dirty="0"/>
              <a:t>Road Map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B235-EB1D-5440-98F7-E22BF60D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26152" y="924225"/>
            <a:ext cx="274320" cy="273843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Tx/>
              <a:defRPr/>
            </a:pPr>
            <a:fld id="{0BA29AEC-6B57-3147-959B-E9123771A055}" type="slidenum">
              <a:rPr lang="en-US" sz="700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  <a:buClrTx/>
                <a:defRPr/>
              </a:pPr>
              <a:t>13</a:t>
            </a:fld>
            <a:endParaRPr lang="en-US" sz="7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2502854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5A-09A7-6A44-8A8A-C3C8BF0A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7" y="2502854"/>
            <a:ext cx="3444765" cy="264062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dirty="0"/>
              <a:t>Lots happened for Cosmic Explorer since last LVK meeting: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Horizon Study </a:t>
            </a:r>
            <a:r>
              <a:rPr lang="en-US" dirty="0"/>
              <a:t>delivered to NSF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Astro 2020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DAWN VI </a:t>
            </a:r>
            <a:r>
              <a:rPr lang="en-US" dirty="0"/>
              <a:t>endorsement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Snowmass</a:t>
            </a:r>
            <a:r>
              <a:rPr lang="en-US" dirty="0"/>
              <a:t> participation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Project</a:t>
            </a:r>
            <a:r>
              <a:rPr lang="en-US" dirty="0"/>
              <a:t> formation and organization</a:t>
            </a:r>
          </a:p>
          <a:p>
            <a:r>
              <a:rPr lang="en-US" dirty="0"/>
              <a:t>More will happen this year:</a:t>
            </a:r>
          </a:p>
          <a:p>
            <a:pPr lvl="1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Consortium</a:t>
            </a:r>
            <a:r>
              <a:rPr lang="en-US" dirty="0"/>
              <a:t> research organization</a:t>
            </a:r>
          </a:p>
          <a:p>
            <a:pPr lvl="1"/>
            <a:r>
              <a:rPr lang="en-US" dirty="0"/>
              <a:t>Path to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funding</a:t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/>
              <a:t>Conceptual Design</a:t>
            </a:r>
          </a:p>
        </p:txBody>
      </p:sp>
    </p:spTree>
    <p:extLst>
      <p:ext uri="{BB962C8B-B14F-4D97-AF65-F5344CB8AC3E}">
        <p14:creationId xmlns:p14="http://schemas.microsoft.com/office/powerpoint/2010/main" val="201123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0462-5053-F242-9448-7CFF7122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FEA9E-1832-8642-826C-D691068D10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14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DB364E-7EEB-A046-8126-D565CBFCA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614" y="0"/>
            <a:ext cx="151568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0CB2E-3A9A-2B4B-B6CE-C0686EA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369219"/>
            <a:ext cx="6115626" cy="3263504"/>
          </a:xfrm>
        </p:spPr>
        <p:txBody>
          <a:bodyPr>
            <a:normAutofit/>
          </a:bodyPr>
          <a:lstStyle/>
          <a:p>
            <a:r>
              <a:rPr lang="en-US" dirty="0"/>
              <a:t>Third-Generation Gravitational-Wave Observatory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40 km and 20 km </a:t>
            </a:r>
            <a:r>
              <a:rPr lang="en-US" dirty="0">
                <a:solidFill>
                  <a:schemeClr val="tx2"/>
                </a:solidFill>
              </a:rPr>
              <a:t>L-shaped surface observatories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10x sensitivity</a:t>
            </a:r>
            <a:r>
              <a:rPr lang="en-US" dirty="0">
                <a:solidFill>
                  <a:schemeClr val="tx2"/>
                </a:solidFill>
              </a:rPr>
              <a:t> of today’s observatories (Advanced LIGO+)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Enables </a:t>
            </a:r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access</a:t>
            </a:r>
            <a:r>
              <a:rPr lang="en-US" dirty="0">
                <a:sym typeface="Wingdings" pitchFamily="2" charset="2"/>
              </a:rPr>
              <a:t> to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Stellar to intermediate mass </a:t>
            </a:r>
            <a:r>
              <a:rPr lang="en-US" dirty="0"/>
              <a:t>mergers</a:t>
            </a:r>
            <a:br>
              <a:rPr lang="en-US" dirty="0"/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throughout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Cosmic Time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Dynamics of Dense Matter</a:t>
            </a:r>
          </a:p>
          <a:p>
            <a:pPr lvl="1"/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Extreme Gravity</a:t>
            </a:r>
          </a:p>
          <a:p>
            <a:pPr lvl="1"/>
            <a:endParaRPr lang="en-US" dirty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Envisioned as an </a:t>
            </a:r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open-data facility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96EAFC-4ADB-B84D-B37F-ABD7D5AC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12" y="2375998"/>
            <a:ext cx="2767502" cy="27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2642615" y="273845"/>
            <a:ext cx="471505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Cosmic Explorer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The Vision for Gravitational-Wave Astrophysics and Astronomy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61EA03-1BDE-F341-8EFA-EB6EDCDA8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643" y="0"/>
            <a:ext cx="1369218" cy="13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9E984-73B7-2347-99AE-9769564AD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9" y="1710267"/>
            <a:ext cx="4529667" cy="2946400"/>
          </a:xfrm>
        </p:spPr>
        <p:txBody>
          <a:bodyPr>
            <a:normAutofit/>
          </a:bodyPr>
          <a:lstStyle/>
          <a:p>
            <a:r>
              <a:rPr lang="en-US" dirty="0"/>
              <a:t>Cosmic Explorer Horizon Study</a:t>
            </a:r>
          </a:p>
          <a:p>
            <a:pPr lvl="1"/>
            <a:r>
              <a:rPr lang="en-US" dirty="0"/>
              <a:t>Connect science goals to design choices</a:t>
            </a:r>
          </a:p>
          <a:p>
            <a:pPr lvl="2"/>
            <a:r>
              <a:rPr lang="en-US" sz="1300" dirty="0"/>
              <a:t>Number of detectors and location</a:t>
            </a:r>
          </a:p>
          <a:p>
            <a:pPr lvl="2"/>
            <a:r>
              <a:rPr lang="en-US" sz="1300" dirty="0"/>
              <a:t>Detector length and configuration</a:t>
            </a:r>
            <a:endParaRPr lang="en-US" dirty="0"/>
          </a:p>
          <a:p>
            <a:pPr lvl="1"/>
            <a:r>
              <a:rPr lang="en-US" dirty="0">
                <a:solidFill>
                  <a:srgbClr val="FFC000"/>
                </a:solidFill>
              </a:rPr>
              <a:t>Delivered to the NSF </a:t>
            </a:r>
            <a:r>
              <a:rPr lang="en-US" dirty="0"/>
              <a:t>in Fall 2021</a:t>
            </a:r>
          </a:p>
          <a:p>
            <a:pPr lvl="1"/>
            <a:r>
              <a:rPr lang="en-US" dirty="0"/>
              <a:t>Available at</a:t>
            </a:r>
          </a:p>
          <a:p>
            <a:pPr lvl="2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dcc.cosmicexplorer.org/CE-P2100003/public</a:t>
            </a:r>
            <a:endParaRPr lang="en-US" dirty="0">
              <a:solidFill>
                <a:srgbClr val="00B0F0"/>
              </a:solidFill>
            </a:endParaRPr>
          </a:p>
          <a:p>
            <a:pPr lvl="2"/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arxiv.org/abs/2109.09882</a:t>
            </a:r>
            <a:endParaRPr lang="en-US" dirty="0">
              <a:solidFill>
                <a:srgbClr val="00B0F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E1461-68E1-0F46-A43A-7B407D18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9BCCE-56B5-A241-8D8E-86701EEA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1149724"/>
            <a:ext cx="3086100" cy="39937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C56C20-E1A4-F645-8A37-C850EAEBBB2F}"/>
              </a:ext>
            </a:extLst>
          </p:cNvPr>
          <p:cNvSpPr txBox="1">
            <a:spLocks/>
          </p:cNvSpPr>
          <p:nvPr/>
        </p:nvSpPr>
        <p:spPr>
          <a:xfrm>
            <a:off x="3308169" y="273845"/>
            <a:ext cx="285096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News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from last year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369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ge banner image">
            <a:extLst>
              <a:ext uri="{FF2B5EF4-FFF2-40B4-BE49-F238E27FC236}">
                <a16:creationId xmlns:a16="http://schemas.microsoft.com/office/drawing/2014/main" id="{9E586745-54AA-1C4C-A55A-D7150090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75847" y="2743861"/>
            <a:ext cx="3875486" cy="9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9E984-73B7-2347-99AE-9769564AD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96934"/>
            <a:ext cx="7501467" cy="305538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Astro 2020 </a:t>
            </a:r>
            <a:r>
              <a:rPr lang="en-US" dirty="0"/>
              <a:t>Decadal Survey: A Resounding Endorsement for Cosmic Explorer (Nov 2021)</a:t>
            </a:r>
          </a:p>
          <a:p>
            <a:endParaRPr lang="en-US" dirty="0"/>
          </a:p>
          <a:p>
            <a:pPr lvl="1"/>
            <a:r>
              <a:rPr lang="en-US" dirty="0"/>
              <a:t> ”Gravitational wave astrophysics is one of the </a:t>
            </a:r>
            <a:r>
              <a:rPr lang="en-US" dirty="0">
                <a:solidFill>
                  <a:srgbClr val="FFC000"/>
                </a:solidFill>
              </a:rPr>
              <a:t>most exciting frontiers </a:t>
            </a:r>
            <a:r>
              <a:rPr lang="en-US" dirty="0"/>
              <a:t>in science.”</a:t>
            </a:r>
          </a:p>
          <a:p>
            <a:pPr lvl="1"/>
            <a:r>
              <a:rPr lang="en-US" dirty="0"/>
              <a:t>“..and planning the next-generation observatory, such as Cosmic Explorer, is </a:t>
            </a:r>
            <a:r>
              <a:rPr lang="en-US" dirty="0">
                <a:solidFill>
                  <a:srgbClr val="FFC000"/>
                </a:solidFill>
              </a:rPr>
              <a:t>essential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“The survey committee strongly endorses gravitational wave observations </a:t>
            </a:r>
            <a:r>
              <a:rPr lang="en-US" dirty="0">
                <a:solidFill>
                  <a:srgbClr val="FFC000"/>
                </a:solidFill>
              </a:rPr>
              <a:t>as central to many crucial science objectives.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E1461-68E1-0F46-A43A-7B407D18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F52E2-32C8-C842-B5FA-68151D952D9E}"/>
              </a:ext>
            </a:extLst>
          </p:cNvPr>
          <p:cNvSpPr txBox="1">
            <a:spLocks/>
          </p:cNvSpPr>
          <p:nvPr/>
        </p:nvSpPr>
        <p:spPr>
          <a:xfrm>
            <a:off x="3308169" y="273845"/>
            <a:ext cx="285096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News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since last LVK meeting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4104" name="Picture 8" descr="Free Lecture on Dec 10: No More Time to Waste: Moving Science to Action at  Scales that Matter | American Geosciences Institute">
            <a:extLst>
              <a:ext uri="{FF2B5EF4-FFF2-40B4-BE49-F238E27FC236}">
                <a16:creationId xmlns:a16="http://schemas.microsoft.com/office/drawing/2014/main" id="{2E3976F6-FBBB-A44F-9DDF-7D747F4E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26" y="0"/>
            <a:ext cx="1430274" cy="12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5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1763F-57FA-E74D-ACA7-1E2E17D4C27A}"/>
              </a:ext>
            </a:extLst>
          </p:cNvPr>
          <p:cNvSpPr/>
          <p:nvPr/>
        </p:nvSpPr>
        <p:spPr>
          <a:xfrm>
            <a:off x="69038" y="1356415"/>
            <a:ext cx="5474005" cy="1046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9E984-73B7-2347-99AE-9769564AD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06" y="3161720"/>
            <a:ext cx="7886700" cy="145074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DAWN VI </a:t>
            </a:r>
            <a:r>
              <a:rPr lang="en-US" dirty="0"/>
              <a:t>workshop held Oct 5-7, 2021</a:t>
            </a:r>
          </a:p>
          <a:p>
            <a:pPr lvl="1"/>
            <a:r>
              <a:rPr lang="en-US" dirty="0"/>
              <a:t>Over </a:t>
            </a:r>
            <a:r>
              <a:rPr lang="en-US" dirty="0">
                <a:solidFill>
                  <a:srgbClr val="FFC000"/>
                </a:solidFill>
              </a:rPr>
              <a:t>200 physicists and astronomers </a:t>
            </a:r>
            <a:r>
              <a:rPr lang="en-US" dirty="0"/>
              <a:t>attended</a:t>
            </a:r>
          </a:p>
          <a:p>
            <a:pPr lvl="1"/>
            <a:r>
              <a:rPr lang="en-US" dirty="0"/>
              <a:t>Report available here: </a:t>
            </a:r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https://arxiv.org/pdf/2112.12718.pdf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A total of </a:t>
            </a:r>
            <a:r>
              <a:rPr lang="en-US" dirty="0">
                <a:solidFill>
                  <a:srgbClr val="FFC000"/>
                </a:solidFill>
              </a:rPr>
              <a:t>205 researchers endorsed </a:t>
            </a:r>
            <a:r>
              <a:rPr lang="en-US" dirty="0"/>
              <a:t>the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E1461-68E1-0F46-A43A-7B407D18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5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9F52E2-32C8-C842-B5FA-68151D952D9E}"/>
              </a:ext>
            </a:extLst>
          </p:cNvPr>
          <p:cNvSpPr txBox="1">
            <a:spLocks/>
          </p:cNvSpPr>
          <p:nvPr/>
        </p:nvSpPr>
        <p:spPr>
          <a:xfrm>
            <a:off x="3308169" y="273845"/>
            <a:ext cx="285096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News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since last LVK meeting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38DA1-754E-6A40-BCFE-994E1377F5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09379"/>
            <a:ext cx="9144000" cy="18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5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F52E2-32C8-C842-B5FA-68151D952D9E}"/>
              </a:ext>
            </a:extLst>
          </p:cNvPr>
          <p:cNvSpPr txBox="1">
            <a:spLocks/>
          </p:cNvSpPr>
          <p:nvPr/>
        </p:nvSpPr>
        <p:spPr>
          <a:xfrm>
            <a:off x="3308169" y="273845"/>
            <a:ext cx="285096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News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since last LVK meeting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0A2223-9E00-5D4F-B6FF-D2D06EFAE9A6}"/>
              </a:ext>
            </a:extLst>
          </p:cNvPr>
          <p:cNvSpPr txBox="1">
            <a:spLocks/>
          </p:cNvSpPr>
          <p:nvPr/>
        </p:nvSpPr>
        <p:spPr>
          <a:xfrm>
            <a:off x="373711" y="1886991"/>
            <a:ext cx="8637864" cy="2989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Tx/>
              <a:buNone/>
            </a:pPr>
            <a:r>
              <a:rPr lang="en-US" sz="3300" dirty="0">
                <a:solidFill>
                  <a:srgbClr val="FFC000"/>
                </a:solidFill>
              </a:rPr>
              <a:t>DAWN VI Report Quotes:</a:t>
            </a:r>
          </a:p>
          <a:p>
            <a:pPr marL="114300" indent="0">
              <a:buClrTx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 Cosmic Explorer specifically:</a:t>
            </a:r>
          </a:p>
          <a:p>
            <a:pPr marL="114300" indent="0">
              <a:buClrTx/>
              <a:buNone/>
            </a:pPr>
            <a:r>
              <a:rPr lang="en-US" dirty="0"/>
              <a:t>“There was a consensus that </a:t>
            </a:r>
            <a:r>
              <a:rPr lang="en-US" dirty="0">
                <a:solidFill>
                  <a:schemeClr val="accent2"/>
                </a:solidFill>
              </a:rPr>
              <a:t>Cosmic Explorer </a:t>
            </a:r>
            <a:r>
              <a:rPr lang="en-US" dirty="0"/>
              <a:t>is a concept that </a:t>
            </a:r>
            <a:r>
              <a:rPr lang="en-US" dirty="0">
                <a:solidFill>
                  <a:schemeClr val="accent2"/>
                </a:solidFill>
              </a:rPr>
              <a:t>can deliver the promised science</a:t>
            </a:r>
            <a:r>
              <a:rPr lang="en-US" dirty="0"/>
              <a:t>. A </a:t>
            </a:r>
            <a:r>
              <a:rPr lang="en-US" dirty="0">
                <a:solidFill>
                  <a:schemeClr val="accent2"/>
                </a:solidFill>
              </a:rPr>
              <a:t>strong endorsement </a:t>
            </a:r>
            <a:r>
              <a:rPr lang="en-US" dirty="0"/>
              <a:t>of Cosmic Explorer, as described in the CE Horizon Study, is a primary outcome of DAWN VI.”</a:t>
            </a:r>
          </a:p>
          <a:p>
            <a:pPr>
              <a:buClrTx/>
            </a:pPr>
            <a:r>
              <a:rPr lang="en-US" dirty="0"/>
              <a:t>"Guided by the experience with the LIGO and Virgo detector commissioning, the </a:t>
            </a:r>
            <a:r>
              <a:rPr lang="en-US" dirty="0">
                <a:solidFill>
                  <a:srgbClr val="92D050"/>
                </a:solidFill>
              </a:rPr>
              <a:t>CE</a:t>
            </a:r>
            <a:r>
              <a:rPr lang="en-US" dirty="0"/>
              <a:t> team came to the conclusion that while making the detector longer evidently increased the cost, it appeared to be </a:t>
            </a:r>
            <a:r>
              <a:rPr lang="en-US" dirty="0">
                <a:solidFill>
                  <a:srgbClr val="92D050"/>
                </a:solidFill>
              </a:rPr>
              <a:t>the lowest risk path to better sensitivity</a:t>
            </a:r>
            <a:r>
              <a:rPr lang="en-US" dirty="0"/>
              <a:t>.”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14300" indent="0">
              <a:buClrTx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 3G detectors in general:</a:t>
            </a:r>
            <a:endParaRPr lang="en-US" dirty="0"/>
          </a:p>
          <a:p>
            <a:pPr>
              <a:buClrTx/>
            </a:pPr>
            <a:r>
              <a:rPr lang="en-US" dirty="0"/>
              <a:t>”…the </a:t>
            </a:r>
            <a:r>
              <a:rPr lang="en-US" dirty="0">
                <a:solidFill>
                  <a:srgbClr val="92D050"/>
                </a:solidFill>
              </a:rPr>
              <a:t>observational science value </a:t>
            </a:r>
            <a:r>
              <a:rPr lang="en-US" dirty="0"/>
              <a:t>to having a network </a:t>
            </a:r>
            <a:r>
              <a:rPr lang="en-US" dirty="0">
                <a:solidFill>
                  <a:srgbClr val="92D050"/>
                </a:solidFill>
              </a:rPr>
              <a:t>node in the southern hemisphere</a:t>
            </a:r>
            <a:r>
              <a:rPr lang="en-US" dirty="0"/>
              <a:t> is significant. The community should continue to explore means to realize a next-generation observatory there."</a:t>
            </a:r>
          </a:p>
          <a:p>
            <a:pPr>
              <a:buClrTx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0A872E-B7C4-AB4B-A1D8-A7E380D5636D}"/>
              </a:ext>
            </a:extLst>
          </p:cNvPr>
          <p:cNvSpPr/>
          <p:nvPr/>
        </p:nvSpPr>
        <p:spPr>
          <a:xfrm>
            <a:off x="4102662" y="1494900"/>
            <a:ext cx="3398655" cy="536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426A8-B527-3042-90E0-2B417835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9373" y="1357567"/>
            <a:ext cx="5154627" cy="10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ED5F-F594-FF44-9315-784B7562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169" y="273845"/>
            <a:ext cx="2850968" cy="994172"/>
          </a:xfrm>
        </p:spPr>
        <p:txBody>
          <a:bodyPr>
            <a:normAutofit/>
          </a:bodyPr>
          <a:lstStyle/>
          <a:p>
            <a:pPr algn="ctr"/>
            <a:r>
              <a:rPr lang="en-US" sz="4950" dirty="0"/>
              <a:t>Snowmass</a:t>
            </a:r>
            <a:br>
              <a:rPr lang="en-US" dirty="0"/>
            </a:br>
            <a:r>
              <a:rPr lang="en-US" sz="1500" dirty="0"/>
              <a:t>DPF Community Planning 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1127E-DFE9-C448-ADBE-8D93C24FF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17" y="1471224"/>
            <a:ext cx="8068733" cy="322540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” The Particle Physics Community Planning Exercise (a.k.a. “Snowmass”) is organized by the Division of Particles and Fields (DPF) of the American Physical Society. Snowmass is a scientific study. It provides an opportunity for the entire particle physics community to come together to </a:t>
            </a:r>
            <a:r>
              <a:rPr lang="en-US" dirty="0">
                <a:solidFill>
                  <a:srgbClr val="FFC000"/>
                </a:solidFill>
              </a:rPr>
              <a:t>identify and document a scientific vision for the future of particle physics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 the U.S. and its international partners. Snowmass will define the most important questions for the field of particle physics and identify promising opportunities to address them. The </a:t>
            </a:r>
            <a:r>
              <a:rPr lang="en-US" dirty="0">
                <a:solidFill>
                  <a:srgbClr val="FFC000"/>
                </a:solidFill>
              </a:rPr>
              <a:t>P5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Particle Physics Project Prioritization Panel, </a:t>
            </a:r>
            <a:r>
              <a:rPr lang="en-US" dirty="0">
                <a:solidFill>
                  <a:srgbClr val="FFC000"/>
                </a:solidFill>
              </a:rPr>
              <a:t>will take the scientific input from Snowmass and develop a strategic plan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U.S. particle physics that can be executed over </a:t>
            </a:r>
            <a:r>
              <a:rPr lang="en-US" dirty="0">
                <a:solidFill>
                  <a:srgbClr val="FFC000"/>
                </a:solidFill>
              </a:rPr>
              <a:t>a 10 year timescale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 the context of a 20-year global vision for the field.”</a:t>
            </a:r>
          </a:p>
          <a:p>
            <a:pPr lvl="1" algn="just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7B581-45B1-9F40-AB55-4503F903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7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nowmass21">
            <a:extLst>
              <a:ext uri="{FF2B5EF4-FFF2-40B4-BE49-F238E27FC236}">
                <a16:creationId xmlns:a16="http://schemas.microsoft.com/office/drawing/2014/main" id="{F430A479-8D21-6B4B-A2A5-7C72F20B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07" y="1"/>
            <a:ext cx="1841863" cy="11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nergy.Gov logo">
            <a:extLst>
              <a:ext uri="{FF2B5EF4-FFF2-40B4-BE49-F238E27FC236}">
                <a16:creationId xmlns:a16="http://schemas.microsoft.com/office/drawing/2014/main" id="{745F542B-A1FC-BD4C-BF8A-F97A2AA0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694" y="1181511"/>
            <a:ext cx="18573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3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1127E-DFE9-C448-ADBE-8D93C24FF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004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GW participating this time</a:t>
            </a:r>
          </a:p>
          <a:p>
            <a:pPr lvl="1"/>
            <a:r>
              <a:rPr lang="en-US" dirty="0"/>
              <a:t>Numerous GW white paper contributions</a:t>
            </a:r>
          </a:p>
          <a:p>
            <a:pPr lvl="1"/>
            <a:r>
              <a:rPr lang="en-US" dirty="0"/>
              <a:t>One white paper focused on new GW facilities:</a:t>
            </a:r>
          </a:p>
          <a:p>
            <a:r>
              <a:rPr lang="en-US" dirty="0">
                <a:solidFill>
                  <a:srgbClr val="FFC000"/>
                </a:solidFill>
              </a:rPr>
              <a:t>“Future Gravitational-Wave Detector Facilities”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/>
              <a:t>Snowmass 2021 white paper was submitted</a:t>
            </a:r>
          </a:p>
          <a:p>
            <a:pPr lvl="1"/>
            <a:r>
              <a:rPr lang="en-US" dirty="0"/>
              <a:t>Covers </a:t>
            </a:r>
            <a:r>
              <a:rPr lang="en-US" dirty="0">
                <a:solidFill>
                  <a:srgbClr val="FFC000"/>
                </a:solidFill>
              </a:rPr>
              <a:t>Cosmic Explorer</a:t>
            </a:r>
            <a:br>
              <a:rPr lang="en-US" dirty="0"/>
            </a:br>
            <a:r>
              <a:rPr lang="en-US" dirty="0"/>
              <a:t>+Voyager + MAGIS/AION Atom Interferometers + GLOC</a:t>
            </a:r>
          </a:p>
          <a:p>
            <a:pPr lvl="1"/>
            <a:r>
              <a:rPr lang="en-US" dirty="0"/>
              <a:t>Available at </a:t>
            </a:r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arxiv.org/abs/2203.08228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Looking for </a:t>
            </a:r>
            <a:r>
              <a:rPr lang="en-US" dirty="0">
                <a:solidFill>
                  <a:srgbClr val="00B050"/>
                </a:solidFill>
              </a:rPr>
              <a:t>endorsements</a:t>
            </a:r>
            <a:r>
              <a:rPr lang="en-US" dirty="0"/>
              <a:t> - email me if you want to endorse it:</a:t>
            </a:r>
            <a:br>
              <a:rPr lang="en-US" dirty="0"/>
            </a:br>
            <a:r>
              <a:rPr lang="en-US" dirty="0"/>
              <a:t>							</a:t>
            </a:r>
            <a:r>
              <a:rPr lang="en-US" sz="2400" dirty="0">
                <a:solidFill>
                  <a:srgbClr val="00B050"/>
                </a:solidFill>
              </a:rPr>
              <a:t>sballmer@syr.edu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7B581-45B1-9F40-AB55-4503F903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BA29AEC-6B57-3147-959B-E9123771A055}" type="slidenum">
              <a:rPr lang="en-US" kern="12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8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D9AA20-8BB5-BF40-8C6F-69451D698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169" y="273845"/>
            <a:ext cx="2850968" cy="994172"/>
          </a:xfrm>
        </p:spPr>
        <p:txBody>
          <a:bodyPr>
            <a:normAutofit/>
          </a:bodyPr>
          <a:lstStyle/>
          <a:p>
            <a:pPr algn="ctr"/>
            <a:r>
              <a:rPr lang="en-US" sz="4950" dirty="0"/>
              <a:t>Snowmass</a:t>
            </a:r>
            <a:br>
              <a:rPr lang="en-US" dirty="0"/>
            </a:br>
            <a:r>
              <a:rPr lang="en-US" sz="1500" dirty="0"/>
              <a:t>DPF Community Planning Exercise</a:t>
            </a:r>
            <a:endParaRPr lang="en-US" dirty="0"/>
          </a:p>
        </p:txBody>
      </p:sp>
      <p:pic>
        <p:nvPicPr>
          <p:cNvPr id="10" name="Picture 2" descr="Snowmass21">
            <a:extLst>
              <a:ext uri="{FF2B5EF4-FFF2-40B4-BE49-F238E27FC236}">
                <a16:creationId xmlns:a16="http://schemas.microsoft.com/office/drawing/2014/main" id="{5E3A5C71-0429-114B-A8DC-1D4F4B46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7" y="0"/>
            <a:ext cx="1841863" cy="11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nergy.Gov logo">
            <a:extLst>
              <a:ext uri="{FF2B5EF4-FFF2-40B4-BE49-F238E27FC236}">
                <a16:creationId xmlns:a16="http://schemas.microsoft.com/office/drawing/2014/main" id="{D514A896-9D37-8449-B7E3-3D43482F1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4" y="1181510"/>
            <a:ext cx="18573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E5E3A-FE95-F346-A56A-B918EC9CF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43" y="3217645"/>
            <a:ext cx="3995927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F4F31-345D-AB4F-A2EC-B5DFEF803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34" y="1369219"/>
            <a:ext cx="4759219" cy="3263504"/>
          </a:xfrm>
        </p:spPr>
        <p:txBody>
          <a:bodyPr/>
          <a:lstStyle/>
          <a:p>
            <a:r>
              <a:rPr lang="en-US" dirty="0"/>
              <a:t>The new Research Infrastructure Guide</a:t>
            </a:r>
          </a:p>
          <a:p>
            <a:pPr lvl="1"/>
            <a:r>
              <a:rPr lang="en-US" dirty="0"/>
              <a:t>Guide for full life-cycle of all Major Facilities </a:t>
            </a:r>
          </a:p>
          <a:p>
            <a:pPr lvl="1"/>
            <a:r>
              <a:rPr lang="en-US" dirty="0"/>
              <a:t>Was published in December 2021</a:t>
            </a:r>
          </a:p>
          <a:p>
            <a:pPr lvl="1"/>
            <a:r>
              <a:rPr lang="en-US" dirty="0"/>
              <a:t>Replaces NSF Major Facilities Guide (MFG)</a:t>
            </a:r>
          </a:p>
          <a:p>
            <a:pPr lvl="1"/>
            <a:r>
              <a:rPr lang="en-US" dirty="0"/>
              <a:t>…has GW merger on front page….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Outlines the </a:t>
            </a:r>
            <a:r>
              <a:rPr lang="en-US" dirty="0">
                <a:solidFill>
                  <a:srgbClr val="00B050"/>
                </a:solidFill>
              </a:rPr>
              <a:t>next steps </a:t>
            </a:r>
            <a:r>
              <a:rPr lang="en-US" dirty="0"/>
              <a:t>for Cosmic Explorer</a:t>
            </a:r>
          </a:p>
          <a:p>
            <a:pPr lvl="2"/>
            <a:r>
              <a:rPr lang="en-US" dirty="0"/>
              <a:t>Conceptual Design</a:t>
            </a:r>
          </a:p>
          <a:p>
            <a:pPr lvl="2"/>
            <a:r>
              <a:rPr lang="en-US" dirty="0"/>
              <a:t>Preliminary Design</a:t>
            </a:r>
          </a:p>
          <a:p>
            <a:pPr lvl="2"/>
            <a:r>
              <a:rPr lang="en-US" dirty="0"/>
              <a:t>Final Design</a:t>
            </a:r>
          </a:p>
          <a:p>
            <a:pPr lvl="2"/>
            <a:r>
              <a:rPr lang="en-US" dirty="0"/>
              <a:t>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A2136-2208-1641-9B67-A6850164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B7758-3509-9E48-AF71-CA59333FD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107" y="-2484"/>
            <a:ext cx="3929893" cy="51459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E836BA-E032-8F46-A415-6895587AA034}"/>
              </a:ext>
            </a:extLst>
          </p:cNvPr>
          <p:cNvSpPr txBox="1">
            <a:spLocks/>
          </p:cNvSpPr>
          <p:nvPr/>
        </p:nvSpPr>
        <p:spPr>
          <a:xfrm>
            <a:off x="2280485" y="273845"/>
            <a:ext cx="285096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 dirty="0">
                <a:solidFill>
                  <a:prstClr val="white"/>
                </a:solidFill>
                <a:latin typeface="Calibri Light" panose="020F0302020204030204"/>
              </a:rPr>
              <a:t>NSF</a:t>
            </a:r>
            <a:br>
              <a:rPr lang="en-US" sz="33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1500" dirty="0">
                <a:solidFill>
                  <a:prstClr val="white"/>
                </a:solidFill>
                <a:latin typeface="Calibri Light" panose="020F0302020204030204"/>
              </a:rPr>
              <a:t>Research Infrastructure Guide</a:t>
            </a:r>
            <a:endParaRPr lang="en-US" sz="3300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89682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9275</TotalTime>
  <Words>940</Words>
  <Application>Microsoft Macintosh PowerPoint</Application>
  <PresentationFormat>On-screen Show (16:9)</PresentationFormat>
  <Paragraphs>117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Simple Dark</vt:lpstr>
      <vt:lpstr>1_Office Theme</vt:lpstr>
      <vt:lpstr>Update from Cosmic Explorer LIGO-Virgo-KAGRA Meeting, Spring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Snowmass DPF Community Planning Exercise</vt:lpstr>
      <vt:lpstr>Snowmass DPF Community Planning Exercise</vt:lpstr>
      <vt:lpstr>PowerPoint Presentation</vt:lpstr>
      <vt:lpstr>NSF Proposal Our Plan, with Input from the NSF</vt:lpstr>
      <vt:lpstr>PowerPoint Presentation</vt:lpstr>
      <vt:lpstr>Cosmic Explorer Project Organization</vt:lpstr>
      <vt:lpstr>PowerPoint Presentation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cp:lastModifiedBy>Stefan Ballmer</cp:lastModifiedBy>
  <cp:revision>90</cp:revision>
  <cp:lastPrinted>2021-10-06T13:50:38Z</cp:lastPrinted>
  <dcterms:modified xsi:type="dcterms:W3CDTF">2022-03-17T14:35:49Z</dcterms:modified>
</cp:coreProperties>
</file>