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1"/>
  </p:notesMasterIdLst>
  <p:sldIdLst>
    <p:sldId id="256" r:id="rId2"/>
    <p:sldId id="324" r:id="rId3"/>
    <p:sldId id="325" r:id="rId4"/>
    <p:sldId id="328" r:id="rId5"/>
    <p:sldId id="311" r:id="rId6"/>
    <p:sldId id="327" r:id="rId7"/>
    <p:sldId id="330" r:id="rId8"/>
    <p:sldId id="329" r:id="rId9"/>
    <p:sldId id="31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59"/>
    <p:restoredTop sz="86446"/>
  </p:normalViewPr>
  <p:slideViewPr>
    <p:cSldViewPr snapToGrid="0" snapToObjects="1">
      <p:cViewPr varScale="1">
        <p:scale>
          <a:sx n="195" d="100"/>
          <a:sy n="195" d="100"/>
        </p:scale>
        <p:origin x="3680" y="184"/>
      </p:cViewPr>
      <p:guideLst/>
    </p:cSldViewPr>
  </p:slideViewPr>
  <p:outlineViewPr>
    <p:cViewPr>
      <p:scale>
        <a:sx n="33" d="100"/>
        <a:sy n="33" d="100"/>
      </p:scale>
      <p:origin x="0" y="-93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D5C9A-09FE-AC48-9717-0D1BFBC0F0D6}" type="datetimeFigureOut">
              <a:rPr lang="en-US" smtClean="0"/>
              <a:t>10/6/20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202F1-4C1F-8C49-9377-C98233C26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3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2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7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52000">
              <a:schemeClr val="bg1"/>
            </a:gs>
            <a:gs pos="88000">
              <a:schemeClr val="bg1">
                <a:lumMod val="75000"/>
                <a:lumOff val="2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4041-4F37-4949-B1DF-3A8D36CB3D92}" type="datetime1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DACB6-B041-A643-AE6E-A396813585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1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E8832-BA66-6D42-B995-BCA3BF37CECE}" type="datetime1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19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74491-590E-4C46-BF6F-83E6947B17D9}" type="datetime1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0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950" y="365126"/>
            <a:ext cx="4700318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0A94-AD17-2140-BDF0-58A445FCB43B}" type="datetime1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92603-ABAF-7546-AAE3-D24C895E4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9268" y="138027"/>
            <a:ext cx="1414732" cy="1414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635E51-EB44-6E45-9D99-A9C8B2ECD3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497"/>
            <a:ext cx="2986687" cy="1690689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81482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7AF4-33FC-CC45-AED8-E8FC8A777224}" type="datetime1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3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4693-0791-934F-BD40-FB03BF018329}" type="datetime1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1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0901-1CC2-DA45-AE9D-BD58BBB92147}" type="datetime1">
              <a:rPr lang="en-US" smtClean="0"/>
              <a:t>10/6/20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69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53D1-EA53-6A41-907B-B00165323FCD}" type="datetime1">
              <a:rPr lang="en-US" smtClean="0"/>
              <a:t>10/6/20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2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5B3A-2515-B840-9DE7-D7534272D6AB}" type="datetime1">
              <a:rPr lang="en-US" smtClean="0"/>
              <a:t>10/6/20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1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55D4-FAC5-CC4C-898F-F66EC23BA3AD}" type="datetime1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7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875B-1280-8D4C-AA48-636614BF949A}" type="datetime1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15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bg1"/>
            </a:gs>
            <a:gs pos="93000">
              <a:schemeClr val="bg1">
                <a:lumMod val="75000"/>
                <a:lumOff val="2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767F6-0592-5A40-BC28-FC8AD75ACE6B}" type="datetime1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923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smicexplorer.org/" TargetMode="External"/><Relationship Id="rId5" Type="http://schemas.openxmlformats.org/officeDocument/2006/relationships/hyperlink" Target="https://sites.psu.edu/cosmicexplorermeeting" TargetMode="Externa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39BBE2-67CB-6341-AE0A-0CE5FE1A3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4330" y="4596311"/>
            <a:ext cx="2766684" cy="2056737"/>
          </a:xfrm>
        </p:spPr>
        <p:txBody>
          <a:bodyPr anchor="ctr">
            <a:normAutofit/>
          </a:bodyPr>
          <a:lstStyle/>
          <a:p>
            <a:pPr algn="l"/>
            <a:r>
              <a:rPr lang="en-US" sz="1700" dirty="0"/>
              <a:t>Stefan Ballmer</a:t>
            </a:r>
          </a:p>
          <a:p>
            <a:pPr algn="l"/>
            <a:r>
              <a:rPr lang="en-US" sz="1700" dirty="0"/>
              <a:t>on behalf of the</a:t>
            </a:r>
            <a:br>
              <a:rPr lang="en-US" sz="1700" dirty="0"/>
            </a:br>
            <a:r>
              <a:rPr lang="en-US" sz="1700" dirty="0"/>
              <a:t>Cosmic Explorer Team</a:t>
            </a:r>
          </a:p>
          <a:p>
            <a:pPr algn="l"/>
            <a:r>
              <a:rPr lang="en-US" sz="1700" dirty="0"/>
              <a:t>Oct 7, 2020</a:t>
            </a:r>
          </a:p>
          <a:p>
            <a:pPr algn="l"/>
            <a:r>
              <a:rPr lang="en-US" sz="1700" dirty="0"/>
              <a:t>Snowmass 2021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E1F1996-58FD-6A4D-9D73-292CE0701AC4}"/>
              </a:ext>
            </a:extLst>
          </p:cNvPr>
          <p:cNvSpPr/>
          <p:nvPr/>
        </p:nvSpPr>
        <p:spPr>
          <a:xfrm>
            <a:off x="5914976" y="4118027"/>
            <a:ext cx="315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CE-G2000044 / LIGO-G2001761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3E3B4-C138-6B47-B5CD-3CAC9A2B4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" r="21767" b="2"/>
          <a:stretch/>
        </p:blipFill>
        <p:spPr>
          <a:xfrm>
            <a:off x="20" y="10"/>
            <a:ext cx="9143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11D826-6B1D-B941-880C-F9755E665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60" y="3792099"/>
            <a:ext cx="5200749" cy="294401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A31346-0DF5-8F44-B1BC-5D09B1ABC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ACB6-B041-A643-AE6E-A3968135852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9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A2F19-2A1F-AE42-B6CF-D38272ED7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A0CB2E-3A9A-2B4B-B6CE-C0686EA893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701" y="1825625"/>
                <a:ext cx="582930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Advanced LIGO worked </a:t>
                </a:r>
                <a:r>
                  <a:rPr lang="en-US" dirty="0">
                    <a:solidFill>
                      <a:srgbClr val="FFC000"/>
                    </a:solidFill>
                  </a:rPr>
                  <a:t>spectacularly</a:t>
                </a:r>
              </a:p>
              <a:p>
                <a:pPr lvl="1"/>
                <a:r>
                  <a:rPr lang="en-US" dirty="0"/>
                  <a:t>But antenna size </a:t>
                </a:r>
                <a:r>
                  <a:rPr lang="en-US" dirty="0">
                    <a:solidFill>
                      <a:srgbClr val="FFC000"/>
                    </a:solidFill>
                  </a:rPr>
                  <a:t>&lt;&lt;</a:t>
                </a:r>
                <a:r>
                  <a:rPr lang="en-US" dirty="0"/>
                  <a:t> wavelength/4</a:t>
                </a:r>
              </a:p>
              <a:p>
                <a:pPr lvl="1"/>
                <a:r>
                  <a:rPr lang="en-US" dirty="0"/>
                  <a:t>And limited by mirror </a:t>
                </a:r>
                <a:r>
                  <a:rPr lang="en-US" dirty="0">
                    <a:solidFill>
                      <a:srgbClr val="FFC000"/>
                    </a:solidFill>
                  </a:rPr>
                  <a:t>displacement</a:t>
                </a:r>
                <a:r>
                  <a:rPr lang="en-US" dirty="0"/>
                  <a:t> noise (mostly thermal noise)</a:t>
                </a:r>
              </a:p>
              <a:p>
                <a:pPr lvl="1">
                  <a:buFont typeface="Wingdings" pitchFamily="2" charset="2"/>
                  <a:buChar char="è"/>
                </a:pPr>
                <a:r>
                  <a:rPr lang="en-US" dirty="0">
                    <a:solidFill>
                      <a:srgbClr val="FFC000"/>
                    </a:solidFill>
                    <a:sym typeface="Wingdings" pitchFamily="2" charset="2"/>
                  </a:rPr>
                  <a:t>Scale up</a:t>
                </a:r>
                <a:r>
                  <a:rPr lang="en-US" dirty="0">
                    <a:sym typeface="Wingdings" pitchFamily="2" charset="2"/>
                  </a:rPr>
                  <a:t>! </a:t>
                </a:r>
                <a:r>
                  <a:rPr lang="en-US" sz="1800" dirty="0">
                    <a:sym typeface="Wingdings" pitchFamily="2" charset="2"/>
                  </a:rPr>
                  <a:t>(up to x10 arm length)</a:t>
                </a: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ym typeface="Wingdings" pitchFamily="2" charset="2"/>
                  </a:rPr>
                  <a:t>Observation Range</a:t>
                </a:r>
              </a:p>
              <a:p>
                <a:pPr marL="0" indent="0">
                  <a:buNone/>
                </a:pPr>
                <a:r>
                  <a:rPr lang="en-US" sz="2000" dirty="0">
                    <a:sym typeface="Wingdings" pitchFamily="2" charset="2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∝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strain sensitivity</a:t>
                </a:r>
                <a:br>
                  <a:rPr lang="en-US" sz="2000" dirty="0">
                    <a:sym typeface="Wingdings" pitchFamily="2" charset="2"/>
                  </a:rPr>
                </a:br>
                <a:r>
                  <a:rPr lang="en-US" sz="2400" dirty="0">
                    <a:sym typeface="Wingdings" pitchFamily="2" charset="2"/>
                  </a:rPr>
                  <a:t> </a:t>
                </a:r>
                <a:br>
                  <a:rPr lang="en-US" sz="2400" dirty="0">
                    <a:sym typeface="Wingdings" pitchFamily="2" charset="2"/>
                  </a:rPr>
                </a:br>
                <a:r>
                  <a:rPr lang="en-US" sz="2400" dirty="0">
                    <a:sym typeface="Wingdings" pitchFamily="2" charset="2"/>
                  </a:rPr>
                  <a:t>Enables </a:t>
                </a:r>
                <a:r>
                  <a:rPr lang="en-US" sz="2400" dirty="0">
                    <a:solidFill>
                      <a:srgbClr val="FFC000"/>
                    </a:solidFill>
                    <a:sym typeface="Wingdings" pitchFamily="2" charset="2"/>
                  </a:rPr>
                  <a:t>access</a:t>
                </a:r>
                <a:r>
                  <a:rPr lang="en-US" sz="2400" dirty="0">
                    <a:sym typeface="Wingdings" pitchFamily="2" charset="2"/>
                  </a:rPr>
                  <a:t> to </a:t>
                </a:r>
                <a:br>
                  <a:rPr lang="en-US" sz="2400" dirty="0">
                    <a:sym typeface="Wingdings" pitchFamily="2" charset="2"/>
                  </a:rPr>
                </a:br>
                <a:r>
                  <a:rPr lang="en-US" sz="2400" dirty="0">
                    <a:sym typeface="Wingdings" pitchFamily="2" charset="2"/>
                  </a:rPr>
                  <a:t>Gravitational Waves</a:t>
                </a:r>
                <a:br>
                  <a:rPr lang="en-US" sz="2400" dirty="0">
                    <a:sym typeface="Wingdings" pitchFamily="2" charset="2"/>
                  </a:rPr>
                </a:br>
                <a:r>
                  <a:rPr lang="en-US" sz="2400" dirty="0">
                    <a:solidFill>
                      <a:srgbClr val="FFC000"/>
                    </a:solidFill>
                    <a:sym typeface="Wingdings" pitchFamily="2" charset="2"/>
                  </a:rPr>
                  <a:t>throughout Cosmic Time</a:t>
                </a:r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A0CB2E-3A9A-2B4B-B6CE-C0686EA893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701" y="1825625"/>
                <a:ext cx="5829300" cy="4351338"/>
              </a:xfrm>
              <a:blipFill>
                <a:blip r:embed="rId3"/>
                <a:stretch>
                  <a:fillRect l="-1961" t="-3207" r="-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F0D0E-7C20-AC4E-9B2F-F12148AB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8E81837-3B55-3F42-9F30-DF0F8EAA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51" y="1825625"/>
            <a:ext cx="2793434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B797B27-2E86-7D42-9ABF-3298244AEA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83561" y="2010046"/>
            <a:ext cx="1265968" cy="2124781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58A3047-87FF-5141-90B4-93E90DF1B3E7}"/>
              </a:ext>
            </a:extLst>
          </p:cNvPr>
          <p:cNvSpPr txBox="1">
            <a:spLocks noChangeArrowheads="1"/>
          </p:cNvSpPr>
          <p:nvPr/>
        </p:nvSpPr>
        <p:spPr bwMode="auto">
          <a:xfrm rot="18104251">
            <a:off x="6984055" y="2411524"/>
            <a:ext cx="17380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CC0000"/>
                </a:solidFill>
              </a:rPr>
              <a:t>This way to the future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96EAFC-4ADB-B84D-B37F-ABD7D5AC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36" y="3302934"/>
            <a:ext cx="3690002" cy="369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884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E5C01-C4D9-2740-9C03-27E70976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36" y="1672527"/>
            <a:ext cx="5587391" cy="1005359"/>
          </a:xfrm>
        </p:spPr>
        <p:txBody>
          <a:bodyPr>
            <a:noAutofit/>
          </a:bodyPr>
          <a:lstStyle/>
          <a:p>
            <a:r>
              <a:rPr lang="en-US" sz="3200" dirty="0"/>
              <a:t>Highlights: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DFB0-FA07-1445-9C1C-464CCEE44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834" y="2998090"/>
            <a:ext cx="5368954" cy="3526960"/>
          </a:xfrm>
        </p:spPr>
        <p:txBody>
          <a:bodyPr>
            <a:normAutofit fontScale="92500"/>
          </a:bodyPr>
          <a:lstStyle/>
          <a:p>
            <a:r>
              <a:rPr lang="en-US" dirty="0"/>
              <a:t>Observing Stellar Mass / Primordial Black Holes </a:t>
            </a:r>
            <a:r>
              <a:rPr lang="en-US" dirty="0">
                <a:solidFill>
                  <a:srgbClr val="FFC000"/>
                </a:solidFill>
              </a:rPr>
              <a:t>Throughout Cosmic Time</a:t>
            </a:r>
          </a:p>
          <a:p>
            <a:r>
              <a:rPr lang="en-US" dirty="0"/>
              <a:t>Access to Nuclear Matter at </a:t>
            </a:r>
            <a:r>
              <a:rPr lang="en-US" dirty="0">
                <a:solidFill>
                  <a:srgbClr val="FFC000"/>
                </a:solidFill>
              </a:rPr>
              <a:t>Neutron Star &amp; Post-merger Densities</a:t>
            </a:r>
          </a:p>
          <a:p>
            <a:r>
              <a:rPr lang="en-US" dirty="0"/>
              <a:t>Probing </a:t>
            </a:r>
            <a:r>
              <a:rPr lang="en-US" dirty="0">
                <a:solidFill>
                  <a:srgbClr val="FFC000"/>
                </a:solidFill>
              </a:rPr>
              <a:t>Extreme Gravity </a:t>
            </a:r>
            <a:r>
              <a:rPr lang="en-US" dirty="0"/>
              <a:t>and Searching for New Physics</a:t>
            </a:r>
          </a:p>
          <a:p>
            <a:endParaRPr lang="en-US" dirty="0"/>
          </a:p>
          <a:p>
            <a:r>
              <a:rPr lang="en-US" dirty="0"/>
              <a:t>Much more: see other sessions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308" y="2457800"/>
            <a:ext cx="2964204" cy="22928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690" y="4750677"/>
            <a:ext cx="3052822" cy="2096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690" y="71334"/>
            <a:ext cx="3132458" cy="2418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4164068-C6D1-234A-9329-E02720DC8FCA}"/>
              </a:ext>
            </a:extLst>
          </p:cNvPr>
          <p:cNvSpPr txBox="1">
            <a:spLocks/>
          </p:cNvSpPr>
          <p:nvPr/>
        </p:nvSpPr>
        <p:spPr>
          <a:xfrm>
            <a:off x="3115256" y="346964"/>
            <a:ext cx="26563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Accessible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EEF8-3665-0F48-BE85-38A10CC46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75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CD80-4531-9148-9A7B-D06BF0CD1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FEBEF-973E-5348-91E6-A59D9B8AB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F4A6D-5DF1-4442-B519-08EEAC4D5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C0A9F-AAC4-8748-AF28-80A6CDC0F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657"/>
            <a:ext cx="9144000" cy="51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2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EBF56E-25BC-6642-B09E-48C8A0C70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93" b="1887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CE0F1-1616-144E-A71E-7550C9AF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3149961"/>
            <a:ext cx="3153103" cy="1007066"/>
          </a:xfrm>
        </p:spPr>
        <p:txBody>
          <a:bodyPr>
            <a:normAutofit/>
          </a:bodyPr>
          <a:lstStyle/>
          <a:p>
            <a:pPr algn="ctr"/>
            <a:r>
              <a:rPr lang="en-US" sz="3150" dirty="0"/>
              <a:t>Possible Site?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83C5-199F-6440-9932-F8F10ADAA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1" y="4277679"/>
            <a:ext cx="3444766" cy="1964879"/>
          </a:xfrm>
        </p:spPr>
        <p:txBody>
          <a:bodyPr anchor="ctr">
            <a:normAutofit/>
          </a:bodyPr>
          <a:lstStyle/>
          <a:p>
            <a:r>
              <a:rPr lang="en-US" sz="1575"/>
              <a:t>We are investigating 3 reference sites for costing of 20 and 40km detectors</a:t>
            </a:r>
          </a:p>
          <a:p>
            <a:r>
              <a:rPr lang="en-US" sz="1575"/>
              <a:t>Initial investigations focus on producing realistic cost estimates for these reference sites which can be parameterized to work for estimating project cost at other potential candidate 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3DBFE-7B3F-A84B-90EF-1AEBB629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61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D9D9E-3AA7-024A-BE25-04CC2730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Progression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93C4B-AC89-B149-86D4-ED0C0D486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3DFFF3-90BA-F64E-8A23-4749D379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750F0-113A-D84D-BB8F-3502DBD7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657"/>
            <a:ext cx="9144000" cy="51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37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A31AE-A486-F845-BB40-1A9204A0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6D229-D68F-8247-BA5F-23AA73BCE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590" y="1825625"/>
            <a:ext cx="8322403" cy="4600342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en-US" dirty="0"/>
              <a:t>Improved </a:t>
            </a:r>
            <a:r>
              <a:rPr lang="en-US" dirty="0">
                <a:solidFill>
                  <a:srgbClr val="FFC000"/>
                </a:solidFill>
              </a:rPr>
              <a:t>squeezed</a:t>
            </a:r>
            <a:r>
              <a:rPr lang="en-US" dirty="0"/>
              <a:t> light and other </a:t>
            </a:r>
            <a:r>
              <a:rPr lang="en-US" dirty="0">
                <a:solidFill>
                  <a:srgbClr val="FFC000"/>
                </a:solidFill>
              </a:rPr>
              <a:t>quantum metrology </a:t>
            </a:r>
            <a:r>
              <a:rPr lang="en-US" dirty="0"/>
              <a:t>techniques</a:t>
            </a:r>
          </a:p>
          <a:p>
            <a:pPr fontAlgn="base"/>
            <a:r>
              <a:rPr lang="en-US" dirty="0"/>
              <a:t>Large (hundreds of kg), low-loss </a:t>
            </a:r>
            <a:r>
              <a:rPr lang="en-US" dirty="0">
                <a:solidFill>
                  <a:srgbClr val="FFC000"/>
                </a:solidFill>
              </a:rPr>
              <a:t>fused silica</a:t>
            </a:r>
            <a:r>
              <a:rPr lang="en-US" dirty="0"/>
              <a:t> optics for test masses</a:t>
            </a:r>
          </a:p>
          <a:p>
            <a:pPr fontAlgn="base"/>
            <a:r>
              <a:rPr lang="en-US" dirty="0"/>
              <a:t>Large (hundreds of kg) single </a:t>
            </a:r>
            <a:r>
              <a:rPr lang="en-US" dirty="0">
                <a:solidFill>
                  <a:srgbClr val="FFC000"/>
                </a:solidFill>
              </a:rPr>
              <a:t>crystal silicon </a:t>
            </a:r>
            <a:r>
              <a:rPr lang="en-US" dirty="0"/>
              <a:t>as a test mass material</a:t>
            </a:r>
          </a:p>
          <a:p>
            <a:pPr fontAlgn="base"/>
            <a:r>
              <a:rPr lang="en-US" dirty="0"/>
              <a:t>Optical </a:t>
            </a:r>
            <a:r>
              <a:rPr lang="en-US" dirty="0">
                <a:solidFill>
                  <a:srgbClr val="FFC000"/>
                </a:solidFill>
              </a:rPr>
              <a:t>coatings</a:t>
            </a:r>
            <a:r>
              <a:rPr lang="en-US" dirty="0"/>
              <a:t> for the larger test masses that have low optical loss and low thermal noise</a:t>
            </a:r>
          </a:p>
          <a:p>
            <a:pPr fontAlgn="base"/>
            <a:r>
              <a:rPr lang="en-US" dirty="0">
                <a:solidFill>
                  <a:srgbClr val="FFC000"/>
                </a:solidFill>
              </a:rPr>
              <a:t>Cryogenics</a:t>
            </a:r>
            <a:r>
              <a:rPr lang="en-US" dirty="0"/>
              <a:t> with low vibrational noise</a:t>
            </a:r>
          </a:p>
          <a:p>
            <a:pPr fontAlgn="base"/>
            <a:r>
              <a:rPr lang="en-US" dirty="0"/>
              <a:t>Improved active </a:t>
            </a:r>
            <a:r>
              <a:rPr lang="en-US" dirty="0">
                <a:solidFill>
                  <a:srgbClr val="FFC000"/>
                </a:solidFill>
              </a:rPr>
              <a:t>vibration isolation</a:t>
            </a:r>
          </a:p>
          <a:p>
            <a:pPr fontAlgn="base"/>
            <a:r>
              <a:rPr lang="en-US" dirty="0"/>
              <a:t>2 um wavelength technology: high power, low noise lasers, and high quantum efficiency photodiodes </a:t>
            </a:r>
          </a:p>
          <a:p>
            <a:pPr fontAlgn="base"/>
            <a:r>
              <a:rPr lang="en-US" dirty="0">
                <a:solidFill>
                  <a:srgbClr val="FFC000"/>
                </a:solidFill>
              </a:rPr>
              <a:t>Low cost UHV vacuum tubes</a:t>
            </a:r>
            <a:r>
              <a:rPr lang="en-US" dirty="0"/>
              <a:t>, as the total construction cost of a 40km gravitational wave observatory is driven by the cost of the vacuum system.</a:t>
            </a:r>
          </a:p>
          <a:p>
            <a:pPr fontAlgn="base"/>
            <a:endParaRPr lang="en-US" dirty="0"/>
          </a:p>
          <a:p>
            <a:pPr marL="0" indent="0" fontAlgn="base">
              <a:buNone/>
            </a:pPr>
            <a:r>
              <a:rPr lang="en-US" dirty="0"/>
              <a:t>Significant technology overlap with particle physics.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D67D2-CF66-5B41-ADD1-A5E4AD26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32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9C03B-3D4B-9344-BF83-985E99BD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CE Consortium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3230B-491F-9541-A662-BF94732C1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79" y="1825625"/>
            <a:ext cx="3148300" cy="4351338"/>
          </a:xfrm>
        </p:spPr>
        <p:txBody>
          <a:bodyPr/>
          <a:lstStyle/>
          <a:p>
            <a:r>
              <a:rPr lang="en-US" dirty="0"/>
              <a:t>Open to experts </a:t>
            </a:r>
            <a:r>
              <a:rPr lang="en-US" dirty="0">
                <a:solidFill>
                  <a:srgbClr val="FFC000"/>
                </a:solidFill>
              </a:rPr>
              <a:t>inside and outside </a:t>
            </a:r>
            <a:r>
              <a:rPr lang="en-US" dirty="0"/>
              <a:t>the LIGO Scientific Collaboration</a:t>
            </a:r>
          </a:p>
          <a:p>
            <a:r>
              <a:rPr lang="en-US" dirty="0"/>
              <a:t> Join if interested!</a:t>
            </a:r>
          </a:p>
          <a:p>
            <a:r>
              <a:rPr lang="en-US" dirty="0"/>
              <a:t>Upcoming</a:t>
            </a:r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CE meeting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Oct 26-30 (zoom)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4725C-B459-C74D-AF4D-E9EAA11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50E4C-DA3C-5B44-B631-B2843648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616" y="1689101"/>
            <a:ext cx="5563217" cy="263833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BAC6BF-003F-154D-890C-866F3EAA7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615" y="4357975"/>
            <a:ext cx="5563218" cy="2215441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DA8C63-50B4-7F4E-B48C-4E5427713BBA}"/>
              </a:ext>
            </a:extLst>
          </p:cNvPr>
          <p:cNvSpPr txBox="1"/>
          <p:nvPr/>
        </p:nvSpPr>
        <p:spPr>
          <a:xfrm>
            <a:off x="4105683" y="6538913"/>
            <a:ext cx="451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https://sites.psu.edu/cosmicexplorermeeting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1FA00-FADD-F747-B309-4DD150087DB3}"/>
              </a:ext>
            </a:extLst>
          </p:cNvPr>
          <p:cNvSpPr txBox="1"/>
          <p:nvPr/>
        </p:nvSpPr>
        <p:spPr>
          <a:xfrm>
            <a:off x="6457950" y="1914991"/>
            <a:ext cx="276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https://cosmicexplorer.org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230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24B4B9-9A68-694C-9062-C9D4F5207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0252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CE0F1-1616-144E-A71E-7550C9AFF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83C5-199F-6440-9932-F8F10ADAA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6D4181-1E85-9047-9FA3-07B8F53C3D49}"/>
              </a:ext>
            </a:extLst>
          </p:cNvPr>
          <p:cNvSpPr txBox="1"/>
          <p:nvPr/>
        </p:nvSpPr>
        <p:spPr>
          <a:xfrm>
            <a:off x="5696261" y="4715309"/>
            <a:ext cx="3447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Example location: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Bonneville Salt Flats, Utah, USA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7860A-AFC4-5947-ADA5-16BD7F43E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40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7806</TotalTime>
  <Words>346</Words>
  <Application>Microsoft Macintosh PowerPoint</Application>
  <PresentationFormat>On-screen Show (4:3)</PresentationFormat>
  <Paragraphs>61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Why?</vt:lpstr>
      <vt:lpstr>Highlights:</vt:lpstr>
      <vt:lpstr>Comparing Detectors</vt:lpstr>
      <vt:lpstr>Possible Site?</vt:lpstr>
      <vt:lpstr>Technology Progression</vt:lpstr>
      <vt:lpstr>Technology R&amp;D</vt:lpstr>
      <vt:lpstr>CE Consortium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Stefan Ballmer</cp:lastModifiedBy>
  <cp:revision>99</cp:revision>
  <cp:lastPrinted>2020-03-19T18:01:15Z</cp:lastPrinted>
  <dcterms:created xsi:type="dcterms:W3CDTF">2019-04-25T16:39:57Z</dcterms:created>
  <dcterms:modified xsi:type="dcterms:W3CDTF">2020-10-06T14:12:12Z</dcterms:modified>
</cp:coreProperties>
</file>